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6" r:id="rId7"/>
    <p:sldId id="268" r:id="rId8"/>
    <p:sldId id="274" r:id="rId9"/>
    <p:sldId id="269" r:id="rId10"/>
    <p:sldId id="270" r:id="rId11"/>
    <p:sldId id="271" r:id="rId12"/>
    <p:sldId id="275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Excel_Day_of_wee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ikeSharingProject\python%20Analyzed%20Data\Excel_rideble_typ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Rider Count on each day of week </a:t>
            </a:r>
          </a:p>
        </c:rich>
      </c:tx>
      <c:layout>
        <c:manualLayout>
          <c:xMode val="edge"/>
          <c:yMode val="edge"/>
          <c:x val="3.9441457446552385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3853360397939"/>
          <c:y val="0.12061812498156832"/>
          <c:w val="0.78811506918575691"/>
          <c:h val="0.5700628151818101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Day_of_week!$A$34:$A$40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Day_of_week!$B$4:$B$10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5-482B-AC39-40B68FDFA939}"/>
            </c:ext>
          </c:extLst>
        </c:ser>
        <c:ser>
          <c:idx val="1"/>
          <c:order val="1"/>
          <c:tx>
            <c:v>casual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Day_of_week!$A$34:$A$40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Day_of_week!$C$4:$C$10</c:f>
              <c:numCache>
                <c:formatCode>General</c:formatCode>
                <c:ptCount val="7"/>
                <c:pt idx="0">
                  <c:v>391113</c:v>
                </c:pt>
                <c:pt idx="1">
                  <c:v>279827</c:v>
                </c:pt>
                <c:pt idx="2">
                  <c:v>263516</c:v>
                </c:pt>
                <c:pt idx="3">
                  <c:v>278845</c:v>
                </c:pt>
                <c:pt idx="4">
                  <c:v>313123</c:v>
                </c:pt>
                <c:pt idx="5">
                  <c:v>339727</c:v>
                </c:pt>
                <c:pt idx="6">
                  <c:v>475473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35-482B-AC39-40B68FDFA939}"/>
            </c:ext>
          </c:extLst>
        </c:ser>
        <c:ser>
          <c:idx val="2"/>
          <c:order val="2"/>
          <c:tx>
            <c:v>member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Day_of_week!$A$34:$A$40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Day_of_week!$C$11:$C$17</c:f>
              <c:numCache>
                <c:formatCode>General</c:formatCode>
                <c:ptCount val="7"/>
                <c:pt idx="0">
                  <c:v>390401</c:v>
                </c:pt>
                <c:pt idx="1">
                  <c:v>476845</c:v>
                </c:pt>
                <c:pt idx="2">
                  <c:v>518547</c:v>
                </c:pt>
                <c:pt idx="3">
                  <c:v>537635</c:v>
                </c:pt>
                <c:pt idx="4">
                  <c:v>540237</c:v>
                </c:pt>
                <c:pt idx="5">
                  <c:v>476806</c:v>
                </c:pt>
                <c:pt idx="6">
                  <c:v>445355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35-482B-AC39-40B68FDFA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017696"/>
        <c:axId val="491012448"/>
      </c:barChart>
      <c:catAx>
        <c:axId val="49101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 of week</a:t>
                </a:r>
              </a:p>
            </c:rich>
          </c:tx>
          <c:layout>
            <c:manualLayout>
              <c:xMode val="edge"/>
              <c:yMode val="edge"/>
              <c:x val="0.45584037830965179"/>
              <c:y val="0.94206295285408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12448"/>
        <c:crosses val="autoZero"/>
        <c:auto val="1"/>
        <c:lblAlgn val="ctr"/>
        <c:lblOffset val="100"/>
        <c:noMultiLvlLbl val="0"/>
      </c:catAx>
      <c:valAx>
        <c:axId val="49101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of Riders</a:t>
                </a:r>
              </a:p>
            </c:rich>
          </c:tx>
          <c:layout>
            <c:manualLayout>
              <c:xMode val="edge"/>
              <c:yMode val="edge"/>
              <c:x val="1.5319161592053114E-2"/>
              <c:y val="0.254519082870252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017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92553181717581101"/>
          <c:y val="4.6470425877018972E-3"/>
          <c:w val="7.4468182824188975E-2"/>
          <c:h val="9.5707202805533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IN" sz="1800" b="0" i="0" cap="all" baseline="0">
                <a:solidFill>
                  <a:schemeClr val="accent1">
                    <a:lumMod val="7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Rider Count IN EACH SEASON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IN" sz="180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c:rich>
      </c:tx>
      <c:layout>
        <c:manualLayout>
          <c:xMode val="edge"/>
          <c:yMode val="edge"/>
          <c:x val="4.3451224846894142E-2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Season!$A$4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Season!$C$4:$C$7</c:f>
              <c:numCache>
                <c:formatCode>General</c:formatCode>
                <c:ptCount val="4"/>
                <c:pt idx="0">
                  <c:v>605218</c:v>
                </c:pt>
                <c:pt idx="1">
                  <c:v>495529</c:v>
                </c:pt>
                <c:pt idx="2">
                  <c:v>1131444</c:v>
                </c:pt>
                <c:pt idx="3">
                  <c:v>109433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8-41A1-ACE4-4B1525D8F7A0}"/>
            </c:ext>
          </c:extLst>
        </c:ser>
        <c:ser>
          <c:idx val="1"/>
          <c:order val="1"/>
          <c:tx>
            <c:strRef>
              <c:f>Season!$A$8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Season!$C$8:$C$11</c:f>
              <c:numCache>
                <c:formatCode>General</c:formatCode>
                <c:ptCount val="4"/>
                <c:pt idx="0">
                  <c:v>991011</c:v>
                </c:pt>
                <c:pt idx="1">
                  <c:v>793312</c:v>
                </c:pt>
                <c:pt idx="2">
                  <c:v>1244332</c:v>
                </c:pt>
                <c:pt idx="3">
                  <c:v>357171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B8-41A1-ACE4-4B1525D8F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022144"/>
        <c:axId val="288021064"/>
      </c:barChart>
      <c:catAx>
        <c:axId val="288022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021064"/>
        <c:crosses val="autoZero"/>
        <c:auto val="1"/>
        <c:lblAlgn val="ctr"/>
        <c:lblOffset val="100"/>
        <c:noMultiLvlLbl val="0"/>
      </c:catAx>
      <c:valAx>
        <c:axId val="28802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Count</a:t>
                </a:r>
                <a:r>
                  <a:rPr lang="en-IN" sz="1400" baseline="0"/>
                  <a:t> of Riders</a:t>
                </a:r>
                <a:endParaRPr lang="en-IN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022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085737113015817"/>
          <c:y val="2.9933389279957603E-2"/>
          <c:w val="8.425575125290545E-2"/>
          <c:h val="0.100674355242389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Average Distance in Different Season</a:t>
            </a:r>
          </a:p>
        </c:rich>
      </c:tx>
      <c:layout>
        <c:manualLayout>
          <c:xMode val="edge"/>
          <c:yMode val="edge"/>
          <c:x val="2.1770778652668417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Season!$A$4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Season!$D$4:$D$7</c:f>
              <c:numCache>
                <c:formatCode>General</c:formatCode>
                <c:ptCount val="4"/>
                <c:pt idx="0">
                  <c:v>2.0800329643201239</c:v>
                </c:pt>
                <c:pt idx="1">
                  <c:v>2.2333784204353901</c:v>
                </c:pt>
                <c:pt idx="2">
                  <c:v>2.221681440531027</c:v>
                </c:pt>
                <c:pt idx="3">
                  <c:v>1.984040644960833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6-4BF7-9568-331DD806444A}"/>
            </c:ext>
          </c:extLst>
        </c:ser>
        <c:ser>
          <c:idx val="1"/>
          <c:order val="1"/>
          <c:tx>
            <c:strRef>
              <c:f>Season!$A$8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Season!$D$8:$D$11</c:f>
              <c:numCache>
                <c:formatCode>General</c:formatCode>
                <c:ptCount val="4"/>
                <c:pt idx="0">
                  <c:v>2.044972058635028</c:v>
                </c:pt>
                <c:pt idx="1">
                  <c:v>2.0429889024743191</c:v>
                </c:pt>
                <c:pt idx="2">
                  <c:v>2.2425109474804819</c:v>
                </c:pt>
                <c:pt idx="3">
                  <c:v>1.819690472910658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6-4BF7-9568-331DD8064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2643696"/>
        <c:axId val="592639736"/>
      </c:barChart>
      <c:catAx>
        <c:axId val="592643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639736"/>
        <c:crosses val="autoZero"/>
        <c:auto val="1"/>
        <c:lblAlgn val="ctr"/>
        <c:lblOffset val="100"/>
        <c:noMultiLvlLbl val="0"/>
      </c:catAx>
      <c:valAx>
        <c:axId val="592639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Average Distance Covered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64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909881754817811"/>
          <c:y val="5.6056939952372639E-2"/>
          <c:w val="8.2903797315999422E-2"/>
          <c:h val="8.7801732144434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Time Duration in Different Season</a:t>
            </a:r>
          </a:p>
        </c:rich>
      </c:tx>
      <c:layout>
        <c:manualLayout>
          <c:xMode val="edge"/>
          <c:yMode val="edge"/>
          <c:x val="2.7124890638670171E-2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Season!$A$4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Season!$L$4:$L$7</c:f>
              <c:numCache>
                <c:formatCode>[$-F400]h:mm:ss\ AM/PM</c:formatCode>
                <c:ptCount val="4"/>
                <c:pt idx="0">
                  <c:v>1.2969010092592589E-2</c:v>
                </c:pt>
                <c:pt idx="1">
                  <c:v>1.737536142361111E-2</c:v>
                </c:pt>
                <c:pt idx="2">
                  <c:v>1.5783097152777779E-2</c:v>
                </c:pt>
                <c:pt idx="3">
                  <c:v>1.517747371527778E-2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E-436B-8060-DCA538F108C8}"/>
            </c:ext>
          </c:extLst>
        </c:ser>
        <c:ser>
          <c:idx val="1"/>
          <c:order val="1"/>
          <c:tx>
            <c:strRef>
              <c:f>Season!$A$8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Season!$B$4:$B$7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Season!$L$8:$L$11</c:f>
              <c:numCache>
                <c:formatCode>[$-F400]h:mm:ss\ AM/PM</c:formatCode>
                <c:ptCount val="4"/>
                <c:pt idx="0">
                  <c:v>8.2173580208333343E-3</c:v>
                </c:pt>
                <c:pt idx="1">
                  <c:v>8.4838608912037039E-3</c:v>
                </c:pt>
                <c:pt idx="2">
                  <c:v>9.2942187268518512E-3</c:v>
                </c:pt>
                <c:pt idx="3">
                  <c:v>7.6947605902777782E-3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E-436B-8060-DCA538F10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618032"/>
        <c:axId val="279614432"/>
      </c:barChart>
      <c:catAx>
        <c:axId val="27961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14432"/>
        <c:crosses val="autoZero"/>
        <c:auto val="1"/>
        <c:lblAlgn val="ctr"/>
        <c:lblOffset val="100"/>
        <c:noMultiLvlLbl val="0"/>
      </c:catAx>
      <c:valAx>
        <c:axId val="27961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Mean Time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61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58424827178293"/>
          <c:y val="1.7127953023496349E-2"/>
          <c:w val="8.9462681601419555E-2"/>
          <c:h val="8.4227129174902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Member Riders Bike Preferences</a:t>
            </a:r>
          </a:p>
        </c:rich>
      </c:tx>
      <c:layout>
        <c:manualLayout>
          <c:xMode val="edge"/>
          <c:yMode val="edge"/>
          <c:x val="2.024599232788208E-2"/>
          <c:y val="1.3605442176870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F49-4FED-9A1C-A5FAFA84A7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F49-4FED-9A1C-A5FAFA84A7E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F49-4FED-9A1C-A5FAFA84A7E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F49-4FED-9A1C-A5FAFA84A7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rideable_type!$B$7:$B$8</c:f>
              <c:strCache>
                <c:ptCount val="2"/>
                <c:pt idx="0">
                  <c:v>classic_bike</c:v>
                </c:pt>
                <c:pt idx="1">
                  <c:v>electric_bike</c:v>
                </c:pt>
              </c:strCache>
            </c:strRef>
          </c:cat>
          <c:val>
            <c:numRef>
              <c:f>rideable_type!$C$7:$C$8</c:f>
              <c:numCache>
                <c:formatCode>General</c:formatCode>
                <c:ptCount val="2"/>
                <c:pt idx="0">
                  <c:v>1729172</c:v>
                </c:pt>
                <c:pt idx="1">
                  <c:v>1656654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49-4FED-9A1C-A5FAFA84A7E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Casual Riders Bike Preferences</a:t>
            </a:r>
          </a:p>
        </c:rich>
      </c:tx>
      <c:layout>
        <c:manualLayout>
          <c:xMode val="edge"/>
          <c:yMode val="edge"/>
          <c:x val="1.3131889763779528E-2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18-42F1-A3F2-270B9B2807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18-42F1-A3F2-270B9B2807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18-42F1-A3F2-270B9B28076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518-42F1-A3F2-270B9B28076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518-42F1-A3F2-270B9B28076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518-42F1-A3F2-270B9B2807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rideable_type!$B$4:$B$6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rideable_type!$C$4:$C$6</c:f>
              <c:numCache>
                <c:formatCode>General</c:formatCode>
                <c:ptCount val="3"/>
                <c:pt idx="0">
                  <c:v>896016</c:v>
                </c:pt>
                <c:pt idx="1">
                  <c:v>177850</c:v>
                </c:pt>
                <c:pt idx="2">
                  <c:v>1267758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8-42F1-A3F2-270B9B28076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cap="all" spc="12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cap="all" baseline="0">
                <a:solidFill>
                  <a:schemeClr val="accent1">
                    <a:lumMod val="75000"/>
                  </a:schemeClr>
                </a:solidFill>
                <a:effectLst/>
                <a:latin typeface="Bahnschrift Light" panose="020B0502040204020203" pitchFamily="34" charset="0"/>
              </a:rPr>
              <a:t>Bike Preferences of member riders in each season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 sz="1800"/>
          </a:p>
        </c:rich>
      </c:tx>
      <c:layout>
        <c:manualLayout>
          <c:xMode val="edge"/>
          <c:yMode val="edge"/>
          <c:x val="0"/>
          <c:y val="2.59936455311507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1" i="0" u="none" strike="noStrike" kern="1200" cap="all" spc="12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rideable_type_Season!$B$16</c:f>
              <c:strCache>
                <c:ptCount val="1"/>
                <c:pt idx="0">
                  <c:v>Autumn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rideable_type_Season!$C$16:$C$17</c:f>
              <c:strCache>
                <c:ptCount val="2"/>
                <c:pt idx="0">
                  <c:v>classic_bike</c:v>
                </c:pt>
                <c:pt idx="1">
                  <c:v>electric_bike</c:v>
                </c:pt>
              </c:strCache>
            </c:strRef>
          </c:cat>
          <c:val>
            <c:numRef>
              <c:f>rideable_type_Season!$D$16:$D$17</c:f>
              <c:numCache>
                <c:formatCode>General</c:formatCode>
                <c:ptCount val="2"/>
                <c:pt idx="0">
                  <c:v>464050</c:v>
                </c:pt>
                <c:pt idx="1">
                  <c:v>526961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8-47E2-B32E-B83BCCCE4C46}"/>
            </c:ext>
          </c:extLst>
        </c:ser>
        <c:ser>
          <c:idx val="1"/>
          <c:order val="1"/>
          <c:tx>
            <c:strRef>
              <c:f>rideable_type_Season!$B$18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rideable_type_Season!$C$16:$C$17</c:f>
              <c:strCache>
                <c:ptCount val="2"/>
                <c:pt idx="0">
                  <c:v>classic_bike</c:v>
                </c:pt>
                <c:pt idx="1">
                  <c:v>electric_bike</c:v>
                </c:pt>
              </c:strCache>
            </c:strRef>
          </c:cat>
          <c:val>
            <c:numRef>
              <c:f>rideable_type_Season!$D$18:$D$19</c:f>
              <c:numCache>
                <c:formatCode>General</c:formatCode>
                <c:ptCount val="2"/>
                <c:pt idx="0">
                  <c:v>416069</c:v>
                </c:pt>
                <c:pt idx="1">
                  <c:v>377243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8-47E2-B32E-B83BCCCE4C46}"/>
            </c:ext>
          </c:extLst>
        </c:ser>
        <c:ser>
          <c:idx val="2"/>
          <c:order val="2"/>
          <c:tx>
            <c:strRef>
              <c:f>rideable_type_Season!$B$20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rideable_type_Season!$C$16:$C$17</c:f>
              <c:strCache>
                <c:ptCount val="2"/>
                <c:pt idx="0">
                  <c:v>classic_bike</c:v>
                </c:pt>
                <c:pt idx="1">
                  <c:v>electric_bike</c:v>
                </c:pt>
              </c:strCache>
            </c:strRef>
          </c:cat>
          <c:val>
            <c:numRef>
              <c:f>rideable_type_Season!$D$20:$D$21</c:f>
              <c:numCache>
                <c:formatCode>General</c:formatCode>
                <c:ptCount val="2"/>
                <c:pt idx="0">
                  <c:v>668896</c:v>
                </c:pt>
                <c:pt idx="1">
                  <c:v>575436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8-47E2-B32E-B83BCCCE4C46}"/>
            </c:ext>
          </c:extLst>
        </c:ser>
        <c:ser>
          <c:idx val="3"/>
          <c:order val="3"/>
          <c:tx>
            <c:strRef>
              <c:f>rideable_type_Season!$B$22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rideable_type_Season!$C$16:$C$17</c:f>
              <c:strCache>
                <c:ptCount val="2"/>
                <c:pt idx="0">
                  <c:v>classic_bike</c:v>
                </c:pt>
                <c:pt idx="1">
                  <c:v>electric_bike</c:v>
                </c:pt>
              </c:strCache>
            </c:strRef>
          </c:cat>
          <c:val>
            <c:numRef>
              <c:f>rideable_type_Season!$D$22:$D$23</c:f>
              <c:numCache>
                <c:formatCode>General</c:formatCode>
                <c:ptCount val="2"/>
                <c:pt idx="0">
                  <c:v>180157</c:v>
                </c:pt>
                <c:pt idx="1">
                  <c:v>177014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8-47E2-B32E-B83BCCCE4C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9260384"/>
        <c:axId val="559259304"/>
      </c:barChart>
      <c:catAx>
        <c:axId val="55926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59304"/>
        <c:crosses val="autoZero"/>
        <c:auto val="1"/>
        <c:lblAlgn val="ctr"/>
        <c:lblOffset val="100"/>
        <c:noMultiLvlLbl val="0"/>
      </c:catAx>
      <c:valAx>
        <c:axId val="559259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592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pPr>
            <a:r>
              <a:rPr lang="en-IN" sz="1800" b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Bike</a:t>
            </a:r>
            <a:r>
              <a:rPr lang="en-IN" sz="1800" b="0" baseline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 Preferences of Casual riders in each season</a:t>
            </a:r>
          </a:p>
        </c:rich>
      </c:tx>
      <c:layout>
        <c:manualLayout>
          <c:xMode val="edge"/>
          <c:yMode val="edge"/>
          <c:x val="1.1688396093345474E-2"/>
          <c:y val="1.3377819298011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accent5">
                  <a:lumMod val="75000"/>
                </a:schemeClr>
              </a:solidFill>
              <a:latin typeface="Bahnschrift Light SemiCondensed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rideable_type_Season!$B$4</c:f>
              <c:strCache>
                <c:ptCount val="1"/>
                <c:pt idx="0">
                  <c:v>Autumn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rideable_type_Season!$C$4:$C$6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rideable_type_Season!$D$4:$D$6</c:f>
              <c:numCache>
                <c:formatCode>General</c:formatCode>
                <c:ptCount val="3"/>
                <c:pt idx="0">
                  <c:v>199438</c:v>
                </c:pt>
                <c:pt idx="1">
                  <c:v>37664</c:v>
                </c:pt>
                <c:pt idx="2">
                  <c:v>368116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3B-42F3-8FCB-07A000A79A6D}"/>
            </c:ext>
          </c:extLst>
        </c:ser>
        <c:ser>
          <c:idx val="1"/>
          <c:order val="1"/>
          <c:tx>
            <c:strRef>
              <c:f>rideable_type_Season!$B$7</c:f>
              <c:strCache>
                <c:ptCount val="1"/>
                <c:pt idx="0">
                  <c:v>Spring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rideable_type_Season!$C$4:$C$6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rideable_type_Season!$D$7:$D$9</c:f>
              <c:numCache>
                <c:formatCode>General</c:formatCode>
                <c:ptCount val="3"/>
                <c:pt idx="0">
                  <c:v>208382</c:v>
                </c:pt>
                <c:pt idx="1">
                  <c:v>46322</c:v>
                </c:pt>
                <c:pt idx="2">
                  <c:v>240825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3B-42F3-8FCB-07A000A79A6D}"/>
            </c:ext>
          </c:extLst>
        </c:ser>
        <c:ser>
          <c:idx val="2"/>
          <c:order val="2"/>
          <c:tx>
            <c:strRef>
              <c:f>rideable_type_Season!$B$10</c:f>
              <c:strCache>
                <c:ptCount val="1"/>
                <c:pt idx="0">
                  <c:v>Summer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rideable_type_Season!$C$4:$C$6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rideable_type_Season!$D$10:$D$12</c:f>
              <c:numCache>
                <c:formatCode>General</c:formatCode>
                <c:ptCount val="3"/>
                <c:pt idx="0">
                  <c:v>453459</c:v>
                </c:pt>
                <c:pt idx="1">
                  <c:v>86699</c:v>
                </c:pt>
                <c:pt idx="2">
                  <c:v>591286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3B-42F3-8FCB-07A000A79A6D}"/>
            </c:ext>
          </c:extLst>
        </c:ser>
        <c:ser>
          <c:idx val="3"/>
          <c:order val="3"/>
          <c:tx>
            <c:strRef>
              <c:f>rideable_type_Season!$B$13</c:f>
              <c:strCache>
                <c:ptCount val="1"/>
                <c:pt idx="0">
                  <c:v>Winter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rideable_type_Season!$C$4:$C$6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rideable_type_Season!$D$13:$D$15</c:f>
              <c:numCache>
                <c:formatCode>General</c:formatCode>
                <c:ptCount val="3"/>
                <c:pt idx="0">
                  <c:v>34737</c:v>
                </c:pt>
                <c:pt idx="1">
                  <c:v>7165</c:v>
                </c:pt>
                <c:pt idx="2">
                  <c:v>67531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3B-42F3-8FCB-07A000A79A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0658288"/>
        <c:axId val="420798976"/>
      </c:barChart>
      <c:catAx>
        <c:axId val="42065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798976"/>
        <c:crosses val="autoZero"/>
        <c:auto val="1"/>
        <c:lblAlgn val="ctr"/>
        <c:lblOffset val="100"/>
        <c:noMultiLvlLbl val="0"/>
      </c:catAx>
      <c:valAx>
        <c:axId val="420798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065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distance on each day of week</a:t>
            </a:r>
          </a:p>
        </c:rich>
      </c:tx>
      <c:layout>
        <c:manualLayout>
          <c:xMode val="edge"/>
          <c:yMode val="edge"/>
          <c:x val="2.1037383947766473E-2"/>
          <c:y val="1.932367149758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76113085528868"/>
          <c:y val="8.1417322834645672E-2"/>
          <c:w val="0.89088433256532629"/>
          <c:h val="0.77562758969849577"/>
        </c:manualLayout>
      </c:layout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Day_of_week!$A$34:$A$40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Day_of_week!$D$4:$D$10</c:f>
              <c:numCache>
                <c:formatCode>General</c:formatCode>
                <c:ptCount val="7"/>
                <c:pt idx="0">
                  <c:v>2.2396884025843189</c:v>
                </c:pt>
                <c:pt idx="1">
                  <c:v>2.0993327899023368</c:v>
                </c:pt>
                <c:pt idx="2">
                  <c:v>2.0974615340245149</c:v>
                </c:pt>
                <c:pt idx="3">
                  <c:v>2.1052493345765391</c:v>
                </c:pt>
                <c:pt idx="4">
                  <c:v>2.1375650262036512</c:v>
                </c:pt>
                <c:pt idx="5">
                  <c:v>2.1511862286482568</c:v>
                </c:pt>
                <c:pt idx="6">
                  <c:v>2.2989608934679948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8-4168-9F88-12AB3E19ADA0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Day_of_week!$A$34:$A$40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Day_of_week!$D$11:$D$17</c:f>
              <c:numCache>
                <c:formatCode>General</c:formatCode>
                <c:ptCount val="7"/>
                <c:pt idx="0">
                  <c:v>2.1429267483946539</c:v>
                </c:pt>
                <c:pt idx="1">
                  <c:v>2.0429400006291538</c:v>
                </c:pt>
                <c:pt idx="2">
                  <c:v>2.0636966307779869</c:v>
                </c:pt>
                <c:pt idx="3">
                  <c:v>2.0779123528044749</c:v>
                </c:pt>
                <c:pt idx="4">
                  <c:v>2.0928634197584182</c:v>
                </c:pt>
                <c:pt idx="5">
                  <c:v>2.057600899946737</c:v>
                </c:pt>
                <c:pt idx="6">
                  <c:v>2.1958189096338541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8-4168-9F88-12AB3E19A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500303264"/>
        <c:axId val="500302936"/>
      </c:barChart>
      <c:catAx>
        <c:axId val="5003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2936"/>
        <c:crosses val="autoZero"/>
        <c:auto val="1"/>
        <c:lblAlgn val="ctr"/>
        <c:lblOffset val="100"/>
        <c:noMultiLvlLbl val="0"/>
      </c:catAx>
      <c:valAx>
        <c:axId val="500302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accent1">
                        <a:lumMod val="75000"/>
                      </a:schemeClr>
                    </a:solidFill>
                  </a:rPr>
                  <a:t>average Distance</a:t>
                </a:r>
                <a:r>
                  <a:rPr lang="en-IN" sz="1400" baseline="0">
                    <a:solidFill>
                      <a:schemeClr val="accent1">
                        <a:lumMod val="75000"/>
                      </a:schemeClr>
                    </a:solidFill>
                  </a:rPr>
                  <a:t> in km</a:t>
                </a:r>
                <a:endParaRPr lang="en-IN" sz="140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3.2227477887143169E-2"/>
              <c:y val="0.297162234564420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5003032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Time On Each Day of Week</a:t>
            </a:r>
          </a:p>
        </c:rich>
      </c:tx>
      <c:layout>
        <c:manualLayout>
          <c:xMode val="edge"/>
          <c:yMode val="edge"/>
          <c:x val="1.2095036465988081E-2"/>
          <c:y val="2.19665655247182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Day_of_week!$A$4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Day_of_week!$B$19:$B$25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Day_of_week!$L$4:$L$10</c:f>
              <c:numCache>
                <c:formatCode>[$-F400]h:mm:ss\ AM/PM</c:formatCode>
                <c:ptCount val="7"/>
                <c:pt idx="0">
                  <c:v>1.7545832164351849E-2</c:v>
                </c:pt>
                <c:pt idx="1">
                  <c:v>1.5778193356481479E-2</c:v>
                </c:pt>
                <c:pt idx="2">
                  <c:v>1.377415737268519E-2</c:v>
                </c:pt>
                <c:pt idx="3">
                  <c:v>1.3356811203703699E-2</c:v>
                </c:pt>
                <c:pt idx="4">
                  <c:v>1.3801875717592589E-2</c:v>
                </c:pt>
                <c:pt idx="5">
                  <c:v>1.432446438657407E-2</c:v>
                </c:pt>
                <c:pt idx="6">
                  <c:v>1.715729472222222E-2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6-4F0C-8816-6E8977091A45}"/>
            </c:ext>
          </c:extLst>
        </c:ser>
        <c:ser>
          <c:idx val="1"/>
          <c:order val="1"/>
          <c:tx>
            <c:strRef>
              <c:f>Day_of_week!$A$11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Day_of_week!$B$19:$B$25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Day_of_week!$L$11:$L$17</c:f>
              <c:numCache>
                <c:formatCode>[$-F400]h:mm:ss\ AM/PM</c:formatCode>
                <c:ptCount val="7"/>
                <c:pt idx="0">
                  <c:v>9.5196995370370359E-3</c:v>
                </c:pt>
                <c:pt idx="1">
                  <c:v>8.3381726388888893E-3</c:v>
                </c:pt>
                <c:pt idx="2">
                  <c:v>8.2179230324074069E-3</c:v>
                </c:pt>
                <c:pt idx="3">
                  <c:v>8.2094981712962974E-3</c:v>
                </c:pt>
                <c:pt idx="4">
                  <c:v>8.3474702546296308E-3</c:v>
                </c:pt>
                <c:pt idx="5">
                  <c:v>8.4732404976851847E-3</c:v>
                </c:pt>
                <c:pt idx="6">
                  <c:v>9.5877821527777778E-3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26-4F0C-8816-6E8977091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0924392"/>
        <c:axId val="492343280"/>
      </c:barChart>
      <c:catAx>
        <c:axId val="480924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WeekDays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343280"/>
        <c:crosses val="autoZero"/>
        <c:auto val="1"/>
        <c:lblAlgn val="ctr"/>
        <c:lblOffset val="100"/>
        <c:noMultiLvlLbl val="0"/>
      </c:catAx>
      <c:valAx>
        <c:axId val="4923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Average Ride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92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230109976545358"/>
          <c:y val="1.2533647236106984E-3"/>
          <c:w val="9.6478305514666171E-2"/>
          <c:h val="0.130179059731565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riders in each Month</a:t>
            </a:r>
          </a:p>
        </c:rich>
      </c:tx>
      <c:layout>
        <c:manualLayout>
          <c:xMode val="edge"/>
          <c:yMode val="edge"/>
          <c:x val="7.683822130929306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casual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Month!$B$4:$B$15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Month!$C$4:$C$15</c:f>
              <c:numCache>
                <c:formatCode>General</c:formatCode>
                <c:ptCount val="12"/>
                <c:pt idx="0">
                  <c:v>18459</c:v>
                </c:pt>
                <c:pt idx="1">
                  <c:v>21360</c:v>
                </c:pt>
                <c:pt idx="2">
                  <c:v>89644</c:v>
                </c:pt>
                <c:pt idx="3">
                  <c:v>126121</c:v>
                </c:pt>
                <c:pt idx="4">
                  <c:v>279764</c:v>
                </c:pt>
                <c:pt idx="5">
                  <c:v>368088</c:v>
                </c:pt>
                <c:pt idx="6">
                  <c:v>405188</c:v>
                </c:pt>
                <c:pt idx="7">
                  <c:v>358168</c:v>
                </c:pt>
                <c:pt idx="8">
                  <c:v>296076</c:v>
                </c:pt>
                <c:pt idx="9">
                  <c:v>208561</c:v>
                </c:pt>
                <c:pt idx="10">
                  <c:v>100581</c:v>
                </c:pt>
                <c:pt idx="11">
                  <c:v>69614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02-4413-B337-A765072A8DDD}"/>
            </c:ext>
          </c:extLst>
        </c:ser>
        <c:ser>
          <c:idx val="2"/>
          <c:order val="1"/>
          <c:tx>
            <c:v>member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Month!$B$4:$B$15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Month!$C$16:$C$27</c:f>
              <c:numCache>
                <c:formatCode>General</c:formatCode>
                <c:ptCount val="12"/>
                <c:pt idx="0">
                  <c:v>85219</c:v>
                </c:pt>
                <c:pt idx="1">
                  <c:v>94171</c:v>
                </c:pt>
                <c:pt idx="2">
                  <c:v>194131</c:v>
                </c:pt>
                <c:pt idx="3">
                  <c:v>244810</c:v>
                </c:pt>
                <c:pt idx="4">
                  <c:v>354371</c:v>
                </c:pt>
                <c:pt idx="5">
                  <c:v>400060</c:v>
                </c:pt>
                <c:pt idx="6">
                  <c:v>417352</c:v>
                </c:pt>
                <c:pt idx="7">
                  <c:v>426920</c:v>
                </c:pt>
                <c:pt idx="8">
                  <c:v>404550</c:v>
                </c:pt>
                <c:pt idx="9">
                  <c:v>349546</c:v>
                </c:pt>
                <c:pt idx="10">
                  <c:v>236915</c:v>
                </c:pt>
                <c:pt idx="11">
                  <c:v>177781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02-4413-B337-A765072A8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659776"/>
        <c:axId val="79664040"/>
      </c:lineChart>
      <c:catAx>
        <c:axId val="79659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Month</a:t>
                </a:r>
              </a:p>
            </c:rich>
          </c:tx>
          <c:layout>
            <c:manualLayout>
              <c:xMode val="edge"/>
              <c:yMode val="edge"/>
              <c:x val="0.45218857258227335"/>
              <c:y val="0.92512655216343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4040"/>
        <c:crosses val="autoZero"/>
        <c:auto val="1"/>
        <c:lblAlgn val="ctr"/>
        <c:lblOffset val="100"/>
        <c:noMultiLvlLbl val="0"/>
      </c:catAx>
      <c:valAx>
        <c:axId val="79664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Frequecy of Riders</a:t>
                </a:r>
              </a:p>
            </c:rich>
          </c:tx>
          <c:layout>
            <c:manualLayout>
              <c:xMode val="edge"/>
              <c:yMode val="edge"/>
              <c:x val="5.9171136216668576E-3"/>
              <c:y val="0.334579123689454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59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553729696831375"/>
          <c:y val="1.1754293216517209E-2"/>
          <c:w val="8.9969949408497854E-2"/>
          <c:h val="0.10740408526990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of unique casual and member Riders in each Month</a:t>
            </a:r>
          </a:p>
        </c:rich>
      </c:tx>
      <c:layout>
        <c:manualLayout>
          <c:xMode val="edge"/>
          <c:yMode val="edge"/>
          <c:x val="9.8959101137617959E-3"/>
          <c:y val="1.2260536398467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38164211642934E-2"/>
          <c:y val="9.3946360153256706E-2"/>
          <c:w val="0.79030750101735947"/>
          <c:h val="0.79051686570532609"/>
        </c:manualLayout>
      </c:layout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[Excel_unique_riders.xlsx]unique_riders!$C$2:$C$13</c:f>
              <c:numCache>
                <c:formatCode>General</c:formatCode>
                <c:ptCount val="12"/>
                <c:pt idx="0">
                  <c:v>18459</c:v>
                </c:pt>
                <c:pt idx="1">
                  <c:v>21360</c:v>
                </c:pt>
                <c:pt idx="2">
                  <c:v>89644</c:v>
                </c:pt>
                <c:pt idx="3">
                  <c:v>126121</c:v>
                </c:pt>
                <c:pt idx="4">
                  <c:v>279764</c:v>
                </c:pt>
                <c:pt idx="5">
                  <c:v>368088</c:v>
                </c:pt>
                <c:pt idx="6">
                  <c:v>405188</c:v>
                </c:pt>
                <c:pt idx="7">
                  <c:v>358168</c:v>
                </c:pt>
                <c:pt idx="8">
                  <c:v>296076</c:v>
                </c:pt>
                <c:pt idx="9">
                  <c:v>208561</c:v>
                </c:pt>
                <c:pt idx="10">
                  <c:v>100581</c:v>
                </c:pt>
                <c:pt idx="11">
                  <c:v>69614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2-4E83-A9E2-D160CE5939A3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[Excel_unique_riders.xlsx]unique_riders!$C$14:$C$25</c:f>
              <c:numCache>
                <c:formatCode>General</c:formatCode>
                <c:ptCount val="12"/>
                <c:pt idx="0">
                  <c:v>85219</c:v>
                </c:pt>
                <c:pt idx="1">
                  <c:v>94171</c:v>
                </c:pt>
                <c:pt idx="2">
                  <c:v>194131</c:v>
                </c:pt>
                <c:pt idx="3">
                  <c:v>244810</c:v>
                </c:pt>
                <c:pt idx="4">
                  <c:v>354371</c:v>
                </c:pt>
                <c:pt idx="5">
                  <c:v>400060</c:v>
                </c:pt>
                <c:pt idx="6">
                  <c:v>417352</c:v>
                </c:pt>
                <c:pt idx="7">
                  <c:v>426920</c:v>
                </c:pt>
                <c:pt idx="8">
                  <c:v>404550</c:v>
                </c:pt>
                <c:pt idx="9">
                  <c:v>349546</c:v>
                </c:pt>
                <c:pt idx="10">
                  <c:v>236915</c:v>
                </c:pt>
                <c:pt idx="11">
                  <c:v>177781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12-4E83-A9E2-D160CE593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6097200"/>
        <c:axId val="466100808"/>
      </c:barChart>
      <c:catAx>
        <c:axId val="466097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Month</a:t>
                </a:r>
              </a:p>
            </c:rich>
          </c:tx>
          <c:layout>
            <c:manualLayout>
              <c:xMode val="edge"/>
              <c:yMode val="edge"/>
              <c:x val="0.46595609426979129"/>
              <c:y val="0.94419911304190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00808"/>
        <c:crosses val="autoZero"/>
        <c:auto val="1"/>
        <c:lblAlgn val="ctr"/>
        <c:lblOffset val="100"/>
        <c:noMultiLvlLbl val="0"/>
      </c:catAx>
      <c:valAx>
        <c:axId val="46610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Unique Rider Count</a:t>
                </a:r>
              </a:p>
            </c:rich>
          </c:tx>
          <c:layout>
            <c:manualLayout>
              <c:xMode val="edge"/>
              <c:yMode val="edge"/>
              <c:x val="1.9811490100363808E-3"/>
              <c:y val="0.333813789004336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9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32486896503758"/>
          <c:y val="2.1011562789518708E-2"/>
          <c:w val="0.1010292952541707"/>
          <c:h val="9.23721915623693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>
                <a:solidFill>
                  <a:schemeClr val="accent1">
                    <a:lumMod val="75000"/>
                  </a:schemeClr>
                </a:solidFill>
              </a:rPr>
              <a:t>Average Distance In</a:t>
            </a:r>
            <a:r>
              <a:rPr lang="en-IN" sz="2000" baseline="0">
                <a:solidFill>
                  <a:schemeClr val="accent1">
                    <a:lumMod val="75000"/>
                  </a:schemeClr>
                </a:solidFill>
              </a:rPr>
              <a:t> Each Month</a:t>
            </a:r>
            <a:endParaRPr lang="en-IN" sz="2000">
              <a:solidFill>
                <a:schemeClr val="accent1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1.3892902562437423E-2"/>
          <c:y val="7.168458781362007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Month!$B$4:$B$15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Month!$D$4:$D$15</c:f>
              <c:numCache>
                <c:formatCode>General</c:formatCode>
                <c:ptCount val="12"/>
                <c:pt idx="0">
                  <c:v>1.864531236795067</c:v>
                </c:pt>
                <c:pt idx="1">
                  <c:v>1.982840271535568</c:v>
                </c:pt>
                <c:pt idx="2">
                  <c:v>2.183843435143463</c:v>
                </c:pt>
                <c:pt idx="3">
                  <c:v>2.2161660635421412</c:v>
                </c:pt>
                <c:pt idx="4">
                  <c:v>2.2570103169100051</c:v>
                </c:pt>
                <c:pt idx="5">
                  <c:v>2.2429934632478652</c:v>
                </c:pt>
                <c:pt idx="6">
                  <c:v>2.218802132836911</c:v>
                </c:pt>
                <c:pt idx="7">
                  <c:v>2.203036450213204</c:v>
                </c:pt>
                <c:pt idx="8">
                  <c:v>2.173074062402927</c:v>
                </c:pt>
                <c:pt idx="9">
                  <c:v>2.0491469723486619</c:v>
                </c:pt>
                <c:pt idx="10">
                  <c:v>1.870195889879781</c:v>
                </c:pt>
                <c:pt idx="11">
                  <c:v>2.0160983365414489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9-42B4-A0CA-2423091D1302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Month!$D$16:$D$27</c:f>
              <c:numCache>
                <c:formatCode>General</c:formatCode>
                <c:ptCount val="12"/>
                <c:pt idx="0">
                  <c:v>1.745532695760315</c:v>
                </c:pt>
                <c:pt idx="1">
                  <c:v>1.776428187021482</c:v>
                </c:pt>
                <c:pt idx="2">
                  <c:v>1.9796287553249461</c:v>
                </c:pt>
                <c:pt idx="3">
                  <c:v>1.9466354209386689</c:v>
                </c:pt>
                <c:pt idx="4">
                  <c:v>2.1442626086784569</c:v>
                </c:pt>
                <c:pt idx="5">
                  <c:v>2.2483737071939172</c:v>
                </c:pt>
                <c:pt idx="6">
                  <c:v>2.257905420364581</c:v>
                </c:pt>
                <c:pt idx="7">
                  <c:v>2.2219675911177088</c:v>
                </c:pt>
                <c:pt idx="8">
                  <c:v>2.1513646997900162</c:v>
                </c:pt>
                <c:pt idx="9">
                  <c:v>2.0019962396937232</c:v>
                </c:pt>
                <c:pt idx="10">
                  <c:v>1.9267055184348689</c:v>
                </c:pt>
                <c:pt idx="11">
                  <c:v>1.878154000146272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9-42B4-A0CA-2423091D1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1286520"/>
        <c:axId val="561292424"/>
      </c:barChart>
      <c:catAx>
        <c:axId val="5612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>
                    <a:solidFill>
                      <a:schemeClr val="accent1">
                        <a:lumMod val="75000"/>
                      </a:schemeClr>
                    </a:solidFill>
                  </a:rPr>
                  <a:t>Month</a:t>
                </a:r>
              </a:p>
            </c:rich>
          </c:tx>
          <c:layout>
            <c:manualLayout>
              <c:xMode val="edge"/>
              <c:yMode val="edge"/>
              <c:x val="0.45057692530701704"/>
              <c:y val="0.937760549162123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92424"/>
        <c:crosses val="autoZero"/>
        <c:auto val="1"/>
        <c:lblAlgn val="ctr"/>
        <c:lblOffset val="100"/>
        <c:noMultiLvlLbl val="0"/>
      </c:catAx>
      <c:valAx>
        <c:axId val="56129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>
                    <a:solidFill>
                      <a:schemeClr val="accent1">
                        <a:lumMod val="75000"/>
                      </a:schemeClr>
                    </a:solidFill>
                  </a:rPr>
                  <a:t>Average</a:t>
                </a:r>
                <a:r>
                  <a:rPr lang="en-IN" sz="1800" baseline="0">
                    <a:solidFill>
                      <a:schemeClr val="accent1">
                        <a:lumMod val="75000"/>
                      </a:schemeClr>
                    </a:solidFill>
                  </a:rPr>
                  <a:t> Distance Travelled</a:t>
                </a:r>
                <a:endParaRPr lang="en-IN" sz="1800">
                  <a:solidFill>
                    <a:schemeClr val="accent1">
                      <a:lumMod val="7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3.9273441335297005E-3"/>
              <c:y val="0.274498687664041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28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Average Duration in Each Month</a:t>
            </a:r>
          </a:p>
        </c:rich>
      </c:tx>
      <c:layout>
        <c:manualLayout>
          <c:xMode val="edge"/>
          <c:yMode val="edge"/>
          <c:x val="1.158154966544675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Month!$A$4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Month!$B$16:$B$27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Month!$L$4:$L$15</c:f>
              <c:numCache>
                <c:formatCode>[$-F400]h:mm:ss\ AM/PM</c:formatCode>
                <c:ptCount val="12"/>
                <c:pt idx="0">
                  <c:v>1.6488932303240739E-2</c:v>
                </c:pt>
                <c:pt idx="1">
                  <c:v>1.534095184027778E-2</c:v>
                </c:pt>
                <c:pt idx="2">
                  <c:v>1.787376741898148E-2</c:v>
                </c:pt>
                <c:pt idx="3">
                  <c:v>1.6217663414351852E-2</c:v>
                </c:pt>
                <c:pt idx="4">
                  <c:v>1.7737562870370371E-2</c:v>
                </c:pt>
                <c:pt idx="5">
                  <c:v>1.6235718518518519E-2</c:v>
                </c:pt>
                <c:pt idx="6">
                  <c:v>1.6175347523148149E-2</c:v>
                </c:pt>
                <c:pt idx="7">
                  <c:v>1.487419508101852E-2</c:v>
                </c:pt>
                <c:pt idx="8">
                  <c:v>1.38702278587963E-2</c:v>
                </c:pt>
                <c:pt idx="9">
                  <c:v>1.275978327546296E-2</c:v>
                </c:pt>
                <c:pt idx="10">
                  <c:v>1.074997872685185E-2</c:v>
                </c:pt>
                <c:pt idx="11">
                  <c:v>1.477956371527778E-2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3-4451-A6E5-A94A8279B920}"/>
            </c:ext>
          </c:extLst>
        </c:ser>
        <c:ser>
          <c:idx val="1"/>
          <c:order val="1"/>
          <c:tx>
            <c:strRef>
              <c:f>Month!$A$16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Month!$B$16:$B$27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Month!$L$16:$L$27</c:f>
              <c:numCache>
                <c:formatCode>[$-F400]h:mm:ss\ AM/PM</c:formatCode>
                <c:ptCount val="12"/>
                <c:pt idx="0">
                  <c:v>8.0648579745370361E-3</c:v>
                </c:pt>
                <c:pt idx="1">
                  <c:v>7.6790231018518517E-3</c:v>
                </c:pt>
                <c:pt idx="2">
                  <c:v>8.155174826388889E-3</c:v>
                </c:pt>
                <c:pt idx="3">
                  <c:v>7.8921770486111119E-3</c:v>
                </c:pt>
                <c:pt idx="4">
                  <c:v>9.0726739583333327E-3</c:v>
                </c:pt>
                <c:pt idx="5">
                  <c:v>9.4821844675925925E-3</c:v>
                </c:pt>
                <c:pt idx="6">
                  <c:v>9.3289008680555556E-3</c:v>
                </c:pt>
                <c:pt idx="7">
                  <c:v>9.0841741319444454E-3</c:v>
                </c:pt>
                <c:pt idx="8">
                  <c:v>8.7938883217592596E-3</c:v>
                </c:pt>
                <c:pt idx="9">
                  <c:v>8.0030989467592597E-3</c:v>
                </c:pt>
                <c:pt idx="10">
                  <c:v>7.5490089120370373E-3</c:v>
                </c:pt>
                <c:pt idx="11">
                  <c:v>7.5256912615740742E-3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3-4451-A6E5-A94A8279B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497176"/>
        <c:axId val="560501496"/>
      </c:barChart>
      <c:catAx>
        <c:axId val="560497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501496"/>
        <c:crosses val="autoZero"/>
        <c:auto val="1"/>
        <c:lblAlgn val="ctr"/>
        <c:lblOffset val="100"/>
        <c:noMultiLvlLbl val="0"/>
      </c:catAx>
      <c:valAx>
        <c:axId val="56050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Average Ride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9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012143728512806"/>
          <c:y val="9.0882209184721501E-3"/>
          <c:w val="9.8704853794684119E-2"/>
          <c:h val="7.6768538632774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No of Riders per Hour</a:t>
            </a:r>
          </a:p>
        </c:rich>
      </c:tx>
      <c:layout>
        <c:manualLayout>
          <c:xMode val="edge"/>
          <c:yMode val="edge"/>
          <c:x val="2.8864236414892559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Hour!$C$4:$C$27</c:f>
              <c:numCache>
                <c:formatCode>General</c:formatCode>
                <c:ptCount val="24"/>
                <c:pt idx="0">
                  <c:v>46729</c:v>
                </c:pt>
                <c:pt idx="1">
                  <c:v>30331</c:v>
                </c:pt>
                <c:pt idx="2">
                  <c:v>18861</c:v>
                </c:pt>
                <c:pt idx="3">
                  <c:v>11149</c:v>
                </c:pt>
                <c:pt idx="4">
                  <c:v>7709</c:v>
                </c:pt>
                <c:pt idx="5">
                  <c:v>12534</c:v>
                </c:pt>
                <c:pt idx="6">
                  <c:v>29434</c:v>
                </c:pt>
                <c:pt idx="7">
                  <c:v>51709</c:v>
                </c:pt>
                <c:pt idx="8">
                  <c:v>69946</c:v>
                </c:pt>
                <c:pt idx="9">
                  <c:v>72805</c:v>
                </c:pt>
                <c:pt idx="10">
                  <c:v>94140</c:v>
                </c:pt>
                <c:pt idx="11">
                  <c:v>122849</c:v>
                </c:pt>
                <c:pt idx="12">
                  <c:v>145962</c:v>
                </c:pt>
                <c:pt idx="13">
                  <c:v>152410</c:v>
                </c:pt>
                <c:pt idx="14">
                  <c:v>162117</c:v>
                </c:pt>
                <c:pt idx="15">
                  <c:v>179890</c:v>
                </c:pt>
                <c:pt idx="16">
                  <c:v>199257</c:v>
                </c:pt>
                <c:pt idx="17">
                  <c:v>221435</c:v>
                </c:pt>
                <c:pt idx="18">
                  <c:v>198671</c:v>
                </c:pt>
                <c:pt idx="19">
                  <c:v>152254</c:v>
                </c:pt>
                <c:pt idx="20">
                  <c:v>112628</c:v>
                </c:pt>
                <c:pt idx="21">
                  <c:v>96429</c:v>
                </c:pt>
                <c:pt idx="22">
                  <c:v>87259</c:v>
                </c:pt>
                <c:pt idx="23">
                  <c:v>65116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3C-4F9F-9A48-BC3848D8A45A}"/>
            </c:ext>
          </c:extLst>
        </c:ser>
        <c:ser>
          <c:idx val="1"/>
          <c:order val="1"/>
          <c:tx>
            <c:v>member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Hour!$C$28:$C$51</c:f>
              <c:numCache>
                <c:formatCode>General</c:formatCode>
                <c:ptCount val="24"/>
                <c:pt idx="0">
                  <c:v>36330</c:v>
                </c:pt>
                <c:pt idx="1">
                  <c:v>22365</c:v>
                </c:pt>
                <c:pt idx="2">
                  <c:v>12918</c:v>
                </c:pt>
                <c:pt idx="3">
                  <c:v>8040</c:v>
                </c:pt>
                <c:pt idx="4">
                  <c:v>8995</c:v>
                </c:pt>
                <c:pt idx="5">
                  <c:v>32872</c:v>
                </c:pt>
                <c:pt idx="6">
                  <c:v>91743</c:v>
                </c:pt>
                <c:pt idx="7">
                  <c:v>173836</c:v>
                </c:pt>
                <c:pt idx="8">
                  <c:v>206222</c:v>
                </c:pt>
                <c:pt idx="9">
                  <c:v>146037</c:v>
                </c:pt>
                <c:pt idx="10">
                  <c:v>138164</c:v>
                </c:pt>
                <c:pt idx="11">
                  <c:v>165290</c:v>
                </c:pt>
                <c:pt idx="12">
                  <c:v>190788</c:v>
                </c:pt>
                <c:pt idx="13">
                  <c:v>189930</c:v>
                </c:pt>
                <c:pt idx="14">
                  <c:v>188558</c:v>
                </c:pt>
                <c:pt idx="15">
                  <c:v>224927</c:v>
                </c:pt>
                <c:pt idx="16">
                  <c:v>294999</c:v>
                </c:pt>
                <c:pt idx="17">
                  <c:v>352398</c:v>
                </c:pt>
                <c:pt idx="18">
                  <c:v>287395</c:v>
                </c:pt>
                <c:pt idx="19">
                  <c:v>207948</c:v>
                </c:pt>
                <c:pt idx="20">
                  <c:v>146151</c:v>
                </c:pt>
                <c:pt idx="21">
                  <c:v>114382</c:v>
                </c:pt>
                <c:pt idx="22">
                  <c:v>87945</c:v>
                </c:pt>
                <c:pt idx="23">
                  <c:v>57593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3C-4F9F-9A48-BC3848D8A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7265192"/>
        <c:axId val="557268472"/>
      </c:lineChart>
      <c:catAx>
        <c:axId val="557265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all" baseline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Hours</a:t>
                </a:r>
              </a:p>
            </c:rich>
          </c:tx>
          <c:layout>
            <c:manualLayout>
              <c:xMode val="edge"/>
              <c:yMode val="edge"/>
              <c:x val="0.52393490813648291"/>
              <c:y val="0.90553367130478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cap="all" baseline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268472"/>
        <c:crosses val="autoZero"/>
        <c:auto val="1"/>
        <c:lblAlgn val="ctr"/>
        <c:lblOffset val="100"/>
        <c:noMultiLvlLbl val="0"/>
      </c:catAx>
      <c:valAx>
        <c:axId val="55726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Rider Count</a:t>
                </a:r>
              </a:p>
            </c:rich>
          </c:tx>
          <c:layout>
            <c:manualLayout>
              <c:xMode val="edge"/>
              <c:yMode val="edge"/>
              <c:x val="7.9012345679012348E-3"/>
              <c:y val="0.337171826124474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265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45424321959753"/>
          <c:y val="3.1959155790457368E-3"/>
          <c:w val="0.24165941479537281"/>
          <c:h val="6.1644267069356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dirty="0">
                <a:latin typeface="+mj-lt"/>
              </a:rPr>
              <a:t>Average</a:t>
            </a:r>
            <a:r>
              <a:rPr lang="en-IN" sz="1800" baseline="0" dirty="0">
                <a:latin typeface="+mj-lt"/>
              </a:rPr>
              <a:t> Distance Covered In Each Hour</a:t>
            </a:r>
            <a:endParaRPr lang="en-IN" sz="1800" dirty="0">
              <a:latin typeface="+mj-lt"/>
            </a:endParaRPr>
          </a:p>
        </c:rich>
      </c:tx>
      <c:layout>
        <c:manualLayout>
          <c:xMode val="edge"/>
          <c:yMode val="edge"/>
          <c:x val="2.5971587568984003E-2"/>
          <c:y val="1.93977419892282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casual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Hour!$D$4:$D$27</c:f>
              <c:numCache>
                <c:formatCode>General</c:formatCode>
                <c:ptCount val="24"/>
                <c:pt idx="0">
                  <c:v>1.9994118919728201</c:v>
                </c:pt>
                <c:pt idx="1">
                  <c:v>2.033874791467476</c:v>
                </c:pt>
                <c:pt idx="2">
                  <c:v>2.12644947775834</c:v>
                </c:pt>
                <c:pt idx="3">
                  <c:v>2.187988555027355</c:v>
                </c:pt>
                <c:pt idx="4">
                  <c:v>2.314120339862491</c:v>
                </c:pt>
                <c:pt idx="5">
                  <c:v>2.129009015477906</c:v>
                </c:pt>
                <c:pt idx="6">
                  <c:v>2.1124865597608351</c:v>
                </c:pt>
                <c:pt idx="7">
                  <c:v>2.1036574696860679</c:v>
                </c:pt>
                <c:pt idx="8">
                  <c:v>2.0999620778886121</c:v>
                </c:pt>
                <c:pt idx="9">
                  <c:v>2.159176140374965</c:v>
                </c:pt>
                <c:pt idx="10">
                  <c:v>2.252469840662815</c:v>
                </c:pt>
                <c:pt idx="11">
                  <c:v>2.277390625076356</c:v>
                </c:pt>
                <c:pt idx="12">
                  <c:v>2.2506635363999061</c:v>
                </c:pt>
                <c:pt idx="13">
                  <c:v>2.2440522616626599</c:v>
                </c:pt>
                <c:pt idx="14">
                  <c:v>2.2512529037671012</c:v>
                </c:pt>
                <c:pt idx="15">
                  <c:v>2.2433931524820698</c:v>
                </c:pt>
                <c:pt idx="16">
                  <c:v>2.2547798712216531</c:v>
                </c:pt>
                <c:pt idx="17">
                  <c:v>2.249919639623474</c:v>
                </c:pt>
                <c:pt idx="18">
                  <c:v>2.161654299822422</c:v>
                </c:pt>
                <c:pt idx="19">
                  <c:v>2.0402263999632311</c:v>
                </c:pt>
                <c:pt idx="20">
                  <c:v>1.977683994210985</c:v>
                </c:pt>
                <c:pt idx="21">
                  <c:v>2.03117027346544</c:v>
                </c:pt>
                <c:pt idx="22">
                  <c:v>2.0992629367743918</c:v>
                </c:pt>
                <c:pt idx="23">
                  <c:v>2.1034947094415468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D8-477A-AB71-C2159FED37F2}"/>
            </c:ext>
          </c:extLst>
        </c:ser>
        <c:ser>
          <c:idx val="1"/>
          <c:order val="1"/>
          <c:tx>
            <c:v>member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Hour!$D$28:$D$51</c:f>
              <c:numCache>
                <c:formatCode>General</c:formatCode>
                <c:ptCount val="24"/>
                <c:pt idx="0">
                  <c:v>2.0708686787778352</c:v>
                </c:pt>
                <c:pt idx="1">
                  <c:v>2.0301858126536918</c:v>
                </c:pt>
                <c:pt idx="2">
                  <c:v>2.0250295556587692</c:v>
                </c:pt>
                <c:pt idx="3">
                  <c:v>2.039646019900498</c:v>
                </c:pt>
                <c:pt idx="4">
                  <c:v>2.3594865369649791</c:v>
                </c:pt>
                <c:pt idx="5">
                  <c:v>2.2247567291311592</c:v>
                </c:pt>
                <c:pt idx="6">
                  <c:v>2.2345778206511451</c:v>
                </c:pt>
                <c:pt idx="7">
                  <c:v>2.28465841137626</c:v>
                </c:pt>
                <c:pt idx="8">
                  <c:v>2.1470256393595859</c:v>
                </c:pt>
                <c:pt idx="9">
                  <c:v>2.017823315324216</c:v>
                </c:pt>
                <c:pt idx="10">
                  <c:v>1.9916463984829991</c:v>
                </c:pt>
                <c:pt idx="11">
                  <c:v>1.953346312541606</c:v>
                </c:pt>
                <c:pt idx="12">
                  <c:v>1.9147387131265781</c:v>
                </c:pt>
                <c:pt idx="13">
                  <c:v>1.9655812020217469</c:v>
                </c:pt>
                <c:pt idx="14">
                  <c:v>2.0401175993593541</c:v>
                </c:pt>
                <c:pt idx="15">
                  <c:v>2.0952635183859059</c:v>
                </c:pt>
                <c:pt idx="16">
                  <c:v>2.1942637334363821</c:v>
                </c:pt>
                <c:pt idx="17">
                  <c:v>2.1996657841419238</c:v>
                </c:pt>
                <c:pt idx="18">
                  <c:v>2.115936760208045</c:v>
                </c:pt>
                <c:pt idx="19">
                  <c:v>2.0248529670878468</c:v>
                </c:pt>
                <c:pt idx="20">
                  <c:v>2.0041698489918018</c:v>
                </c:pt>
                <c:pt idx="21">
                  <c:v>2.0816036474270452</c:v>
                </c:pt>
                <c:pt idx="22">
                  <c:v>2.1687058866337008</c:v>
                </c:pt>
                <c:pt idx="23">
                  <c:v>2.1620562082197079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D8-477A-AB71-C2159FED3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9906152"/>
        <c:axId val="559904512"/>
      </c:lineChart>
      <c:catAx>
        <c:axId val="559906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04512"/>
        <c:crosses val="autoZero"/>
        <c:auto val="1"/>
        <c:lblAlgn val="ctr"/>
        <c:lblOffset val="100"/>
        <c:noMultiLvlLbl val="0"/>
      </c:catAx>
      <c:valAx>
        <c:axId val="55990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Average Distance Travelled</a:t>
                </a:r>
              </a:p>
              <a:p>
                <a:pPr>
                  <a:defRPr sz="1600"/>
                </a:pP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906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F39E-4AD6-8FE0-58AE-CAC78D9E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9EDF9-AD97-D90A-6AFC-4C2262992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6147-273E-9114-65DA-155E91C3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99F8-9012-EC46-AA36-7369FD3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3E32-3F5F-BC23-347A-D60E046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4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D092-2FF2-BB75-5A22-9DA601F7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72B0-1212-9908-E625-FE0CE3FA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EA447-3252-6727-DE98-15524E3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774-A41D-74F9-F0D7-6BB5EA3A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0AF5-D9E7-8968-8E62-F7506A88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2BE80-70F7-7288-DA8E-74E49F2B8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42BBF-4B04-3AFF-053B-E06BBAFB2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DCFE-E510-30DB-6125-19FFE363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E460-CD65-9008-D5E4-A8522824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9C51-6DE8-AA10-4388-C3B8B556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8DF6-43B0-3100-086B-56993873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B3EB-553B-6A2A-702C-2BA3FC5B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2AF5-CE95-1675-A62D-B009AB36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7100-A727-2A89-7227-62B0C89E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2BD6-28C5-8A82-432C-144249B1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7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F4B-B160-DA8E-317D-0C333E9A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D47C-AEBE-DE32-E832-17FD0C1C3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E590-5A64-0230-D25B-9E62E4E4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E810-F227-BF85-D886-3BD85053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113F-A36F-22A5-E82E-F9B79FF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3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BEA9-A851-522B-3EA0-4A641520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E2EE-1F81-207D-414A-FB921C55F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0038-527B-FAB6-DD14-AE2243FAB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9480D-443D-8560-E435-28061929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94E0A-E56B-D8A3-6812-DFA0EF21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7FD1-DC65-F2A7-D2A6-044A964E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3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F874-C3EA-88CE-3A2D-1C548D5D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7A73-84C6-169A-8EAF-48B0D953C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86C5F-162C-9A93-AA9E-A90A9341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EE571-EFF8-9BDA-A941-237CA0021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42846-8B61-BA02-1155-0143DE5C4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387E4-1091-BDC9-9BF1-CF7FE516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B2B50-8AD6-0FD7-3719-44C4738E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312B3-0B24-C2D3-D6FF-C9F0E354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EEB2-A405-9079-3820-81456EC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90EC3-DDAD-7A4E-98E2-888D2858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33AC-114C-7D15-F994-4685212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50F9C-7C7C-94BD-958F-75F64D23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5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03848-62F8-3A2E-E3FA-3FDCE74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EB054-104A-0FC1-07CE-0E716E6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0D1A8-99E4-1316-A70F-3F2A1687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6C89-E6A7-20C4-EFA4-C41DCC42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4EAB-2573-42B1-0856-A5B5315F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4D80-B80D-CE57-EC1E-BAE214C3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12C7-7CD0-6124-B07C-AE023BFF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0AA8A-0332-A471-6605-F491627F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ABBB0-2300-AAB5-F440-93D458A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5AB2-3D2C-97A2-F19B-43AA83E2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3BB28-7B94-C719-FD82-F55A9649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E462-7A78-1CC9-5D89-C068CBE4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E5B55-7D73-5DD2-0B72-C0670616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969BD-EF57-2E57-C1F0-E31FED8D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987C-52B1-928C-D76A-EC98AC80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2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8AC03-016D-107F-489D-0C450392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2A69-602F-6469-9C34-BC6731D4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7BB8-814E-3871-B791-85F285E86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CAD8-9979-4CBB-B027-796863435A44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890E-C1DF-2834-D5B4-32D8858F3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690B-471A-A2BD-8790-AAB1671BB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9CB1-9A85-4C5B-B4A1-503FD330BD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3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E23-FD66-8429-C7B1-7BBCAEA5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639" y="1122363"/>
            <a:ext cx="5078361" cy="8686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Project Purpose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BA33-CA56-06F8-81DF-846B06D6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461" y="2684206"/>
            <a:ext cx="9382539" cy="2182763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IN" sz="4000" dirty="0" err="1">
                <a:solidFill>
                  <a:schemeClr val="accent5">
                    <a:lumMod val="75000"/>
                  </a:schemeClr>
                </a:solidFill>
              </a:rPr>
              <a:t>upport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 the marketing analyst team at Cyclistic to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design a new marketing strategy to convert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casual riders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into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annual members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D3C9FD-7201-BE0D-AE05-98459E179A4C}"/>
              </a:ext>
            </a:extLst>
          </p:cNvPr>
          <p:cNvSpPr/>
          <p:nvPr/>
        </p:nvSpPr>
        <p:spPr>
          <a:xfrm>
            <a:off x="4228273" y="4214191"/>
            <a:ext cx="852639" cy="1669774"/>
          </a:xfrm>
          <a:custGeom>
            <a:avLst/>
            <a:gdLst>
              <a:gd name="connsiteX0" fmla="*/ 701536 w 852639"/>
              <a:gd name="connsiteY0" fmla="*/ 0 h 1669774"/>
              <a:gd name="connsiteX1" fmla="*/ 807553 w 852639"/>
              <a:gd name="connsiteY1" fmla="*/ 556592 h 1669774"/>
              <a:gd name="connsiteX2" fmla="*/ 52179 w 852639"/>
              <a:gd name="connsiteY2" fmla="*/ 1060174 h 1669774"/>
              <a:gd name="connsiteX3" fmla="*/ 65431 w 852639"/>
              <a:gd name="connsiteY3" fmla="*/ 1550505 h 1669774"/>
              <a:gd name="connsiteX4" fmla="*/ 65431 w 852639"/>
              <a:gd name="connsiteY4" fmla="*/ 1669774 h 166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639" h="1669774">
                <a:moveTo>
                  <a:pt x="701536" y="0"/>
                </a:moveTo>
                <a:cubicBezTo>
                  <a:pt x="808657" y="189948"/>
                  <a:pt x="915779" y="379896"/>
                  <a:pt x="807553" y="556592"/>
                </a:cubicBezTo>
                <a:cubicBezTo>
                  <a:pt x="699327" y="733288"/>
                  <a:pt x="175866" y="894522"/>
                  <a:pt x="52179" y="1060174"/>
                </a:cubicBezTo>
                <a:cubicBezTo>
                  <a:pt x="-71508" y="1225826"/>
                  <a:pt x="63222" y="1448905"/>
                  <a:pt x="65431" y="1550505"/>
                </a:cubicBezTo>
                <a:cubicBezTo>
                  <a:pt x="67640" y="1652105"/>
                  <a:pt x="66535" y="1660939"/>
                  <a:pt x="65431" y="1669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04389-FB19-9608-A798-89C0B223790A}"/>
              </a:ext>
            </a:extLst>
          </p:cNvPr>
          <p:cNvSpPr/>
          <p:nvPr/>
        </p:nvSpPr>
        <p:spPr>
          <a:xfrm>
            <a:off x="3882887" y="5770659"/>
            <a:ext cx="2213113" cy="762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Single Pass Purchaser</a:t>
            </a:r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BED5E2-D5F8-4A6B-8888-DA400E891526}"/>
              </a:ext>
            </a:extLst>
          </p:cNvPr>
          <p:cNvSpPr/>
          <p:nvPr/>
        </p:nvSpPr>
        <p:spPr>
          <a:xfrm>
            <a:off x="7329067" y="4200939"/>
            <a:ext cx="1655908" cy="848139"/>
          </a:xfrm>
          <a:custGeom>
            <a:avLst/>
            <a:gdLst>
              <a:gd name="connsiteX0" fmla="*/ 463212 w 1968391"/>
              <a:gd name="connsiteY0" fmla="*/ 0 h 1460930"/>
              <a:gd name="connsiteX1" fmla="*/ 25891 w 1968391"/>
              <a:gd name="connsiteY1" fmla="*/ 609600 h 1460930"/>
              <a:gd name="connsiteX2" fmla="*/ 1139073 w 1968391"/>
              <a:gd name="connsiteY2" fmla="*/ 1007165 h 1460930"/>
              <a:gd name="connsiteX3" fmla="*/ 1920951 w 1968391"/>
              <a:gd name="connsiteY3" fmla="*/ 1431235 h 1460930"/>
              <a:gd name="connsiteX4" fmla="*/ 1814934 w 1968391"/>
              <a:gd name="connsiteY4" fmla="*/ 1391478 h 146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391" h="1460930">
                <a:moveTo>
                  <a:pt x="463212" y="0"/>
                </a:moveTo>
                <a:cubicBezTo>
                  <a:pt x="188230" y="220869"/>
                  <a:pt x="-86752" y="441739"/>
                  <a:pt x="25891" y="609600"/>
                </a:cubicBezTo>
                <a:cubicBezTo>
                  <a:pt x="138534" y="777461"/>
                  <a:pt x="823230" y="870226"/>
                  <a:pt x="1139073" y="1007165"/>
                </a:cubicBezTo>
                <a:cubicBezTo>
                  <a:pt x="1454916" y="1144104"/>
                  <a:pt x="1808308" y="1367183"/>
                  <a:pt x="1920951" y="1431235"/>
                </a:cubicBezTo>
                <a:cubicBezTo>
                  <a:pt x="2033594" y="1495287"/>
                  <a:pt x="1924264" y="1443382"/>
                  <a:pt x="1814934" y="13914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71C36-4F5E-F033-1D24-735BE0A21EF0}"/>
              </a:ext>
            </a:extLst>
          </p:cNvPr>
          <p:cNvSpPr/>
          <p:nvPr/>
        </p:nvSpPr>
        <p:spPr>
          <a:xfrm>
            <a:off x="10363201" y="57249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DC15CB-FAB2-B5F9-E492-E70490973946}"/>
              </a:ext>
            </a:extLst>
          </p:cNvPr>
          <p:cNvSpPr/>
          <p:nvPr/>
        </p:nvSpPr>
        <p:spPr>
          <a:xfrm>
            <a:off x="8023724" y="4914208"/>
            <a:ext cx="2173357" cy="10169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Annual Subscribers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818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E2D5A8-1051-5130-DC8E-55F6F0BC2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756742"/>
              </p:ext>
            </p:extLst>
          </p:nvPr>
        </p:nvGraphicFramePr>
        <p:xfrm>
          <a:off x="817419" y="595746"/>
          <a:ext cx="10640290" cy="590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32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886FC09-4CB2-6DEF-15E4-9B588EFE01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863738"/>
              </p:ext>
            </p:extLst>
          </p:nvPr>
        </p:nvGraphicFramePr>
        <p:xfrm>
          <a:off x="1316182" y="568036"/>
          <a:ext cx="10002982" cy="5860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91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8C34335-F8F8-F6D9-0A00-949856184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408003"/>
              </p:ext>
            </p:extLst>
          </p:nvPr>
        </p:nvGraphicFramePr>
        <p:xfrm>
          <a:off x="928255" y="928255"/>
          <a:ext cx="10820400" cy="5583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ABDD-6120-7B10-1959-B2B653C3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casual and member types on each Hour of Day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533119-2DB1-60EA-1184-9546AFCE9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934923"/>
              </p:ext>
            </p:extLst>
          </p:nvPr>
        </p:nvGraphicFramePr>
        <p:xfrm>
          <a:off x="595745" y="900544"/>
          <a:ext cx="10758055" cy="5592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53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FC069C-8140-34E7-30A8-399F0766D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97472"/>
              </p:ext>
            </p:extLst>
          </p:nvPr>
        </p:nvGraphicFramePr>
        <p:xfrm>
          <a:off x="415637" y="1011382"/>
          <a:ext cx="10737272" cy="552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94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72BC-3DE9-7FE1-1C3B-DA9A2CBB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365126"/>
            <a:ext cx="10716491" cy="937202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casual and member types in each Season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B5290-39DD-4AF4-0004-3CF128AEC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868999"/>
              </p:ext>
            </p:extLst>
          </p:nvPr>
        </p:nvGraphicFramePr>
        <p:xfrm>
          <a:off x="636588" y="1149350"/>
          <a:ext cx="10716491" cy="514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064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E1CE9CD-752F-AD93-6C00-C5460EE74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359486"/>
              </p:ext>
            </p:extLst>
          </p:nvPr>
        </p:nvGraphicFramePr>
        <p:xfrm>
          <a:off x="775855" y="762000"/>
          <a:ext cx="10584871" cy="574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852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9B03E4-6779-C4B9-EC41-9AD825040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0293"/>
              </p:ext>
            </p:extLst>
          </p:nvPr>
        </p:nvGraphicFramePr>
        <p:xfrm>
          <a:off x="734291" y="637309"/>
          <a:ext cx="10820400" cy="581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113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8052-E430-99EB-D5A9-D5D1B6B7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5126"/>
            <a:ext cx="10799618" cy="6185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casual and member Riders Bike Preferences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249F55-B890-4907-BBA5-4BAC466A3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41647"/>
              </p:ext>
            </p:extLst>
          </p:nvPr>
        </p:nvGraphicFramePr>
        <p:xfrm>
          <a:off x="387350" y="984251"/>
          <a:ext cx="5071341" cy="421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67C1F7-1FAB-C6E1-88E0-5607E57C4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05352"/>
              </p:ext>
            </p:extLst>
          </p:nvPr>
        </p:nvGraphicFramePr>
        <p:xfrm>
          <a:off x="6096000" y="1191491"/>
          <a:ext cx="5708650" cy="3754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45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C4BE8-E4B7-23FE-0419-43F3FAE04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062"/>
              </p:ext>
            </p:extLst>
          </p:nvPr>
        </p:nvGraphicFramePr>
        <p:xfrm>
          <a:off x="429491" y="415636"/>
          <a:ext cx="11097491" cy="623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46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BE09-BEA7-A8A0-9304-121D1496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365125"/>
            <a:ext cx="10688782" cy="1269711"/>
          </a:xfrm>
        </p:spPr>
        <p:txBody>
          <a:bodyPr/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Statement of the Business Task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F225-F9C1-32B3-B504-CF668157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9" y="2064327"/>
            <a:ext cx="10688782" cy="4112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Design marketing strategies aimed at converting casual riders into annual members.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order to do that, however, the marketing analyst team needs to better understand how annual members and casual riders differ, why casual riders would buy a membership, and how digital media could affect their marketing tactics. 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5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63F65B-CD31-A5C1-F995-992D430176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902848"/>
              </p:ext>
            </p:extLst>
          </p:nvPr>
        </p:nvGraphicFramePr>
        <p:xfrm>
          <a:off x="581891" y="692728"/>
          <a:ext cx="11083635" cy="590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02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1952-1EDC-B2EB-3B71-8209097E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Top Three Recommendations Based on 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AAFE-DAAE-5260-8BC1-6996C812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months when Casual Riders are much less than the annual members a the market is not saturated.</a:t>
            </a:r>
          </a:p>
          <a:p>
            <a:r>
              <a:rPr lang="en-US" dirty="0"/>
              <a:t>Focus on the bike preferences according to the season &amp; take advantage of it.</a:t>
            </a:r>
          </a:p>
          <a:p>
            <a:r>
              <a:rPr lang="en-US" dirty="0"/>
              <a:t>Focus on the time spend and geo location tracking of the bike uses according to the start and </a:t>
            </a:r>
            <a:r>
              <a:rPr lang="en-US"/>
              <a:t>end stations.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1605-4368-7E45-A69D-95F78D63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Description of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61E1-F5A1-52E0-18A1-1150D584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be using Cyclistic’s historical trip data to analyze and identify trends.</a:t>
            </a:r>
            <a:endParaRPr lang="en-IN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going to use latest data between January to December 2021.</a:t>
            </a:r>
            <a:endParaRPr lang="en-IN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has been made available by Motivate International Inc. so it is reliable and can be trusted for the analysis.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is located on a server (https://divvy-tripdata.s3.amazonaws.com/index.html)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7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C8FD-AA3E-FD00-0FBB-FBDB3266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Supporting Visualizations and Key Findings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9CDB-0C4A-6A3A-406D-D38395D0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These are some important graphs &amp; inferences from the analysis.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4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B523-2CBB-6164-878A-D663B05A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5"/>
            <a:ext cx="10633364" cy="909493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Average Distance Covered by Riders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F1593D-A6FC-4264-3938-0F26B162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9" y="872836"/>
            <a:ext cx="9393382" cy="57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677A-A825-FBAE-70FD-7A8DE22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2F5496"/>
                </a:solidFill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casual and member types on each Day of Week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A2BA06-388D-01FF-0B82-3DB21D677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92509"/>
              </p:ext>
            </p:extLst>
          </p:nvPr>
        </p:nvGraphicFramePr>
        <p:xfrm>
          <a:off x="1011383" y="1274618"/>
          <a:ext cx="10342417" cy="5430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423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C8B555-ADB4-0404-3387-439B00906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036178"/>
              </p:ext>
            </p:extLst>
          </p:nvPr>
        </p:nvGraphicFramePr>
        <p:xfrm>
          <a:off x="678873" y="762000"/>
          <a:ext cx="10626436" cy="5777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75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AFDFCD9-1C21-21D4-1F26-3F2871D10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182045"/>
              </p:ext>
            </p:extLst>
          </p:nvPr>
        </p:nvGraphicFramePr>
        <p:xfrm>
          <a:off x="1136073" y="997527"/>
          <a:ext cx="10404764" cy="5430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27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B98E-8CC8-0EA3-DD14-98308D84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209"/>
            <a:ext cx="10515600" cy="125751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2F5496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trends of casual and member types on each Month of the Year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03FCD-7B5A-3985-7C1D-434DC4169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54008"/>
              </p:ext>
            </p:extLst>
          </p:nvPr>
        </p:nvGraphicFramePr>
        <p:xfrm>
          <a:off x="838200" y="1219200"/>
          <a:ext cx="10515600" cy="495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93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478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Bahnschrift Light</vt:lpstr>
      <vt:lpstr>Bahnschrift Light SemiCondensed</vt:lpstr>
      <vt:lpstr>Bookman Old Style</vt:lpstr>
      <vt:lpstr>Calibri</vt:lpstr>
      <vt:lpstr>Calibri Light</vt:lpstr>
      <vt:lpstr>Cambria Math</vt:lpstr>
      <vt:lpstr>Century</vt:lpstr>
      <vt:lpstr>Symbol</vt:lpstr>
      <vt:lpstr>Office Theme</vt:lpstr>
      <vt:lpstr>Project Purpose</vt:lpstr>
      <vt:lpstr>Statement of the Business Task </vt:lpstr>
      <vt:lpstr>Description of Data Sources</vt:lpstr>
      <vt:lpstr>Supporting Visualizations and Key Findings </vt:lpstr>
      <vt:lpstr>Analyzing trends of Average Distance Covered by Riders </vt:lpstr>
      <vt:lpstr>  Analyzing trends of casual and member types on each Day of Week </vt:lpstr>
      <vt:lpstr>PowerPoint Presentation</vt:lpstr>
      <vt:lpstr>PowerPoint Presentation</vt:lpstr>
      <vt:lpstr>Analyzing trends of casual and member types on each Month of the Year </vt:lpstr>
      <vt:lpstr>PowerPoint Presentation</vt:lpstr>
      <vt:lpstr>PowerPoint Presentation</vt:lpstr>
      <vt:lpstr>PowerPoint Presentation</vt:lpstr>
      <vt:lpstr>Analyzing trends of casual and member types on each Hour of Day </vt:lpstr>
      <vt:lpstr>PowerPoint Presentation</vt:lpstr>
      <vt:lpstr>Analyzing trends of casual and member types in each Season </vt:lpstr>
      <vt:lpstr>PowerPoint Presentation</vt:lpstr>
      <vt:lpstr>PowerPoint Presentation</vt:lpstr>
      <vt:lpstr>Analyzing trends of casual and member Riders Bike Preferences</vt:lpstr>
      <vt:lpstr>PowerPoint Presentation</vt:lpstr>
      <vt:lpstr>PowerPoint Presentation</vt:lpstr>
      <vt:lpstr>Top Three Recommendations Based on My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Purpose</dc:title>
  <dc:creator>Sandeep Kumar</dc:creator>
  <cp:lastModifiedBy>Sandeep Kumar</cp:lastModifiedBy>
  <cp:revision>15</cp:revision>
  <dcterms:created xsi:type="dcterms:W3CDTF">2023-03-07T12:17:11Z</dcterms:created>
  <dcterms:modified xsi:type="dcterms:W3CDTF">2023-04-30T06:30:51Z</dcterms:modified>
</cp:coreProperties>
</file>