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9144000" cy="51435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WihuciXA5LZnMGF4/gk6vwnI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7365BC-6F5C-4A5F-9018-11F7272A1F99}">
  <a:tblStyle styleId="{097365BC-6F5C-4A5F-9018-11F7272A1F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sunil\Downloads\new_insight.XLSX" TargetMode="Externa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[new_insight.XLSX]Sheet2!PivotTable1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 Customer Feedback</a:t>
            </a:r>
            <a:r>
              <a:rPr lang="en-US" baseline="0"/>
              <a:t> From New Data</a:t>
            </a:r>
            <a:r>
              <a:rPr lang="en-US"/>
              <a:t> 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622057001239158"/>
              <c:y val="6.512005677238334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4374225526641884"/>
              <c:y val="-5.9692695799569086E-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622057001239158"/>
              <c:y val="6.512005677238334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4374225526641884"/>
              <c:y val="-5.9692695799569086E-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622057001239158"/>
              <c:y val="6.512005677238334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4374225526641884"/>
              <c:y val="-5.9692695799569086E-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80457130358705"/>
          <c:y val="0.22624781277340328"/>
          <c:w val="0.41147353455818025"/>
          <c:h val="0.68578922426363376"/>
        </c:manualLayout>
      </c:layout>
      <c:doughnut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30-4578-97FA-5B5EFC74F0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30-4578-97FA-5B5EFC74F06D}"/>
              </c:ext>
            </c:extLst>
          </c:dPt>
          <c:dLbls>
            <c:dLbl>
              <c:idx val="0"/>
              <c:layout>
                <c:manualLayout>
                  <c:x val="0.14622057001239158"/>
                  <c:y val="6.512005677238334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30-4578-97FA-5B5EFC74F06D}"/>
                </c:ext>
              </c:extLst>
            </c:dLbl>
            <c:dLbl>
              <c:idx val="1"/>
              <c:layout>
                <c:manualLayout>
                  <c:x val="-0.14374225526641884"/>
                  <c:y val="-5.9692695799569086E-17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30-4578-97FA-5B5EFC74F06D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Sheet2!$A$4:$A$6</c:f>
              <c:strCache>
                <c:ptCount val="2"/>
                <c:pt idx="0">
                  <c:v>Nagative</c:v>
                </c:pt>
                <c:pt idx="1">
                  <c:v>positive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66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30-4578-97FA-5B5EFC74F0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0.04089</cdr:x>
      <cdr:y>0.3602</cdr:y>
    </cdr:from>
    <cdr:to>
      <cdr:x>0.27323</cdr:x>
      <cdr:y>0.47497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F355808-0754-D3AC-2E34-3ED02E43DA01}"/>
            </a:ext>
          </a:extLst>
        </cdr:cNvPr>
        <cdr:cNvSpPr/>
      </cdr:nvSpPr>
      <cdr:spPr>
        <a:xfrm xmlns:a="http://schemas.openxmlformats.org/drawingml/2006/main">
          <a:off x="209550" y="1404938"/>
          <a:ext cx="1190625" cy="447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b="1">
              <a:solidFill>
                <a:sysClr val="windowText" lastClr="000000"/>
              </a:solidFill>
            </a:rPr>
            <a:t>Positive</a:t>
          </a:r>
          <a:r>
            <a:rPr lang="en-US" b="1" baseline="0">
              <a:solidFill>
                <a:sysClr val="windowText" lastClr="000000"/>
              </a:solidFill>
            </a:rPr>
            <a:t> Review</a:t>
          </a:r>
          <a:endParaRPr lang="en-US" b="1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0.64498</cdr:x>
      <cdr:y>0.7558</cdr:y>
    </cdr:from>
    <cdr:to>
      <cdr:x>0.8829</cdr:x>
      <cdr:y>0.87057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A6347B45-3431-9651-DC5F-CCBEA372E832}"/>
            </a:ext>
          </a:extLst>
        </cdr:cNvPr>
        <cdr:cNvSpPr/>
      </cdr:nvSpPr>
      <cdr:spPr>
        <a:xfrm xmlns:a="http://schemas.openxmlformats.org/drawingml/2006/main">
          <a:off x="3305175" y="2947988"/>
          <a:ext cx="1219200" cy="447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b="1">
              <a:solidFill>
                <a:sysClr val="windowText" lastClr="000000"/>
              </a:solidFill>
            </a:rPr>
            <a:t>Negative </a:t>
          </a:r>
          <a:r>
            <a:rPr lang="en-US" b="1" baseline="0">
              <a:solidFill>
                <a:sysClr val="windowText" lastClr="000000"/>
              </a:solidFill>
            </a:rPr>
            <a:t>Review</a:t>
          </a:r>
          <a:endParaRPr lang="en-US" b="1">
            <a:solidFill>
              <a:sysClr val="windowText" lastClr="000000"/>
            </a:solidFill>
          </a:endParaRPr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1eadadf409_0_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1eadadf409_0_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1eadadf409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eadadf409_0_1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1eadadf409_0_1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1eadadf409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1eadadf409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eadadf409_0_130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1eadadf409_0_130"/>
          <p:cNvSpPr txBox="1"/>
          <p:nvPr>
            <p:ph idx="1" type="body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1eadadf409_0_130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1eadadf409_0_13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1eadadf409_0_1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1eadadf409_0_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1eadadf409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1eadadf409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1eadadf409_0_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1eadadf409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1eadadf409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1eadadf409_0_10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1eadadf409_0_1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1eadadf409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1eadadf409_0_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1eadadf409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1eadadf409_0_10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1eadadf409_0_10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1eadadf409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1eadadf409_0_1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1eadadf409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1eadadf409_0_1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1eadadf409_0_1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1eadadf409_0_1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1eadadf409_0_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1eadadf409_0_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eadadf409_0_1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1eadadf409_0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eadadf409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1eadadf409_0_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1eadadf409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729450" y="1318650"/>
            <a:ext cx="7688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Sentiment Analysis 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None/>
            </a:pPr>
            <a:r>
              <a:rPr lang="en-US" sz="2200"/>
              <a:t>Final Delivery Presentation</a:t>
            </a:r>
            <a:endParaRPr sz="2200"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48" y="3105150"/>
            <a:ext cx="7536102" cy="14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514279" y="862801"/>
            <a:ext cx="7592059" cy="287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2590" lvl="0" marL="414655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Sentiment-based binary classification model (positive/ negative) for customer  reviews received on business’ facebook page: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871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is to build an inhouse customer support team,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7510" lvl="1" marL="871855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resolve customer issues through phone call,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5285" lvl="1" marL="871855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they revisit.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2590" lvl="0" marL="414655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prediction for Fresh Reviews dataset (of 100)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86224" y="145124"/>
            <a:ext cx="8757920" cy="534035"/>
          </a:xfrm>
          <a:custGeom>
            <a:rect b="b" l="l" r="r" t="t"/>
            <a:pathLst>
              <a:path extrusionOk="0" h="534035" w="8757920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7EA9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618425" y="259438"/>
            <a:ext cx="7592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None/>
            </a:pPr>
            <a:r>
              <a:rPr lang="en-US" sz="1900"/>
              <a:t>Our deliverables to ABC Restaurant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59250" y="186192"/>
            <a:ext cx="1867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None/>
            </a:pPr>
            <a:r>
              <a:rPr lang="en-US" sz="2600"/>
              <a:t>approach</a:t>
            </a:r>
            <a:endParaRPr sz="2600"/>
          </a:p>
        </p:txBody>
      </p:sp>
      <p:sp>
        <p:nvSpPr>
          <p:cNvPr id="74" name="Google Shape;74;p3"/>
          <p:cNvSpPr/>
          <p:nvPr/>
        </p:nvSpPr>
        <p:spPr>
          <a:xfrm>
            <a:off x="0" y="145124"/>
            <a:ext cx="384810" cy="534035"/>
          </a:xfrm>
          <a:custGeom>
            <a:rect b="b" l="l" r="r" t="t"/>
            <a:pathLst>
              <a:path extrusionOk="0" h="534035" w="384810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2904333" y="830341"/>
            <a:ext cx="4478020" cy="29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9700">
            <a:spAutoFit/>
          </a:bodyPr>
          <a:lstStyle/>
          <a:p>
            <a:pPr indent="-374650" lvl="0" marL="3867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09" lvl="1" marL="843914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numbers &amp; special characters dropped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09" lvl="1" marL="843914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language is english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867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a classification model, for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09" lvl="1" marL="843914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customer review as good/bad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09" lvl="1" marL="843914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Naive Bayes classifier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950" y="976750"/>
            <a:ext cx="1219199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3950" y="2618525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1244436" y="2586927"/>
            <a:ext cx="2752725" cy="910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73.33%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 achieved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0" y="186191"/>
            <a:ext cx="8763000" cy="492967"/>
          </a:xfrm>
          <a:prstGeom prst="rect">
            <a:avLst/>
          </a:prstGeom>
          <a:solidFill>
            <a:srgbClr val="7EA9CA"/>
          </a:solidFill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Deliverable #1: Sentiment-based review classification model</a:t>
            </a:r>
            <a:endParaRPr b="1"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225" y="1352599"/>
            <a:ext cx="1219199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4649274" y="2586927"/>
            <a:ext cx="3115945" cy="910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4165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or Minimal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Cost to Business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0550" y="1352599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5"/>
          <p:cNvGraphicFramePr/>
          <p:nvPr/>
        </p:nvGraphicFramePr>
        <p:xfrm>
          <a:off x="379837" y="906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{097365BC-6F5C-4A5F-9018-11F7272A1F99}</a:tableStyleId>
              </a:tblPr>
              <a:tblGrid>
                <a:gridCol w="4360550"/>
                <a:gridCol w="1563375"/>
              </a:tblGrid>
              <a:tr h="58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Review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E6FF"/>
                    </a:solidFill>
                  </a:tcPr>
                </a:tc>
                <a:tc>
                  <a:txBody>
                    <a:bodyPr/>
                    <a:lstStyle/>
                    <a:p>
                      <a:pPr indent="22225" lvl="0" marL="382270" marR="37592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  Sentiment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8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E6FF"/>
                    </a:solidFill>
                  </a:tcPr>
                </a:tc>
              </a:tr>
              <a:tr h="3733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Spend your money elsewhere.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346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85725" marR="67691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Their regular toasted bread was equally satisfying with the  occasional pats of butter... Mmmm...!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19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346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3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Buffet at Bellagio was far from what I anticipated.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346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And the drinks are WEAK, people!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346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2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8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-My order was not correct.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93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346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Also, I feel like the chips are bought, not made in house.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346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365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2837" y="1941583"/>
            <a:ext cx="384384" cy="3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828" y="1493825"/>
            <a:ext cx="384383" cy="3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828" y="2823425"/>
            <a:ext cx="384383" cy="3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828" y="3258237"/>
            <a:ext cx="384383" cy="3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2837" y="2382508"/>
            <a:ext cx="384384" cy="3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2837" y="3693058"/>
            <a:ext cx="384384" cy="3844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386224" y="145124"/>
            <a:ext cx="8757920" cy="534035"/>
          </a:xfrm>
          <a:custGeom>
            <a:rect b="b" l="l" r="r" t="t"/>
            <a:pathLst>
              <a:path extrusionOk="0" h="534035" w="8757920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7EA9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A1A1A"/>
                </a:solidFill>
                <a:highlight>
                  <a:srgbClr val="7EA9CA"/>
                </a:highlight>
                <a:latin typeface="Raleway"/>
                <a:ea typeface="Raleway"/>
                <a:cs typeface="Raleway"/>
                <a:sym typeface="Raleway"/>
              </a:rPr>
              <a:t>Deliverable #2: Predicted sentiment labels for fresh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386224" y="145124"/>
            <a:ext cx="8757920" cy="534035"/>
          </a:xfrm>
          <a:custGeom>
            <a:rect b="b" l="l" r="r" t="t"/>
            <a:pathLst>
              <a:path extrusionOk="0" h="534035" w="8757920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7EA9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>
            <p:ph type="title"/>
          </p:nvPr>
        </p:nvSpPr>
        <p:spPr>
          <a:xfrm>
            <a:off x="459250" y="186200"/>
            <a:ext cx="7700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None/>
            </a:pPr>
            <a:r>
              <a:rPr b="1" lang="en-US" sz="1800"/>
              <a:t>Insight: Majority of customers Not happy</a:t>
            </a:r>
            <a:endParaRPr b="1" sz="1800"/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3238499" y="842835"/>
          <a:ext cx="5905501" cy="391503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06" name="Google Shape;106;p6"/>
          <p:cNvSpPr/>
          <p:nvPr/>
        </p:nvSpPr>
        <p:spPr>
          <a:xfrm>
            <a:off x="152400" y="679159"/>
            <a:ext cx="2931795" cy="3915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percentage of negative customer feedback (66%)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percentage of positive customer feedback (35%)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increase sales, restaurant must improve product, staff, and cleanliness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negative feedback is critical to improve reputation and attract more customers.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6862"/>
          </a:scheme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idx="4294967295" type="title"/>
          </p:nvPr>
        </p:nvSpPr>
        <p:spPr>
          <a:xfrm>
            <a:off x="304800" y="167523"/>
            <a:ext cx="6307138" cy="489236"/>
          </a:xfrm>
          <a:prstGeom prst="rect">
            <a:avLst/>
          </a:prstGeom>
          <a:solidFill>
            <a:srgbClr val="7EA9CA"/>
          </a:solidFill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 business intervention required on...</a:t>
            </a:r>
            <a:endParaRPr b="1"/>
          </a:p>
        </p:txBody>
      </p:sp>
      <p:sp>
        <p:nvSpPr>
          <p:cNvPr id="112" name="Google Shape;112;p7"/>
          <p:cNvSpPr/>
          <p:nvPr/>
        </p:nvSpPr>
        <p:spPr>
          <a:xfrm>
            <a:off x="0" y="145124"/>
            <a:ext cx="384810" cy="534035"/>
          </a:xfrm>
          <a:custGeom>
            <a:rect b="b" l="l" r="r" t="t"/>
            <a:pathLst>
              <a:path extrusionOk="0" h="534035" w="384810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457200" y="895350"/>
            <a:ext cx="366014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staff being rude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food (too much garlic/not fresh)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Disliked concept/theme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service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Overpriced drinks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Cleanliness issues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❏	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green caterpillar found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13284"/>
            <a:ext cx="6607876" cy="371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2023-04-27T08:40:35Z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