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9" r:id="rId4"/>
    <p:sldId id="260" r:id="rId5"/>
    <p:sldId id="258" r:id="rId6"/>
    <p:sldId id="291" r:id="rId7"/>
    <p:sldId id="265" r:id="rId8"/>
    <p:sldId id="293" r:id="rId9"/>
    <p:sldId id="294" r:id="rId10"/>
    <p:sldId id="270" r:id="rId11"/>
    <p:sldId id="292" r:id="rId12"/>
    <p:sldId id="269"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28" autoAdjust="0"/>
    <p:restoredTop sz="94635" autoAdjust="0"/>
  </p:normalViewPr>
  <p:slideViewPr>
    <p:cSldViewPr snapToGrid="0">
      <p:cViewPr varScale="1">
        <p:scale>
          <a:sx n="81" d="100"/>
          <a:sy n="81" d="100"/>
        </p:scale>
        <p:origin x="662" y="5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eep P" userId="52a9081fcf43c099" providerId="LiveId" clId="{A7203BC2-2212-40AF-86C6-B552D82CBBD2}"/>
    <pc:docChg chg="custSel addSld modSld">
      <pc:chgData name="Sandeep P" userId="52a9081fcf43c099" providerId="LiveId" clId="{A7203BC2-2212-40AF-86C6-B552D82CBBD2}" dt="2024-04-04T00:47:11.661" v="16" actId="1076"/>
      <pc:docMkLst>
        <pc:docMk/>
      </pc:docMkLst>
      <pc:sldChg chg="modSp mod">
        <pc:chgData name="Sandeep P" userId="52a9081fcf43c099" providerId="LiveId" clId="{A7203BC2-2212-40AF-86C6-B552D82CBBD2}" dt="2024-04-04T00:12:32.240" v="3" actId="20577"/>
        <pc:sldMkLst>
          <pc:docMk/>
          <pc:sldMk cId="888022138" sldId="260"/>
        </pc:sldMkLst>
        <pc:spChg chg="mod">
          <ac:chgData name="Sandeep P" userId="52a9081fcf43c099" providerId="LiveId" clId="{A7203BC2-2212-40AF-86C6-B552D82CBBD2}" dt="2024-04-04T00:12:32.240" v="3" actId="20577"/>
          <ac:spMkLst>
            <pc:docMk/>
            <pc:sldMk cId="888022138" sldId="260"/>
            <ac:spMk id="2" creationId="{46427EDA-E168-A3E2-B80D-5DD67EDCE457}"/>
          </ac:spMkLst>
        </pc:spChg>
      </pc:sldChg>
      <pc:sldChg chg="addSp delSp modSp mod">
        <pc:chgData name="Sandeep P" userId="52a9081fcf43c099" providerId="LiveId" clId="{A7203BC2-2212-40AF-86C6-B552D82CBBD2}" dt="2024-04-04T00:46:29.861" v="11" actId="1076"/>
        <pc:sldMkLst>
          <pc:docMk/>
          <pc:sldMk cId="3458881155" sldId="293"/>
        </pc:sldMkLst>
        <pc:picChg chg="del">
          <ac:chgData name="Sandeep P" userId="52a9081fcf43c099" providerId="LiveId" clId="{A7203BC2-2212-40AF-86C6-B552D82CBBD2}" dt="2024-04-04T00:46:12.177" v="6" actId="478"/>
          <ac:picMkLst>
            <pc:docMk/>
            <pc:sldMk cId="3458881155" sldId="293"/>
            <ac:picMk id="3" creationId="{7884EE39-30DC-2486-FA4D-BF7D0F21F405}"/>
          </ac:picMkLst>
        </pc:picChg>
        <pc:picChg chg="add mod">
          <ac:chgData name="Sandeep P" userId="52a9081fcf43c099" providerId="LiveId" clId="{A7203BC2-2212-40AF-86C6-B552D82CBBD2}" dt="2024-04-04T00:46:29.861" v="11" actId="1076"/>
          <ac:picMkLst>
            <pc:docMk/>
            <pc:sldMk cId="3458881155" sldId="293"/>
            <ac:picMk id="4" creationId="{63DAD276-DB5B-E14D-83BE-0B2C9504898C}"/>
          </ac:picMkLst>
        </pc:picChg>
        <pc:picChg chg="del">
          <ac:chgData name="Sandeep P" userId="52a9081fcf43c099" providerId="LiveId" clId="{A7203BC2-2212-40AF-86C6-B552D82CBBD2}" dt="2024-04-04T00:46:10.959" v="5" actId="478"/>
          <ac:picMkLst>
            <pc:docMk/>
            <pc:sldMk cId="3458881155" sldId="293"/>
            <ac:picMk id="6" creationId="{21E56228-9DD0-E8F6-42DD-A4E0A875786E}"/>
          </ac:picMkLst>
        </pc:picChg>
        <pc:picChg chg="del">
          <ac:chgData name="Sandeep P" userId="52a9081fcf43c099" providerId="LiveId" clId="{A7203BC2-2212-40AF-86C6-B552D82CBBD2}" dt="2024-04-04T00:46:09.696" v="4" actId="478"/>
          <ac:picMkLst>
            <pc:docMk/>
            <pc:sldMk cId="3458881155" sldId="293"/>
            <ac:picMk id="9" creationId="{45A618A1-FC7E-BEC6-2177-44B40D21AFF1}"/>
          </ac:picMkLst>
        </pc:picChg>
      </pc:sldChg>
      <pc:sldChg chg="addSp delSp modSp add mod">
        <pc:chgData name="Sandeep P" userId="52a9081fcf43c099" providerId="LiveId" clId="{A7203BC2-2212-40AF-86C6-B552D82CBBD2}" dt="2024-04-04T00:47:11.661" v="16" actId="1076"/>
        <pc:sldMkLst>
          <pc:docMk/>
          <pc:sldMk cId="1606019656" sldId="294"/>
        </pc:sldMkLst>
        <pc:picChg chg="add mod">
          <ac:chgData name="Sandeep P" userId="52a9081fcf43c099" providerId="LiveId" clId="{A7203BC2-2212-40AF-86C6-B552D82CBBD2}" dt="2024-04-04T00:47:11.661" v="16" actId="1076"/>
          <ac:picMkLst>
            <pc:docMk/>
            <pc:sldMk cId="1606019656" sldId="294"/>
            <ac:picMk id="3" creationId="{60D2C7FA-548C-11A7-F305-9C60BF6D43D6}"/>
          </ac:picMkLst>
        </pc:picChg>
        <pc:picChg chg="del">
          <ac:chgData name="Sandeep P" userId="52a9081fcf43c099" providerId="LiveId" clId="{A7203BC2-2212-40AF-86C6-B552D82CBBD2}" dt="2024-04-04T00:47:03.141" v="13" actId="478"/>
          <ac:picMkLst>
            <pc:docMk/>
            <pc:sldMk cId="1606019656" sldId="294"/>
            <ac:picMk id="4" creationId="{63DAD276-DB5B-E14D-83BE-0B2C9504898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6ADD68-247B-4843-8FA8-A093FB316653}" type="datetimeFigureOut">
              <a:rPr lang="en-IN" smtClean="0"/>
              <a:t>04-04-2024</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2BC208-A92F-4D1C-B000-C1E55A92E1EC}" type="slidenum">
              <a:rPr lang="en-IN" smtClean="0"/>
              <a:t>‹#›</a:t>
            </a:fld>
            <a:endParaRPr lang="en-IN"/>
          </a:p>
        </p:txBody>
      </p:sp>
    </p:spTree>
    <p:extLst>
      <p:ext uri="{BB962C8B-B14F-4D97-AF65-F5344CB8AC3E}">
        <p14:creationId xmlns:p14="http://schemas.microsoft.com/office/powerpoint/2010/main" val="3519849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2BC208-A92F-4D1C-B000-C1E55A92E1EC}" type="slidenum">
              <a:rPr lang="en-IN" smtClean="0"/>
              <a:t>5</a:t>
            </a:fld>
            <a:endParaRPr lang="en-IN"/>
          </a:p>
        </p:txBody>
      </p:sp>
    </p:spTree>
    <p:extLst>
      <p:ext uri="{BB962C8B-B14F-4D97-AF65-F5344CB8AC3E}">
        <p14:creationId xmlns:p14="http://schemas.microsoft.com/office/powerpoint/2010/main" val="2197892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ED0494B-8753-4321-B670-812EC2C574D0}"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081E22-A816-4D57-AF8F-C5CAD907EDD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ED0494B-8753-4321-B670-812EC2C574D0}"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081E22-A816-4D57-AF8F-C5CAD907EDD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ED0494B-8753-4321-B670-812EC2C574D0}"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081E22-A816-4D57-AF8F-C5CAD907EDD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ED0494B-8753-4321-B670-812EC2C574D0}"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081E22-A816-4D57-AF8F-C5CAD907EDD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D0494B-8753-4321-B670-812EC2C574D0}"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081E22-A816-4D57-AF8F-C5CAD907EDD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ED0494B-8753-4321-B670-812EC2C574D0}"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081E22-A816-4D57-AF8F-C5CAD907EDD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ED0494B-8753-4321-B670-812EC2C574D0}"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081E22-A816-4D57-AF8F-C5CAD907EDD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ED0494B-8753-4321-B670-812EC2C574D0}"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081E22-A816-4D57-AF8F-C5CAD907EDD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D0494B-8753-4321-B670-812EC2C574D0}"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081E22-A816-4D57-AF8F-C5CAD907EDD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D0494B-8753-4321-B670-812EC2C574D0}"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081E22-A816-4D57-AF8F-C5CAD907EDD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D0494B-8753-4321-B670-812EC2C574D0}"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081E22-A816-4D57-AF8F-C5CAD907EDD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D0494B-8753-4321-B670-812EC2C574D0}" type="datetimeFigureOut">
              <a:rPr lang="en-IN" smtClean="0"/>
              <a:t>04-04-2024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081E22-A816-4D57-AF8F-C5CAD907EDD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5476" y="291505"/>
            <a:ext cx="11194758" cy="1335740"/>
          </a:xfrm>
        </p:spPr>
        <p:txBody>
          <a:bodyPr>
            <a:noAutofit/>
          </a:bodyPr>
          <a:lstStyle/>
          <a:p>
            <a:r>
              <a:rPr lang="en-GB" sz="5200" dirty="0">
                <a:latin typeface="Arial" panose="020B0604020202020204" pitchFamily="34" charset="0"/>
                <a:cs typeface="Arial" panose="020B0604020202020204" pitchFamily="34" charset="0"/>
              </a:rPr>
              <a:t>DYNAMIC IMAGE GENERATION FROM TEXT PROMPT</a:t>
            </a:r>
            <a:endParaRPr lang="en-IN" sz="5200" dirty="0">
              <a:latin typeface="Arial" panose="020B0604020202020204" pitchFamily="34" charset="0"/>
              <a:cs typeface="Arial" panose="020B0604020202020204" pitchFamily="34" charset="0"/>
            </a:endParaRPr>
          </a:p>
        </p:txBody>
      </p:sp>
      <p:sp>
        <p:nvSpPr>
          <p:cNvPr id="4" name="Subtitle 2"/>
          <p:cNvSpPr txBox="1"/>
          <p:nvPr/>
        </p:nvSpPr>
        <p:spPr>
          <a:xfrm>
            <a:off x="136857" y="5810999"/>
            <a:ext cx="12191997" cy="10446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IN" dirty="0">
                <a:latin typeface="Arial" panose="020B0604020202020204" pitchFamily="34" charset="0"/>
                <a:ea typeface="Amasis MT Pro Medium" panose="02000000000000000000" pitchFamily="2" charset="0"/>
                <a:cs typeface="Arial" panose="020B0604020202020204" pitchFamily="34" charset="0"/>
              </a:rPr>
              <a:t>Department of Computer Science and Engineering (AI &amp; ML)</a:t>
            </a:r>
          </a:p>
          <a:p>
            <a:pPr>
              <a:lnSpc>
                <a:spcPct val="100000"/>
              </a:lnSpc>
              <a:spcBef>
                <a:spcPts val="0"/>
              </a:spcBef>
            </a:pPr>
            <a:r>
              <a:rPr lang="en-IN" dirty="0">
                <a:latin typeface="Arial" panose="020B0604020202020204" pitchFamily="34" charset="0"/>
                <a:ea typeface="Amasis MT Pro Medium" panose="02000000000000000000" pitchFamily="2" charset="0"/>
                <a:cs typeface="Arial" panose="020B0604020202020204" pitchFamily="34" charset="0"/>
              </a:rPr>
              <a:t>CMR Engineering College, Hyderabad.</a:t>
            </a:r>
          </a:p>
        </p:txBody>
      </p:sp>
      <p:pic>
        <p:nvPicPr>
          <p:cNvPr id="17413" name="Picture 5"/>
          <p:cNvPicPr>
            <a:picLocks noChangeAspect="1" noChangeArrowheads="1"/>
          </p:cNvPicPr>
          <p:nvPr/>
        </p:nvPicPr>
        <p:blipFill>
          <a:blip r:embed="rId2"/>
          <a:srcRect/>
          <a:stretch>
            <a:fillRect/>
          </a:stretch>
        </p:blipFill>
        <p:spPr bwMode="auto">
          <a:xfrm>
            <a:off x="5410171" y="2243062"/>
            <a:ext cx="1482442" cy="1179366"/>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id="{8A3002FA-D476-2D2C-4EFE-66CF8C2FA75A}"/>
              </a:ext>
            </a:extLst>
          </p:cNvPr>
          <p:cNvSpPr txBox="1"/>
          <p:nvPr/>
        </p:nvSpPr>
        <p:spPr>
          <a:xfrm>
            <a:off x="3772492" y="1719842"/>
            <a:ext cx="4351339"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TEAM ID- 662024-MI045</a:t>
            </a:r>
          </a:p>
        </p:txBody>
      </p:sp>
      <p:sp>
        <p:nvSpPr>
          <p:cNvPr id="8" name="TextBox 7">
            <a:extLst>
              <a:ext uri="{FF2B5EF4-FFF2-40B4-BE49-F238E27FC236}">
                <a16:creationId xmlns:a16="http://schemas.microsoft.com/office/drawing/2014/main" id="{567441AA-48AC-13AA-401D-C12B667E68A5}"/>
              </a:ext>
            </a:extLst>
          </p:cNvPr>
          <p:cNvSpPr txBox="1"/>
          <p:nvPr/>
        </p:nvSpPr>
        <p:spPr>
          <a:xfrm>
            <a:off x="3443640" y="3422428"/>
            <a:ext cx="5217390" cy="1323439"/>
          </a:xfrm>
          <a:prstGeom prst="rect">
            <a:avLst/>
          </a:prstGeom>
          <a:noFill/>
        </p:spPr>
        <p:txBody>
          <a:bodyPr wrap="square" rtlCol="0">
            <a:spAutoFit/>
          </a:bodyPr>
          <a:lstStyle/>
          <a:p>
            <a:pPr algn="ctr"/>
            <a:r>
              <a:rPr lang="en-US" sz="2000" dirty="0">
                <a:latin typeface="Arial" panose="020B0604020202020204" pitchFamily="34" charset="0"/>
                <a:ea typeface="Arial Nova" panose="02000000000000000000" pitchFamily="2" charset="0"/>
                <a:cs typeface="Arial" panose="020B0604020202020204" pitchFamily="34" charset="0"/>
              </a:rPr>
              <a:t>S. </a:t>
            </a:r>
            <a:r>
              <a:rPr lang="en-US" sz="2000" dirty="0" err="1">
                <a:latin typeface="Arial" panose="020B0604020202020204" pitchFamily="34" charset="0"/>
                <a:ea typeface="Arial Nova" panose="02000000000000000000" pitchFamily="2" charset="0"/>
                <a:cs typeface="Arial" panose="020B0604020202020204" pitchFamily="34" charset="0"/>
              </a:rPr>
              <a:t>Mohsin</a:t>
            </a:r>
            <a:r>
              <a:rPr lang="en-US" sz="2000" dirty="0">
                <a:latin typeface="Arial" panose="020B0604020202020204" pitchFamily="34" charset="0"/>
                <a:ea typeface="Arial Nova" panose="02000000000000000000" pitchFamily="2" charset="0"/>
                <a:cs typeface="Arial" panose="020B0604020202020204" pitchFamily="34" charset="0"/>
              </a:rPr>
              <a:t> </a:t>
            </a:r>
            <a:r>
              <a:rPr lang="en-US" sz="2000" dirty="0" err="1">
                <a:latin typeface="Arial" panose="020B0604020202020204" pitchFamily="34" charset="0"/>
                <a:ea typeface="Arial Nova" panose="02000000000000000000" pitchFamily="2" charset="0"/>
                <a:cs typeface="Arial" panose="020B0604020202020204" pitchFamily="34" charset="0"/>
              </a:rPr>
              <a:t>hussain</a:t>
            </a:r>
            <a:r>
              <a:rPr lang="en-US" sz="2000" dirty="0">
                <a:latin typeface="Arial" panose="020B0604020202020204" pitchFamily="34" charset="0"/>
                <a:ea typeface="Arial Nova" panose="02000000000000000000" pitchFamily="2" charset="0"/>
                <a:cs typeface="Arial" panose="020B0604020202020204" pitchFamily="34" charset="0"/>
              </a:rPr>
              <a:t>   - 208R1A66G8</a:t>
            </a:r>
          </a:p>
          <a:p>
            <a:pPr algn="ctr"/>
            <a:r>
              <a:rPr lang="en-US" sz="2000" dirty="0">
                <a:latin typeface="Arial" panose="020B0604020202020204" pitchFamily="34" charset="0"/>
                <a:ea typeface="Arial Nova" panose="02000000000000000000" pitchFamily="2" charset="0"/>
                <a:cs typeface="Arial" panose="020B0604020202020204" pitchFamily="34" charset="0"/>
              </a:rPr>
              <a:t>S. </a:t>
            </a:r>
            <a:r>
              <a:rPr lang="en-US" sz="2000" dirty="0" err="1">
                <a:latin typeface="Arial" panose="020B0604020202020204" pitchFamily="34" charset="0"/>
                <a:ea typeface="Arial Nova" panose="02000000000000000000" pitchFamily="2" charset="0"/>
                <a:cs typeface="Arial" panose="020B0604020202020204" pitchFamily="34" charset="0"/>
              </a:rPr>
              <a:t>Adarsh</a:t>
            </a:r>
            <a:r>
              <a:rPr lang="en-US" sz="2000" dirty="0">
                <a:latin typeface="Arial" panose="020B0604020202020204" pitchFamily="34" charset="0"/>
                <a:ea typeface="Arial Nova" panose="02000000000000000000" pitchFamily="2" charset="0"/>
                <a:cs typeface="Arial" panose="020B0604020202020204" pitchFamily="34" charset="0"/>
              </a:rPr>
              <a:t> </a:t>
            </a:r>
            <a:r>
              <a:rPr lang="en-US" sz="2000" dirty="0" err="1">
                <a:latin typeface="Arial" panose="020B0604020202020204" pitchFamily="34" charset="0"/>
                <a:ea typeface="Arial Nova" panose="02000000000000000000" pitchFamily="2" charset="0"/>
                <a:cs typeface="Arial" panose="020B0604020202020204" pitchFamily="34" charset="0"/>
              </a:rPr>
              <a:t>shetty</a:t>
            </a:r>
            <a:r>
              <a:rPr lang="en-US" sz="2000" dirty="0">
                <a:latin typeface="Arial" panose="020B0604020202020204" pitchFamily="34" charset="0"/>
                <a:ea typeface="Arial Nova" panose="02000000000000000000" pitchFamily="2" charset="0"/>
                <a:cs typeface="Arial" panose="020B0604020202020204" pitchFamily="34" charset="0"/>
              </a:rPr>
              <a:t>      - 208R1A66G7</a:t>
            </a:r>
          </a:p>
          <a:p>
            <a:pPr algn="ctr"/>
            <a:r>
              <a:rPr lang="en-US" sz="2000" dirty="0">
                <a:latin typeface="Arial" panose="020B0604020202020204" pitchFamily="34" charset="0"/>
                <a:ea typeface="Arial Nova" panose="02000000000000000000" pitchFamily="2" charset="0"/>
                <a:cs typeface="Arial" panose="020B0604020202020204" pitchFamily="34" charset="0"/>
              </a:rPr>
              <a:t>N. Ravi </a:t>
            </a:r>
            <a:r>
              <a:rPr lang="en-US" sz="2000" dirty="0" err="1">
                <a:latin typeface="Arial" panose="020B0604020202020204" pitchFamily="34" charset="0"/>
                <a:ea typeface="Arial Nova" panose="02000000000000000000" pitchFamily="2" charset="0"/>
                <a:cs typeface="Arial" panose="020B0604020202020204" pitchFamily="34" charset="0"/>
              </a:rPr>
              <a:t>kiran</a:t>
            </a:r>
            <a:r>
              <a:rPr lang="en-US" sz="2000" dirty="0">
                <a:latin typeface="Arial" panose="020B0604020202020204" pitchFamily="34" charset="0"/>
                <a:ea typeface="Arial Nova" panose="02000000000000000000" pitchFamily="2" charset="0"/>
                <a:cs typeface="Arial" panose="020B0604020202020204" pitchFamily="34" charset="0"/>
              </a:rPr>
              <a:t>            - 208R1A66F7</a:t>
            </a:r>
          </a:p>
          <a:p>
            <a:pPr algn="ctr"/>
            <a:r>
              <a:rPr lang="en-US" sz="2000" dirty="0">
                <a:latin typeface="Arial" panose="020B0604020202020204" pitchFamily="34" charset="0"/>
                <a:ea typeface="Arial Nova" panose="02000000000000000000" pitchFamily="2" charset="0"/>
                <a:cs typeface="Arial" panose="020B0604020202020204" pitchFamily="34" charset="0"/>
              </a:rPr>
              <a:t>P.  </a:t>
            </a:r>
            <a:r>
              <a:rPr lang="en-US" sz="2000" dirty="0" err="1">
                <a:latin typeface="Arial" panose="020B0604020202020204" pitchFamily="34" charset="0"/>
                <a:ea typeface="Arial Nova" panose="02000000000000000000" pitchFamily="2" charset="0"/>
                <a:cs typeface="Arial" panose="020B0604020202020204" pitchFamily="34" charset="0"/>
              </a:rPr>
              <a:t>Sandeep</a:t>
            </a:r>
            <a:r>
              <a:rPr lang="en-US" sz="2000" dirty="0">
                <a:latin typeface="Arial" panose="020B0604020202020204" pitchFamily="34" charset="0"/>
                <a:ea typeface="Arial Nova" panose="02000000000000000000" pitchFamily="2" charset="0"/>
                <a:cs typeface="Arial" panose="020B0604020202020204" pitchFamily="34" charset="0"/>
              </a:rPr>
              <a:t>             - 208R1A66F9               </a:t>
            </a:r>
          </a:p>
        </p:txBody>
      </p:sp>
      <p:sp>
        <p:nvSpPr>
          <p:cNvPr id="6" name="TextBox 5">
            <a:extLst>
              <a:ext uri="{FF2B5EF4-FFF2-40B4-BE49-F238E27FC236}">
                <a16:creationId xmlns:a16="http://schemas.microsoft.com/office/drawing/2014/main" id="{69BBFD9E-1E4A-7506-4A6E-C2380793514D}"/>
              </a:ext>
            </a:extLst>
          </p:cNvPr>
          <p:cNvSpPr txBox="1"/>
          <p:nvPr/>
        </p:nvSpPr>
        <p:spPr>
          <a:xfrm>
            <a:off x="3655275" y="4967194"/>
            <a:ext cx="4794119" cy="707886"/>
          </a:xfrm>
          <a:prstGeom prst="rect">
            <a:avLst/>
          </a:prstGeom>
          <a:noFill/>
        </p:spPr>
        <p:txBody>
          <a:bodyPr wrap="square">
            <a:spAutoFit/>
          </a:bodyPr>
          <a:lstStyle/>
          <a:p>
            <a:pPr algn="ctr"/>
            <a:r>
              <a:rPr lang="en-US" sz="2000" dirty="0">
                <a:latin typeface="Arial" panose="020B0604020202020204" pitchFamily="34" charset="0"/>
                <a:ea typeface="Arial Nova" panose="02000000000000000000" pitchFamily="2" charset="0"/>
                <a:cs typeface="Arial" panose="020B0604020202020204" pitchFamily="34" charset="0"/>
              </a:rPr>
              <a:t>Guide -</a:t>
            </a:r>
          </a:p>
          <a:p>
            <a:pPr algn="ctr"/>
            <a:r>
              <a:rPr lang="en-US" sz="2000" dirty="0" err="1">
                <a:latin typeface="Arial" panose="020B0604020202020204" pitchFamily="34" charset="0"/>
                <a:ea typeface="Arial Nova" panose="02000000000000000000" pitchFamily="2" charset="0"/>
                <a:cs typeface="Arial" panose="020B0604020202020204" pitchFamily="34" charset="0"/>
              </a:rPr>
              <a:t>Mr.B.Balakrishna</a:t>
            </a:r>
            <a:endParaRPr lang="en-US" sz="2000" dirty="0">
              <a:latin typeface="Arial" panose="020B0604020202020204" pitchFamily="34" charset="0"/>
              <a:ea typeface="Arial Nova" panose="02000000000000000000" pitchFamily="2"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B9C8FC-4B6B-DABF-971A-4D187C1A5C74}"/>
              </a:ext>
            </a:extLst>
          </p:cNvPr>
          <p:cNvSpPr txBox="1"/>
          <p:nvPr/>
        </p:nvSpPr>
        <p:spPr>
          <a:xfrm>
            <a:off x="482882" y="1042052"/>
            <a:ext cx="10918181" cy="5586145"/>
          </a:xfrm>
          <a:prstGeom prst="rect">
            <a:avLst/>
          </a:prstGeom>
          <a:noFill/>
        </p:spPr>
        <p:txBody>
          <a:bodyPr wrap="square" rtlCol="0">
            <a:spAutoFit/>
          </a:bodyPr>
          <a:lstStyle/>
          <a:p>
            <a:pPr marL="285750" indent="-285750">
              <a:buFont typeface="Arial" panose="020B0604020202020204" pitchFamily="34" charset="0"/>
              <a:buChar char="•"/>
            </a:pPr>
            <a:r>
              <a:rPr lang="en-GB" sz="2100" dirty="0">
                <a:latin typeface="Arial" pitchFamily="34" charset="0"/>
                <a:cs typeface="Arial" pitchFamily="34" charset="0"/>
              </a:rPr>
              <a:t>In conclusion, </a:t>
            </a:r>
            <a:r>
              <a:rPr lang="en-US" sz="2100" dirty="0">
                <a:latin typeface="Arial" pitchFamily="34" charset="0"/>
                <a:cs typeface="Arial" pitchFamily="34" charset="0"/>
              </a:rPr>
              <a:t>The text-to-image generation project represents a compelling convergence of natural language understanding and computer vision, showcasing the ability of AI to seamlessly bridge these two distinct fields.</a:t>
            </a:r>
            <a:endParaRPr lang="en-GB" sz="2100" dirty="0">
              <a:latin typeface="Arial" pitchFamily="34" charset="0"/>
              <a:cs typeface="Arial" pitchFamily="34" charset="0"/>
            </a:endParaRPr>
          </a:p>
          <a:p>
            <a:pPr marL="285750" indent="-285750">
              <a:buFont typeface="Arial" panose="020B0604020202020204" pitchFamily="34" charset="0"/>
              <a:buChar char="•"/>
            </a:pPr>
            <a:endParaRPr lang="en-US" sz="21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100" dirty="0">
                <a:latin typeface="Arial" panose="020B0604020202020204" pitchFamily="34" charset="0"/>
                <a:cs typeface="Arial" panose="020B0604020202020204" pitchFamily="34" charset="0"/>
              </a:rPr>
              <a:t>The project showcases the potential of advanced deep learning techniques, such as stable diffusion, transformers, and diffusers, in creative content generation, paving the way for future innovations in the field.</a:t>
            </a:r>
            <a:r>
              <a:rPr lang="en-US" sz="21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21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100" dirty="0">
                <a:latin typeface="Arial" panose="020B0604020202020204" pitchFamily="34" charset="0"/>
                <a:cs typeface="Arial" panose="020B0604020202020204" pitchFamily="34" charset="0"/>
              </a:rPr>
              <a:t>The project demonstrates a significant milestone by not only aligning textual descriptions with images but also by achieving a high level of realism and context awareness in the generated visuals, indicating the potential for AI to produce visually captivating and contextually relevant images</a:t>
            </a:r>
            <a:r>
              <a:rPr lang="en-GB" sz="2100" dirty="0">
                <a:latin typeface="Arial" pitchFamily="34" charset="0"/>
                <a:cs typeface="Arial" pitchFamily="34" charset="0"/>
              </a:rPr>
              <a:t>.</a:t>
            </a:r>
          </a:p>
          <a:p>
            <a:pPr marL="285750" indent="-285750">
              <a:buFont typeface="Arial" panose="020B0604020202020204" pitchFamily="34" charset="0"/>
              <a:buChar char="•"/>
            </a:pPr>
            <a:endParaRPr lang="en-GB" sz="2100" dirty="0">
              <a:latin typeface="Arial" pitchFamily="34" charset="0"/>
              <a:cs typeface="Arial" pitchFamily="34" charset="0"/>
            </a:endParaRPr>
          </a:p>
          <a:p>
            <a:pPr marL="285750" indent="-285750">
              <a:buFont typeface="Arial" panose="020B0604020202020204" pitchFamily="34" charset="0"/>
              <a:buChar char="•"/>
            </a:pPr>
            <a:r>
              <a:rPr lang="en-GB" sz="2100" dirty="0">
                <a:latin typeface="Arial" pitchFamily="34" charset="0"/>
                <a:cs typeface="Arial" pitchFamily="34" charset="0"/>
              </a:rPr>
              <a:t>While the project has achieved commendable results, </a:t>
            </a:r>
            <a:r>
              <a:rPr lang="en-GB" sz="2100" dirty="0" err="1">
                <a:latin typeface="Arial" pitchFamily="34" charset="0"/>
                <a:cs typeface="Arial" pitchFamily="34" charset="0"/>
              </a:rPr>
              <a:t>ongoing</a:t>
            </a:r>
            <a:r>
              <a:rPr lang="en-GB" sz="2100" dirty="0">
                <a:latin typeface="Arial" pitchFamily="34" charset="0"/>
                <a:cs typeface="Arial" pitchFamily="34" charset="0"/>
              </a:rPr>
              <a:t> challenges such as fine-tuning models, enhancing diversity in generated images, and addressing ethical considerations underscore the need for continued research and development in text-to-image synthesis technology</a:t>
            </a:r>
          </a:p>
        </p:txBody>
      </p:sp>
      <p:sp>
        <p:nvSpPr>
          <p:cNvPr id="5" name="TextBox 4">
            <a:extLst>
              <a:ext uri="{FF2B5EF4-FFF2-40B4-BE49-F238E27FC236}">
                <a16:creationId xmlns:a16="http://schemas.microsoft.com/office/drawing/2014/main" id="{32CEBE7A-63AE-1015-AD58-7CFFEE8DD4FC}"/>
              </a:ext>
            </a:extLst>
          </p:cNvPr>
          <p:cNvSpPr txBox="1"/>
          <p:nvPr/>
        </p:nvSpPr>
        <p:spPr>
          <a:xfrm>
            <a:off x="4129619" y="359498"/>
            <a:ext cx="3466533" cy="677108"/>
          </a:xfrm>
          <a:prstGeom prst="rect">
            <a:avLst/>
          </a:prstGeom>
          <a:noFill/>
        </p:spPr>
        <p:txBody>
          <a:bodyPr wrap="square" rtlCol="0">
            <a:spAutoFit/>
          </a:bodyPr>
          <a:lstStyle/>
          <a:p>
            <a:pPr algn="l"/>
            <a:r>
              <a:rPr lang="en-US" sz="3800" dirty="0">
                <a:latin typeface="Arial" panose="020B0604020202020204" pitchFamily="34" charset="0"/>
                <a:cs typeface="Arial" panose="020B0604020202020204" pitchFamily="34" charset="0"/>
              </a:rPr>
              <a:t>CONCLUSION</a:t>
            </a:r>
            <a:r>
              <a:rPr lang="en-US" sz="2800" b="1" dirty="0">
                <a:latin typeface="+mj-lt"/>
              </a:rPr>
              <a:t> </a:t>
            </a:r>
          </a:p>
        </p:txBody>
      </p:sp>
      <p:pic>
        <p:nvPicPr>
          <p:cNvPr id="7" name="Picture 5">
            <a:extLst>
              <a:ext uri="{FF2B5EF4-FFF2-40B4-BE49-F238E27FC236}">
                <a16:creationId xmlns:a16="http://schemas.microsoft.com/office/drawing/2014/main" id="{70424330-74BC-86BE-1D27-50D35A7FCE43}"/>
              </a:ext>
            </a:extLst>
          </p:cNvPr>
          <p:cNvPicPr>
            <a:picLocks noGrp="1" noChangeAspect="1" noChangeArrowheads="1"/>
          </p:cNvPicPr>
          <p:nvPr>
            <p:ph idx="1"/>
          </p:nvPr>
        </p:nvPicPr>
        <p:blipFill>
          <a:blip r:embed="rId2"/>
          <a:srcRect/>
          <a:stretch>
            <a:fillRect/>
          </a:stretch>
        </p:blipFill>
        <p:spPr bwMode="auto">
          <a:xfrm>
            <a:off x="10617690" y="98618"/>
            <a:ext cx="1520310" cy="1209760"/>
          </a:xfrm>
          <a:prstGeom prst="rect">
            <a:avLst/>
          </a:prstGeom>
          <a:noFill/>
          <a:ln w="9525">
            <a:noFill/>
            <a:miter lim="800000"/>
            <a:headEnd/>
            <a:tailEnd/>
          </a:ln>
          <a:effectLst/>
        </p:spPr>
      </p:pic>
    </p:spTree>
    <p:extLst>
      <p:ext uri="{BB962C8B-B14F-4D97-AF65-F5344CB8AC3E}">
        <p14:creationId xmlns:p14="http://schemas.microsoft.com/office/powerpoint/2010/main" val="743822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B9C8FC-4B6B-DABF-971A-4D187C1A5C74}"/>
              </a:ext>
            </a:extLst>
          </p:cNvPr>
          <p:cNvSpPr txBox="1"/>
          <p:nvPr/>
        </p:nvSpPr>
        <p:spPr>
          <a:xfrm>
            <a:off x="633353" y="1804262"/>
            <a:ext cx="10760009" cy="1107996"/>
          </a:xfrm>
          <a:prstGeom prst="rect">
            <a:avLst/>
          </a:prstGeom>
          <a:noFill/>
        </p:spPr>
        <p:txBody>
          <a:bodyPr wrap="square" rtlCol="0">
            <a:spAutoFit/>
          </a:bodyPr>
          <a:lstStyle/>
          <a:p>
            <a:pPr marL="285750" indent="-285750">
              <a:buFont typeface="Arial" panose="020B0604020202020204" pitchFamily="34" charset="0"/>
              <a:buChar char="•"/>
            </a:pPr>
            <a:r>
              <a:rPr lang="en-IN" sz="2200" dirty="0" err="1">
                <a:latin typeface="Arial" pitchFamily="34" charset="0"/>
                <a:cs typeface="Arial" pitchFamily="34" charset="0"/>
              </a:rPr>
              <a:t>Shaik</a:t>
            </a:r>
            <a:r>
              <a:rPr lang="en-IN" sz="2200" dirty="0">
                <a:latin typeface="Arial" pitchFamily="34" charset="0"/>
                <a:cs typeface="Arial" pitchFamily="34" charset="0"/>
              </a:rPr>
              <a:t> </a:t>
            </a:r>
            <a:r>
              <a:rPr lang="en-IN" sz="2200" dirty="0" err="1">
                <a:latin typeface="Arial" pitchFamily="34" charset="0"/>
                <a:cs typeface="Arial" pitchFamily="34" charset="0"/>
              </a:rPr>
              <a:t>Mohsin</a:t>
            </a:r>
            <a:r>
              <a:rPr lang="en-IN" sz="2200" dirty="0">
                <a:latin typeface="Arial" pitchFamily="34" charset="0"/>
                <a:cs typeface="Arial" pitchFamily="34" charset="0"/>
              </a:rPr>
              <a:t> </a:t>
            </a:r>
            <a:r>
              <a:rPr lang="en-IN" sz="2200" dirty="0" err="1">
                <a:latin typeface="Arial" pitchFamily="34" charset="0"/>
                <a:cs typeface="Arial" pitchFamily="34" charset="0"/>
              </a:rPr>
              <a:t>Hussain</a:t>
            </a:r>
            <a:r>
              <a:rPr lang="en-IN" sz="2200" dirty="0">
                <a:latin typeface="Arial" pitchFamily="34" charset="0"/>
                <a:cs typeface="Arial" pitchFamily="34" charset="0"/>
              </a:rPr>
              <a:t> , B. </a:t>
            </a:r>
            <a:r>
              <a:rPr lang="en-IN" sz="2200" dirty="0" err="1">
                <a:latin typeface="Arial" pitchFamily="34" charset="0"/>
                <a:cs typeface="Arial" pitchFamily="34" charset="0"/>
              </a:rPr>
              <a:t>Balakrishna</a:t>
            </a:r>
            <a:r>
              <a:rPr lang="en-IN" sz="2200" dirty="0">
                <a:latin typeface="Arial" pitchFamily="34" charset="0"/>
                <a:cs typeface="Arial" pitchFamily="34" charset="0"/>
              </a:rPr>
              <a:t> , </a:t>
            </a:r>
            <a:r>
              <a:rPr lang="en-IN" sz="2200" dirty="0" err="1">
                <a:latin typeface="Arial" pitchFamily="34" charset="0"/>
                <a:cs typeface="Arial" pitchFamily="34" charset="0"/>
              </a:rPr>
              <a:t>Palleri</a:t>
            </a:r>
            <a:r>
              <a:rPr lang="en-IN" sz="2200" dirty="0">
                <a:latin typeface="Arial" pitchFamily="34" charset="0"/>
                <a:cs typeface="Arial" pitchFamily="34" charset="0"/>
              </a:rPr>
              <a:t> </a:t>
            </a:r>
            <a:r>
              <a:rPr lang="en-IN" sz="2200" dirty="0" err="1">
                <a:latin typeface="Arial" pitchFamily="34" charset="0"/>
                <a:cs typeface="Arial" pitchFamily="34" charset="0"/>
              </a:rPr>
              <a:t>Sandeep</a:t>
            </a:r>
            <a:r>
              <a:rPr lang="en-IN" sz="2200" dirty="0">
                <a:latin typeface="Arial" pitchFamily="34" charset="0"/>
                <a:cs typeface="Arial" pitchFamily="34" charset="0"/>
              </a:rPr>
              <a:t>, </a:t>
            </a:r>
            <a:r>
              <a:rPr lang="en-IN" sz="2200" dirty="0" err="1">
                <a:latin typeface="Arial" pitchFamily="34" charset="0"/>
                <a:cs typeface="Arial" pitchFamily="34" charset="0"/>
              </a:rPr>
              <a:t>Adarsh</a:t>
            </a:r>
            <a:r>
              <a:rPr lang="en-IN" sz="2200" dirty="0">
                <a:latin typeface="Arial" pitchFamily="34" charset="0"/>
                <a:cs typeface="Arial" pitchFamily="34" charset="0"/>
              </a:rPr>
              <a:t> Kumar , N. Ravi </a:t>
            </a:r>
            <a:r>
              <a:rPr lang="en-IN" sz="2200" dirty="0" err="1">
                <a:latin typeface="Arial" pitchFamily="34" charset="0"/>
                <a:cs typeface="Arial" pitchFamily="34" charset="0"/>
              </a:rPr>
              <a:t>Kiran</a:t>
            </a:r>
            <a:r>
              <a:rPr lang="en-IN" sz="2200" dirty="0">
                <a:latin typeface="Arial" pitchFamily="34" charset="0"/>
                <a:cs typeface="Arial" pitchFamily="34" charset="0"/>
              </a:rPr>
              <a:t>, "Dynamic Image Generation from Text Prompt ", to be published in 38th Annual Conference on Neural Information Processing Systems (</a:t>
            </a:r>
            <a:r>
              <a:rPr lang="en-IN" sz="2200" dirty="0" err="1">
                <a:latin typeface="Arial" pitchFamily="34" charset="0"/>
                <a:cs typeface="Arial" pitchFamily="34" charset="0"/>
              </a:rPr>
              <a:t>NeurlPS</a:t>
            </a:r>
            <a:r>
              <a:rPr lang="en-IN" sz="2200" dirty="0">
                <a:latin typeface="Arial" pitchFamily="34" charset="0"/>
                <a:cs typeface="Arial" pitchFamily="34" charset="0"/>
              </a:rPr>
              <a:t>).</a:t>
            </a:r>
            <a:r>
              <a:rPr lang="en-US" sz="2200" dirty="0">
                <a:latin typeface="Arial" pitchFamily="34" charset="0"/>
                <a:cs typeface="Arial" pitchFamily="34" charset="0"/>
              </a:rPr>
              <a:t>.</a:t>
            </a:r>
            <a:endParaRPr lang="en-GB" sz="2200" dirty="0">
              <a:latin typeface="Arial" pitchFamily="34" charset="0"/>
              <a:cs typeface="Arial" pitchFamily="34" charset="0"/>
            </a:endParaRPr>
          </a:p>
        </p:txBody>
      </p:sp>
      <p:sp>
        <p:nvSpPr>
          <p:cNvPr id="5" name="TextBox 4">
            <a:extLst>
              <a:ext uri="{FF2B5EF4-FFF2-40B4-BE49-F238E27FC236}">
                <a16:creationId xmlns:a16="http://schemas.microsoft.com/office/drawing/2014/main" id="{32CEBE7A-63AE-1015-AD58-7CFFEE8DD4FC}"/>
              </a:ext>
            </a:extLst>
          </p:cNvPr>
          <p:cNvSpPr txBox="1"/>
          <p:nvPr/>
        </p:nvSpPr>
        <p:spPr>
          <a:xfrm>
            <a:off x="4175918" y="394222"/>
            <a:ext cx="3466533" cy="677108"/>
          </a:xfrm>
          <a:prstGeom prst="rect">
            <a:avLst/>
          </a:prstGeom>
          <a:noFill/>
        </p:spPr>
        <p:txBody>
          <a:bodyPr wrap="square" rtlCol="0">
            <a:spAutoFit/>
          </a:bodyPr>
          <a:lstStyle/>
          <a:p>
            <a:pPr algn="l"/>
            <a:r>
              <a:rPr lang="en-US" sz="3800" dirty="0">
                <a:latin typeface="Arial" panose="020B0604020202020204" pitchFamily="34" charset="0"/>
                <a:cs typeface="Arial" panose="020B0604020202020204" pitchFamily="34" charset="0"/>
              </a:rPr>
              <a:t>PUBLICATION</a:t>
            </a:r>
            <a:r>
              <a:rPr lang="en-US" sz="2800" b="1" dirty="0">
                <a:latin typeface="+mj-lt"/>
              </a:rPr>
              <a:t> </a:t>
            </a:r>
          </a:p>
        </p:txBody>
      </p:sp>
      <p:pic>
        <p:nvPicPr>
          <p:cNvPr id="7" name="Picture 5">
            <a:extLst>
              <a:ext uri="{FF2B5EF4-FFF2-40B4-BE49-F238E27FC236}">
                <a16:creationId xmlns:a16="http://schemas.microsoft.com/office/drawing/2014/main" id="{70424330-74BC-86BE-1D27-50D35A7FCE43}"/>
              </a:ext>
            </a:extLst>
          </p:cNvPr>
          <p:cNvPicPr>
            <a:picLocks noGrp="1" noChangeAspect="1" noChangeArrowheads="1"/>
          </p:cNvPicPr>
          <p:nvPr>
            <p:ph idx="1"/>
          </p:nvPr>
        </p:nvPicPr>
        <p:blipFill>
          <a:blip r:embed="rId2"/>
          <a:srcRect/>
          <a:stretch>
            <a:fillRect/>
          </a:stretch>
        </p:blipFill>
        <p:spPr bwMode="auto">
          <a:xfrm>
            <a:off x="10412611" y="-115"/>
            <a:ext cx="1520310" cy="1209760"/>
          </a:xfrm>
          <a:prstGeom prst="rect">
            <a:avLst/>
          </a:prstGeom>
          <a:noFill/>
          <a:ln w="9525">
            <a:noFill/>
            <a:miter lim="800000"/>
            <a:headEnd/>
            <a:tailEnd/>
          </a:ln>
          <a:effectLst/>
        </p:spPr>
      </p:pic>
    </p:spTree>
    <p:extLst>
      <p:ext uri="{BB962C8B-B14F-4D97-AF65-F5344CB8AC3E}">
        <p14:creationId xmlns:p14="http://schemas.microsoft.com/office/powerpoint/2010/main" val="1665589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2FFD5A-1D50-22A4-76D8-5FD9570A8B90}"/>
              </a:ext>
            </a:extLst>
          </p:cNvPr>
          <p:cNvSpPr txBox="1"/>
          <p:nvPr/>
        </p:nvSpPr>
        <p:spPr>
          <a:xfrm>
            <a:off x="2344131" y="472268"/>
            <a:ext cx="7503735" cy="677108"/>
          </a:xfrm>
          <a:prstGeom prst="rect">
            <a:avLst/>
          </a:prstGeom>
          <a:noFill/>
        </p:spPr>
        <p:txBody>
          <a:bodyPr wrap="square" rtlCol="0">
            <a:spAutoFit/>
          </a:bodyPr>
          <a:lstStyle/>
          <a:p>
            <a:r>
              <a:rPr lang="en-US" altLang="en-IN" sz="3800" dirty="0">
                <a:latin typeface="Arial" panose="020B0604020202020204" pitchFamily="34" charset="0"/>
                <a:cs typeface="Arial" panose="020B0604020202020204" pitchFamily="34" charset="0"/>
              </a:rPr>
              <a:t>REFERENCES / </a:t>
            </a:r>
            <a:r>
              <a:rPr lang="en-IN" altLang="en-IN" sz="3800" dirty="0">
                <a:latin typeface="Arial" panose="020B0604020202020204" pitchFamily="34" charset="0"/>
                <a:cs typeface="Arial" panose="020B0604020202020204" pitchFamily="34" charset="0"/>
              </a:rPr>
              <a:t>BIBLIOGRAPHY </a:t>
            </a:r>
            <a:endParaRPr lang="en-US" altLang="en-IN" sz="3800" dirty="0">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BA4E686D-164E-18A9-5E91-F509123C7BEF}"/>
              </a:ext>
            </a:extLst>
          </p:cNvPr>
          <p:cNvPicPr>
            <a:picLocks noGrp="1" noChangeAspect="1" noChangeArrowheads="1"/>
          </p:cNvPicPr>
          <p:nvPr>
            <p:ph idx="1"/>
          </p:nvPr>
        </p:nvPicPr>
        <p:blipFill>
          <a:blip r:embed="rId2"/>
          <a:srcRect/>
          <a:stretch>
            <a:fillRect/>
          </a:stretch>
        </p:blipFill>
        <p:spPr bwMode="auto">
          <a:xfrm>
            <a:off x="10528454" y="182725"/>
            <a:ext cx="1578666" cy="1256195"/>
          </a:xfrm>
          <a:prstGeom prst="rect">
            <a:avLst/>
          </a:prstGeom>
          <a:noFill/>
          <a:ln w="9525">
            <a:noFill/>
            <a:miter lim="800000"/>
            <a:headEnd/>
            <a:tailEnd/>
          </a:ln>
          <a:effectLst/>
        </p:spPr>
      </p:pic>
      <p:sp>
        <p:nvSpPr>
          <p:cNvPr id="7" name="TextBox 6">
            <a:extLst>
              <a:ext uri="{FF2B5EF4-FFF2-40B4-BE49-F238E27FC236}">
                <a16:creationId xmlns:a16="http://schemas.microsoft.com/office/drawing/2014/main" id="{5E02470B-417C-6EEA-0AF9-2B375344C510}"/>
              </a:ext>
            </a:extLst>
          </p:cNvPr>
          <p:cNvSpPr txBox="1"/>
          <p:nvPr/>
        </p:nvSpPr>
        <p:spPr>
          <a:xfrm>
            <a:off x="598217" y="1410282"/>
            <a:ext cx="10995565" cy="4431983"/>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t>Chen, M., Radford, A., Child, R., Wu, J., Jun, H., Luan, D., &amp; </a:t>
            </a:r>
            <a:r>
              <a:rPr lang="en-IN" sz="2400" dirty="0" err="1"/>
              <a:t>Amodei</a:t>
            </a:r>
            <a:r>
              <a:rPr lang="en-IN" sz="2400" dirty="0"/>
              <a:t>, D. (2021). Generating Diverse High-Fidelity Images with VQ-VAE-2. </a:t>
            </a:r>
            <a:r>
              <a:rPr lang="en-IN" sz="2400" dirty="0" err="1"/>
              <a:t>arXiv</a:t>
            </a:r>
            <a:r>
              <a:rPr lang="en-IN" sz="2400" dirty="0"/>
              <a:t> preprint arXiv:1906.00446.</a:t>
            </a:r>
          </a:p>
          <a:p>
            <a:endParaRPr lang="en-US" sz="22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400" dirty="0"/>
              <a:t>J. Ho, A. Jain, and P. </a:t>
            </a:r>
            <a:r>
              <a:rPr lang="en-US" sz="2400" dirty="0" err="1"/>
              <a:t>Abbeel</a:t>
            </a:r>
            <a:r>
              <a:rPr lang="en-US" sz="2400" dirty="0"/>
              <a:t>, “Denoising diffusion probabilistic models,” in Proceedings of </a:t>
            </a:r>
            <a:r>
              <a:rPr lang="en-US" sz="2400" dirty="0" err="1"/>
              <a:t>NeurIPS</a:t>
            </a:r>
            <a:r>
              <a:rPr lang="en-US" sz="2400" dirty="0"/>
              <a:t>, vol. 33, pp. 6840–6851, 2020.</a:t>
            </a:r>
          </a:p>
          <a:p>
            <a:pPr marL="342900" indent="-342900">
              <a:buFont typeface="Wingdings" panose="05000000000000000000" pitchFamily="2" charset="2"/>
              <a:buChar char="Ø"/>
            </a:pPr>
            <a:endParaRPr lang="en-GB" sz="2200" dirty="0">
              <a:solidFill>
                <a:srgbClr val="333333"/>
              </a:solidFill>
              <a:latin typeface="Arial" pitchFamily="34" charset="0"/>
              <a:cs typeface="Arial" pitchFamily="34" charset="0"/>
            </a:endParaRPr>
          </a:p>
          <a:p>
            <a:pPr marL="342900" indent="-342900">
              <a:buFont typeface="Wingdings" panose="05000000000000000000" pitchFamily="2" charset="2"/>
              <a:buChar char="Ø"/>
            </a:pPr>
            <a:r>
              <a:rPr lang="en-IN" sz="2400" dirty="0"/>
              <a:t>Amir Bar, Yossi </a:t>
            </a:r>
            <a:r>
              <a:rPr lang="en-IN" sz="2400" dirty="0" err="1"/>
              <a:t>Gandelsman</a:t>
            </a:r>
            <a:r>
              <a:rPr lang="en-IN" sz="2400" dirty="0"/>
              <a:t>, Trevor Darrell, Amir </a:t>
            </a:r>
            <a:r>
              <a:rPr lang="en-IN" sz="2400" dirty="0" err="1"/>
              <a:t>Globerson</a:t>
            </a:r>
            <a:r>
              <a:rPr lang="en-IN" sz="2400" dirty="0"/>
              <a:t>, and Alexei A </a:t>
            </a:r>
            <a:r>
              <a:rPr lang="en-IN" sz="2400" dirty="0" err="1"/>
              <a:t>Efros</a:t>
            </a:r>
            <a:r>
              <a:rPr lang="en-IN" sz="2400" dirty="0"/>
              <a:t>. Visual prompting via image inpainting. </a:t>
            </a:r>
            <a:r>
              <a:rPr lang="en-IN" sz="2400" dirty="0" err="1"/>
              <a:t>arXiv</a:t>
            </a:r>
            <a:r>
              <a:rPr lang="en-IN" sz="2400" dirty="0"/>
              <a:t> preprint arXiv:2209.00647, 2022.</a:t>
            </a:r>
          </a:p>
          <a:p>
            <a:pPr marL="342900" indent="-342900">
              <a:buFont typeface="Wingdings" panose="05000000000000000000" pitchFamily="2" charset="2"/>
              <a:buChar char="Ø"/>
            </a:pPr>
            <a:endParaRPr lang="en-US" sz="2200" i="0" dirty="0">
              <a:solidFill>
                <a:srgbClr val="333333"/>
              </a:solidFill>
              <a:effectLst/>
              <a:latin typeface="HelveticaNeue Regular"/>
            </a:endParaRPr>
          </a:p>
          <a:p>
            <a:pPr marL="342900" indent="-342900">
              <a:buFont typeface="Wingdings" panose="05000000000000000000" pitchFamily="2" charset="2"/>
              <a:buChar char="Ø"/>
            </a:pPr>
            <a:r>
              <a:rPr lang="en-IN" sz="2400" dirty="0" err="1"/>
              <a:t>Dhariwal</a:t>
            </a:r>
            <a:r>
              <a:rPr lang="en-IN" sz="2400" dirty="0"/>
              <a:t>, P., Nichol, A.: Diffusion models beat </a:t>
            </a:r>
            <a:r>
              <a:rPr lang="en-IN" sz="2400" dirty="0" err="1"/>
              <a:t>gans</a:t>
            </a:r>
            <a:r>
              <a:rPr lang="en-IN" sz="2400" dirty="0"/>
              <a:t> on image synthesis. Advances in Neural Information Processing Systems 34 (2021).</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9432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9CCDF8-69FB-0016-A837-18582037ACCA}"/>
              </a:ext>
            </a:extLst>
          </p:cNvPr>
          <p:cNvSpPr txBox="1"/>
          <p:nvPr/>
        </p:nvSpPr>
        <p:spPr>
          <a:xfrm>
            <a:off x="4349138" y="3943028"/>
            <a:ext cx="3828449" cy="769441"/>
          </a:xfrm>
          <a:prstGeom prst="rect">
            <a:avLst/>
          </a:prstGeom>
          <a:noFill/>
        </p:spPr>
        <p:txBody>
          <a:bodyPr wrap="square" rtlCol="0">
            <a:spAutoFit/>
          </a:bodyPr>
          <a:lstStyle/>
          <a:p>
            <a:pPr algn="ctr"/>
            <a:r>
              <a:rPr lang="en-US" sz="4400" dirty="0">
                <a:latin typeface="Arial" panose="020B0604020202020204" pitchFamily="34" charset="0"/>
                <a:cs typeface="Arial" panose="020B0604020202020204" pitchFamily="34" charset="0"/>
              </a:rPr>
              <a:t>THANK YOU</a:t>
            </a:r>
          </a:p>
        </p:txBody>
      </p:sp>
      <p:pic>
        <p:nvPicPr>
          <p:cNvPr id="8" name="Content Placeholder 5">
            <a:extLst>
              <a:ext uri="{FF2B5EF4-FFF2-40B4-BE49-F238E27FC236}">
                <a16:creationId xmlns:a16="http://schemas.microsoft.com/office/drawing/2014/main" id="{A9A36C4B-A1FF-5C9F-EB36-8D85192C1276}"/>
              </a:ext>
            </a:extLst>
          </p:cNvPr>
          <p:cNvPicPr>
            <a:picLocks noGrp="1" noChangeAspect="1" noChangeArrowheads="1"/>
          </p:cNvPicPr>
          <p:nvPr>
            <p:ph idx="1"/>
          </p:nvPr>
        </p:nvPicPr>
        <p:blipFill>
          <a:blip r:embed="rId2"/>
          <a:srcRect/>
          <a:stretch>
            <a:fillRect/>
          </a:stretch>
        </p:blipFill>
        <p:spPr bwMode="auto">
          <a:xfrm>
            <a:off x="4349138" y="668202"/>
            <a:ext cx="4115487" cy="3274826"/>
          </a:xfrm>
          <a:prstGeom prst="rect">
            <a:avLst/>
          </a:prstGeom>
          <a:noFill/>
          <a:ln w="9525">
            <a:noFill/>
            <a:miter lim="800000"/>
            <a:headEnd/>
            <a:tailEnd/>
          </a:ln>
          <a:effectLst/>
        </p:spPr>
      </p:pic>
    </p:spTree>
    <p:extLst>
      <p:ext uri="{BB962C8B-B14F-4D97-AF65-F5344CB8AC3E}">
        <p14:creationId xmlns:p14="http://schemas.microsoft.com/office/powerpoint/2010/main" val="322208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0355"/>
            <a:ext cx="10515600" cy="1325563"/>
          </a:xfrm>
        </p:spPr>
        <p:txBody>
          <a:bodyPr/>
          <a:lstStyle/>
          <a:p>
            <a:pPr algn="ctr"/>
            <a:r>
              <a:rPr lang="en-IN" sz="3800" dirty="0">
                <a:latin typeface="Arial" panose="020B0604020202020204" pitchFamily="34" charset="0"/>
                <a:cs typeface="Arial" panose="020B0604020202020204" pitchFamily="34" charset="0"/>
              </a:rPr>
              <a:t>AGENDA</a:t>
            </a:r>
          </a:p>
        </p:txBody>
      </p:sp>
      <p:sp>
        <p:nvSpPr>
          <p:cNvPr id="3" name="Content Placeholder 2"/>
          <p:cNvSpPr>
            <a:spLocks noGrp="1"/>
          </p:cNvSpPr>
          <p:nvPr>
            <p:ph sz="half" idx="1"/>
          </p:nvPr>
        </p:nvSpPr>
        <p:spPr>
          <a:xfrm>
            <a:off x="1440082" y="1759795"/>
            <a:ext cx="6558023" cy="4374788"/>
          </a:xfrm>
        </p:spPr>
        <p:txBody>
          <a:bodyPr>
            <a:normAutofit fontScale="97500"/>
          </a:bodyPr>
          <a:lstStyle/>
          <a:p>
            <a:r>
              <a:rPr lang="en-IN" sz="2400" dirty="0">
                <a:latin typeface="Arial" panose="020B0604020202020204" pitchFamily="34" charset="0"/>
                <a:cs typeface="Arial" panose="020B0604020202020204" pitchFamily="34" charset="0"/>
              </a:rPr>
              <a:t> Introduction.</a:t>
            </a:r>
          </a:p>
          <a:p>
            <a:r>
              <a:rPr lang="en-GB" sz="2400" dirty="0">
                <a:latin typeface="Arial" panose="020B0604020202020204" pitchFamily="34" charset="0"/>
                <a:cs typeface="Arial" panose="020B0604020202020204" pitchFamily="34" charset="0"/>
              </a:rPr>
              <a:t> Objective.</a:t>
            </a:r>
            <a:endParaRPr lang="en-IN" sz="2400" dirty="0">
              <a:latin typeface="Arial" panose="020B0604020202020204" pitchFamily="34" charset="0"/>
              <a:cs typeface="Arial" panose="020B0604020202020204" pitchFamily="34" charset="0"/>
            </a:endParaRPr>
          </a:p>
          <a:p>
            <a:r>
              <a:rPr lang="en-US" altLang="en-IN" sz="2400" dirty="0">
                <a:latin typeface="Arial" panose="020B0604020202020204" pitchFamily="34" charset="0"/>
                <a:cs typeface="Arial" panose="020B0604020202020204" pitchFamily="34" charset="0"/>
              </a:rPr>
              <a:t> Literature survey.</a:t>
            </a:r>
          </a:p>
          <a:p>
            <a:r>
              <a:rPr lang="en-US" altLang="en-IN" sz="2400" dirty="0">
                <a:latin typeface="Arial" panose="020B0604020202020204" pitchFamily="34" charset="0"/>
                <a:cs typeface="Arial" panose="020B0604020202020204" pitchFamily="34" charset="0"/>
              </a:rPr>
              <a:t> Software requirements.</a:t>
            </a:r>
          </a:p>
          <a:p>
            <a:r>
              <a:rPr lang="en-US" altLang="en-IN" sz="2400" dirty="0">
                <a:latin typeface="Arial" panose="020B0604020202020204" pitchFamily="34" charset="0"/>
                <a:cs typeface="Arial" panose="020B0604020202020204" pitchFamily="34" charset="0"/>
              </a:rPr>
              <a:t> System design.</a:t>
            </a:r>
          </a:p>
          <a:p>
            <a:r>
              <a:rPr lang="en-US" altLang="en-IN" sz="2400" dirty="0">
                <a:latin typeface="Arial" panose="020B0604020202020204" pitchFamily="34" charset="0"/>
                <a:cs typeface="Arial" panose="020B0604020202020204" pitchFamily="34" charset="0"/>
              </a:rPr>
              <a:t> Output screens</a:t>
            </a:r>
          </a:p>
          <a:p>
            <a:r>
              <a:rPr lang="en-US" altLang="en-IN" sz="2400" dirty="0">
                <a:latin typeface="Arial" panose="020B0604020202020204" pitchFamily="34" charset="0"/>
                <a:cs typeface="Arial" panose="020B0604020202020204" pitchFamily="34" charset="0"/>
              </a:rPr>
              <a:t> Conclusion.</a:t>
            </a:r>
          </a:p>
          <a:p>
            <a:r>
              <a:rPr lang="en-US" altLang="en-IN" sz="2400" dirty="0">
                <a:latin typeface="Arial" panose="020B0604020202020204" pitchFamily="34" charset="0"/>
                <a:cs typeface="Arial" panose="020B0604020202020204" pitchFamily="34" charset="0"/>
              </a:rPr>
              <a:t> Publication</a:t>
            </a:r>
          </a:p>
          <a:p>
            <a:r>
              <a:rPr lang="en-US" altLang="en-IN" sz="2400" dirty="0">
                <a:latin typeface="Arial" panose="020B0604020202020204" pitchFamily="34" charset="0"/>
                <a:cs typeface="Arial" panose="020B0604020202020204" pitchFamily="34" charset="0"/>
              </a:rPr>
              <a:t> References / Bibliography.</a:t>
            </a:r>
          </a:p>
          <a:p>
            <a:endParaRPr lang="en-IN" sz="2400" dirty="0">
              <a:latin typeface="Arial" panose="020B0604020202020204" pitchFamily="34" charset="0"/>
              <a:cs typeface="Arial" panose="020B0604020202020204" pitchFamily="34" charset="0"/>
            </a:endParaRPr>
          </a:p>
          <a:p>
            <a:endParaRPr lang="en-IN" sz="2400" dirty="0"/>
          </a:p>
        </p:txBody>
      </p:sp>
      <p:pic>
        <p:nvPicPr>
          <p:cNvPr id="17413" name="Picture 5"/>
          <p:cNvPicPr>
            <a:picLocks noGrp="1" noChangeAspect="1" noChangeArrowheads="1"/>
          </p:cNvPicPr>
          <p:nvPr>
            <p:ph sz="half" idx="2"/>
          </p:nvPr>
        </p:nvPicPr>
        <p:blipFill>
          <a:blip r:embed="rId2"/>
          <a:srcRect/>
          <a:stretch>
            <a:fillRect/>
          </a:stretch>
        </p:blipFill>
        <p:spPr bwMode="auto">
          <a:xfrm>
            <a:off x="10345061" y="317420"/>
            <a:ext cx="1611588" cy="1282108"/>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3" name="Picture 5"/>
          <p:cNvPicPr>
            <a:picLocks noGrp="1" noChangeAspect="1" noChangeArrowheads="1"/>
          </p:cNvPicPr>
          <p:nvPr>
            <p:ph idx="1"/>
          </p:nvPr>
        </p:nvPicPr>
        <p:blipFill>
          <a:blip r:embed="rId2"/>
          <a:srcRect/>
          <a:stretch>
            <a:fillRect/>
          </a:stretch>
        </p:blipFill>
        <p:spPr bwMode="auto">
          <a:xfrm>
            <a:off x="10430013" y="211744"/>
            <a:ext cx="1356667" cy="1079415"/>
          </a:xfrm>
          <a:prstGeom prst="rect">
            <a:avLst/>
          </a:prstGeom>
          <a:noFill/>
          <a:ln w="9525">
            <a:noFill/>
            <a:miter lim="800000"/>
            <a:headEnd/>
            <a:tailEnd/>
          </a:ln>
          <a:effectLst/>
        </p:spPr>
      </p:pic>
      <p:sp>
        <p:nvSpPr>
          <p:cNvPr id="3" name="Title 1">
            <a:extLst>
              <a:ext uri="{FF2B5EF4-FFF2-40B4-BE49-F238E27FC236}">
                <a16:creationId xmlns:a16="http://schemas.microsoft.com/office/drawing/2014/main" id="{F21C6553-CB11-6EA2-746A-F177D3C56339}"/>
              </a:ext>
            </a:extLst>
          </p:cNvPr>
          <p:cNvSpPr>
            <a:spLocks noGrp="1"/>
          </p:cNvSpPr>
          <p:nvPr>
            <p:ph type="title"/>
          </p:nvPr>
        </p:nvSpPr>
        <p:spPr>
          <a:xfrm>
            <a:off x="405320" y="-271888"/>
            <a:ext cx="10515600" cy="1325563"/>
          </a:xfrm>
        </p:spPr>
        <p:txBody>
          <a:bodyPr>
            <a:normAutofit/>
          </a:bodyPr>
          <a:lstStyle/>
          <a:p>
            <a:pPr algn="ctr"/>
            <a:r>
              <a:rPr lang="en-US" sz="3800" dirty="0">
                <a:latin typeface="Arial" panose="020B0604020202020204" pitchFamily="34" charset="0"/>
                <a:cs typeface="Arial" panose="020B0604020202020204" pitchFamily="34" charset="0"/>
              </a:rPr>
              <a:t>INTRODUCTION</a:t>
            </a:r>
            <a:endParaRPr lang="en-IN" sz="3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BBE3C2C5-416C-DAEE-C515-CBDDCA8DF8A4}"/>
              </a:ext>
            </a:extLst>
          </p:cNvPr>
          <p:cNvSpPr txBox="1"/>
          <p:nvPr/>
        </p:nvSpPr>
        <p:spPr>
          <a:xfrm>
            <a:off x="759163" y="1365426"/>
            <a:ext cx="10349183" cy="4832092"/>
          </a:xfrm>
          <a:prstGeom prst="rect">
            <a:avLst/>
          </a:prstGeom>
          <a:noFill/>
        </p:spPr>
        <p:txBody>
          <a:bodyPr wrap="square" rtlCol="0">
            <a:spAutoFit/>
          </a:bodyPr>
          <a:lstStyle/>
          <a:p>
            <a:pPr marL="342900" indent="-342900">
              <a:buFont typeface="Arial" panose="020B0604020202020204" pitchFamily="34" charset="0"/>
              <a:buChar char="•"/>
            </a:pPr>
            <a:r>
              <a:rPr lang="en-GB" sz="2200" dirty="0">
                <a:latin typeface="Arial" panose="020B0604020202020204" pitchFamily="34" charset="0"/>
                <a:cs typeface="Arial" panose="020B0604020202020204" pitchFamily="34" charset="0"/>
              </a:rPr>
              <a:t>Text-to-image generation is a fascinating field in AI that involves creating images from textual descriptions or prompts.</a:t>
            </a:r>
          </a:p>
          <a:p>
            <a:pPr marL="342900" indent="-342900">
              <a:buFont typeface="Arial" panose="020B0604020202020204" pitchFamily="34" charset="0"/>
              <a:buChar char="•"/>
            </a:pPr>
            <a:endParaRPr lang="en-US" sz="22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200" dirty="0">
                <a:latin typeface="Arial" panose="020B0604020202020204" pitchFamily="34" charset="0"/>
                <a:cs typeface="Arial" panose="020B0604020202020204" pitchFamily="34" charset="0"/>
              </a:rPr>
              <a:t>This involves converting the text input into a meaningful representation, such as a feature vector, and then using this representation to generate an image that matches the description.</a:t>
            </a:r>
          </a:p>
          <a:p>
            <a:pPr marL="342900" indent="-342900">
              <a:buFont typeface="Arial" panose="020B0604020202020204" pitchFamily="34" charset="0"/>
              <a:buChar char="•"/>
            </a:pPr>
            <a:endParaRPr lang="en-US" sz="22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200" dirty="0">
                <a:latin typeface="Arial" panose="020B0604020202020204" pitchFamily="34" charset="0"/>
                <a:cs typeface="Arial" panose="020B0604020202020204" pitchFamily="34" charset="0"/>
              </a:rPr>
              <a:t>This technology has the potential to revolutionize content creation, design, and a wide range of applications by automating the generation of visual content based on text</a:t>
            </a:r>
            <a:r>
              <a:rPr lang="en-US" sz="2200" dirty="0">
                <a:latin typeface="Arial" panose="020B0604020202020204" pitchFamily="34" charset="0"/>
                <a:cs typeface="Arial" panose="020B0604020202020204" pitchFamily="34" charset="0"/>
              </a:rPr>
              <a:t>.</a:t>
            </a:r>
          </a:p>
          <a:p>
            <a:pPr marL="342900" indent="-342900" algn="l">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200" dirty="0">
                <a:latin typeface="Arial" panose="020B0604020202020204" pitchFamily="34" charset="0"/>
                <a:cs typeface="Arial" panose="020B0604020202020204" pitchFamily="34" charset="0"/>
              </a:rPr>
              <a:t>Text-to-image generation represents the fusion of human creativity and artificial intelligence, where the imagination of human language meets the precision of machine vision, opening new frontiers in content creation and design..</a:t>
            </a:r>
            <a:endParaRPr lang="en-US" sz="22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625782-E9F1-D6F5-E775-1B88EB4D84F9}"/>
              </a:ext>
            </a:extLst>
          </p:cNvPr>
          <p:cNvSpPr txBox="1"/>
          <p:nvPr/>
        </p:nvSpPr>
        <p:spPr>
          <a:xfrm>
            <a:off x="5182016" y="2517564"/>
            <a:ext cx="1828800" cy="1828800"/>
          </a:xfrm>
          <a:prstGeom prst="rect">
            <a:avLst/>
          </a:prstGeom>
          <a:noFill/>
        </p:spPr>
        <p:txBody>
          <a:bodyPr wrap="square" rtlCol="0">
            <a:spAutoFit/>
          </a:bodyPr>
          <a:lstStyle/>
          <a:p>
            <a:pPr algn="l"/>
            <a:endParaRPr lang="en-US"/>
          </a:p>
        </p:txBody>
      </p:sp>
      <p:sp>
        <p:nvSpPr>
          <p:cNvPr id="7" name="Title 1">
            <a:extLst>
              <a:ext uri="{FF2B5EF4-FFF2-40B4-BE49-F238E27FC236}">
                <a16:creationId xmlns:a16="http://schemas.microsoft.com/office/drawing/2014/main" id="{686F5B77-E2FA-6BA3-BC27-894924B7A861}"/>
              </a:ext>
            </a:extLst>
          </p:cNvPr>
          <p:cNvSpPr>
            <a:spLocks noGrp="1"/>
          </p:cNvSpPr>
          <p:nvPr>
            <p:ph type="title"/>
          </p:nvPr>
        </p:nvSpPr>
        <p:spPr>
          <a:xfrm>
            <a:off x="642713" y="140814"/>
            <a:ext cx="10515600" cy="1325563"/>
          </a:xfrm>
        </p:spPr>
        <p:txBody>
          <a:bodyPr/>
          <a:lstStyle/>
          <a:p>
            <a:pPr algn="ctr"/>
            <a:r>
              <a:rPr lang="en-US" sz="3800" dirty="0">
                <a:latin typeface="Arial" panose="020B0604020202020204" pitchFamily="34" charset="0"/>
                <a:cs typeface="Arial" panose="020B0604020202020204" pitchFamily="34" charset="0"/>
              </a:rPr>
              <a:t>OBJECTIVE</a:t>
            </a:r>
            <a:endParaRPr lang="en-IN" sz="38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46427EDA-E168-A3E2-B80D-5DD67EDCE457}"/>
              </a:ext>
            </a:extLst>
          </p:cNvPr>
          <p:cNvSpPr txBox="1"/>
          <p:nvPr/>
        </p:nvSpPr>
        <p:spPr>
          <a:xfrm>
            <a:off x="606696" y="1466377"/>
            <a:ext cx="10906573" cy="4462760"/>
          </a:xfrm>
          <a:prstGeom prst="rect">
            <a:avLst/>
          </a:prstGeom>
          <a:noFill/>
        </p:spPr>
        <p:txBody>
          <a:bodyPr wrap="square" rtlCol="0">
            <a:spAutoFit/>
          </a:bodyPr>
          <a:lstStyle/>
          <a:p>
            <a:pPr marL="285750" indent="-28575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200" dirty="0">
                <a:latin typeface="Arial" pitchFamily="34" charset="0"/>
                <a:cs typeface="Arial" pitchFamily="34" charset="0"/>
              </a:rPr>
              <a:t>The primary goal of our project is to design, implement, and demonstrate a cutting-edge system capable of producing high-quality images from textual prompts.</a:t>
            </a:r>
          </a:p>
          <a:p>
            <a:pPr marL="285750" indent="-285750">
              <a:buFont typeface="Arial" panose="020B0604020202020204" pitchFamily="34" charset="0"/>
              <a:buChar char="•"/>
            </a:pPr>
            <a:endParaRPr lang="en-GB" sz="2200" dirty="0">
              <a:latin typeface="Arial" pitchFamily="34" charset="0"/>
              <a:cs typeface="Arial" pitchFamily="34" charset="0"/>
            </a:endParaRPr>
          </a:p>
          <a:p>
            <a:pPr marL="285750" indent="-285750">
              <a:buFont typeface="Arial" panose="020B0604020202020204" pitchFamily="34" charset="0"/>
              <a:buChar char="•"/>
            </a:pPr>
            <a:r>
              <a:rPr lang="en-GB" sz="2200" dirty="0">
                <a:latin typeface="Arial" pitchFamily="34" charset="0"/>
                <a:cs typeface="Arial" pitchFamily="34" charset="0"/>
              </a:rPr>
              <a:t>By leveraging the power of  AI models and innovative training techniques, our project aims to empower users to describe their visual ideas or concepts using text, and in response, the system will generate images that vividly and accurately depict those concepts.</a:t>
            </a:r>
          </a:p>
          <a:p>
            <a:pPr marL="285750" indent="-285750">
              <a:buFont typeface="Arial" panose="020B0604020202020204" pitchFamily="34" charset="0"/>
              <a:buChar char="•"/>
            </a:pPr>
            <a:endParaRPr lang="en-GB" sz="2200" dirty="0">
              <a:latin typeface="Arial" pitchFamily="34" charset="0"/>
              <a:cs typeface="Arial" pitchFamily="34" charset="0"/>
            </a:endParaRPr>
          </a:p>
          <a:p>
            <a:pPr marL="285750" indent="-285750">
              <a:buFont typeface="Arial" panose="020B0604020202020204" pitchFamily="34" charset="0"/>
              <a:buChar char="•"/>
            </a:pPr>
            <a:r>
              <a:rPr lang="en-GB" sz="2200" dirty="0">
                <a:latin typeface="Arial" pitchFamily="34" charset="0"/>
                <a:cs typeface="Arial" pitchFamily="34" charset="0"/>
              </a:rPr>
              <a:t>Through a combination of model selection, training optimization, and creative problem-solving, we strive to push the boundaries of what text-to-image generation can achieve and set new standards in the field. </a:t>
            </a:r>
            <a:br>
              <a:rPr lang="en-GB" sz="2200" dirty="0">
                <a:latin typeface="Arial" pitchFamily="34" charset="0"/>
                <a:cs typeface="Arial" pitchFamily="34" charset="0"/>
              </a:rPr>
            </a:br>
            <a:endParaRPr lang="en-US" sz="2200" dirty="0">
              <a:latin typeface="Arial" panose="020B0604020202020204" pitchFamily="34" charset="0"/>
              <a:cs typeface="Arial" panose="020B0604020202020204" pitchFamily="34" charset="0"/>
            </a:endParaRPr>
          </a:p>
        </p:txBody>
      </p:sp>
      <p:pic>
        <p:nvPicPr>
          <p:cNvPr id="3" name="Picture 5">
            <a:extLst>
              <a:ext uri="{FF2B5EF4-FFF2-40B4-BE49-F238E27FC236}">
                <a16:creationId xmlns:a16="http://schemas.microsoft.com/office/drawing/2014/main" id="{E981A061-D028-C1CE-9748-48E6605478E5}"/>
              </a:ext>
            </a:extLst>
          </p:cNvPr>
          <p:cNvPicPr>
            <a:picLocks noGrp="1" noChangeAspect="1" noChangeArrowheads="1"/>
          </p:cNvPicPr>
          <p:nvPr>
            <p:ph idx="1"/>
          </p:nvPr>
        </p:nvPicPr>
        <p:blipFill>
          <a:blip r:embed="rId2"/>
          <a:srcRect/>
          <a:stretch>
            <a:fillRect/>
          </a:stretch>
        </p:blipFill>
        <p:spPr bwMode="auto">
          <a:xfrm>
            <a:off x="10836492" y="466388"/>
            <a:ext cx="1095175" cy="871362"/>
          </a:xfrm>
          <a:prstGeom prst="rect">
            <a:avLst/>
          </a:prstGeom>
          <a:noFill/>
          <a:ln w="9525">
            <a:noFill/>
            <a:miter lim="800000"/>
            <a:headEnd/>
            <a:tailEnd/>
          </a:ln>
          <a:effectLst/>
        </p:spPr>
      </p:pic>
    </p:spTree>
    <p:extLst>
      <p:ext uri="{BB962C8B-B14F-4D97-AF65-F5344CB8AC3E}">
        <p14:creationId xmlns:p14="http://schemas.microsoft.com/office/powerpoint/2010/main" val="888022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3" name="Picture 5"/>
          <p:cNvPicPr>
            <a:picLocks noGrp="1" noChangeAspect="1" noChangeArrowheads="1"/>
          </p:cNvPicPr>
          <p:nvPr>
            <p:ph idx="1"/>
          </p:nvPr>
        </p:nvPicPr>
        <p:blipFill>
          <a:blip r:embed="rId3"/>
          <a:srcRect/>
          <a:stretch>
            <a:fillRect/>
          </a:stretch>
        </p:blipFill>
        <p:spPr bwMode="auto">
          <a:xfrm>
            <a:off x="10493729" y="127322"/>
            <a:ext cx="1698271" cy="1351369"/>
          </a:xfrm>
          <a:prstGeom prst="rect">
            <a:avLst/>
          </a:prstGeom>
          <a:noFill/>
          <a:ln w="9525">
            <a:noFill/>
            <a:miter lim="800000"/>
            <a:headEnd/>
            <a:tailEnd/>
          </a:ln>
          <a:effectLst/>
        </p:spPr>
      </p:pic>
      <p:sp>
        <p:nvSpPr>
          <p:cNvPr id="5" name="TextBox 4">
            <a:extLst>
              <a:ext uri="{FF2B5EF4-FFF2-40B4-BE49-F238E27FC236}">
                <a16:creationId xmlns:a16="http://schemas.microsoft.com/office/drawing/2014/main" id="{1FCAB669-1DBF-0138-DFB7-3393FDD11FE0}"/>
              </a:ext>
            </a:extLst>
          </p:cNvPr>
          <p:cNvSpPr txBox="1"/>
          <p:nvPr/>
        </p:nvSpPr>
        <p:spPr>
          <a:xfrm>
            <a:off x="460529" y="1726439"/>
            <a:ext cx="11595034" cy="4278094"/>
          </a:xfrm>
          <a:prstGeom prst="rect">
            <a:avLst/>
          </a:prstGeom>
          <a:noFill/>
        </p:spPr>
        <p:txBody>
          <a:bodyPr wrap="square" rtlCol="0">
            <a:spAutoFit/>
          </a:bodyPr>
          <a:lstStyle/>
          <a:p>
            <a:pPr marL="342900" indent="-342900">
              <a:buFont typeface="Arial" panose="020B0604020202020204" pitchFamily="34" charset="0"/>
              <a:buChar char="•"/>
            </a:pPr>
            <a:endParaRPr lang="en-US" sz="22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200" dirty="0">
                <a:latin typeface="Arial" panose="020B0604020202020204" pitchFamily="34" charset="0"/>
                <a:cs typeface="Arial" panose="020B0604020202020204" pitchFamily="34" charset="0"/>
              </a:rPr>
              <a:t>Text to image diffusion models are zero-shot classifiers by Kevin Clark and Priyanka Jaini.</a:t>
            </a:r>
          </a:p>
          <a:p>
            <a:endParaRPr lang="en-GB" sz="2200" dirty="0">
              <a:latin typeface="Arial" pitchFamily="34" charset="0"/>
              <a:cs typeface="Arial" pitchFamily="34" charset="0"/>
            </a:endParaRPr>
          </a:p>
          <a:p>
            <a:pPr marL="342900" indent="-342900">
              <a:buFont typeface="Arial" panose="020B0604020202020204" pitchFamily="34" charset="0"/>
              <a:buChar char="•"/>
            </a:pPr>
            <a:r>
              <a:rPr lang="en-IN" sz="2200" dirty="0">
                <a:latin typeface="Arial" panose="020B0604020202020204" pitchFamily="34" charset="0"/>
                <a:cs typeface="Arial" panose="020B0604020202020204" pitchFamily="34" charset="0"/>
              </a:rPr>
              <a:t>Diffusion Models in Vision: A Survey</a:t>
            </a:r>
            <a:r>
              <a:rPr lang="en-GB" sz="2200" dirty="0">
                <a:latin typeface="Arial" panose="020B0604020202020204" pitchFamily="34" charset="0"/>
                <a:cs typeface="Arial" pitchFamily="34" charset="0"/>
              </a:rPr>
              <a:t> by </a:t>
            </a:r>
            <a:r>
              <a:rPr lang="en-IN" sz="2200" dirty="0">
                <a:latin typeface="Arial" panose="020B0604020202020204" pitchFamily="34" charset="0"/>
                <a:cs typeface="Arial" panose="020B0604020202020204" pitchFamily="34" charset="0"/>
              </a:rPr>
              <a:t>Florine-Alin </a:t>
            </a:r>
            <a:r>
              <a:rPr lang="en-IN" sz="2200" dirty="0" err="1">
                <a:latin typeface="Arial" panose="020B0604020202020204" pitchFamily="34" charset="0"/>
                <a:cs typeface="Arial" panose="020B0604020202020204" pitchFamily="34" charset="0"/>
              </a:rPr>
              <a:t>Croitoru</a:t>
            </a:r>
            <a:r>
              <a:rPr lang="en-IN" sz="2200" dirty="0">
                <a:latin typeface="Arial" panose="020B0604020202020204" pitchFamily="34" charset="0"/>
                <a:cs typeface="Arial" panose="020B0604020202020204" pitchFamily="34" charset="0"/>
              </a:rPr>
              <a:t>, Vlad </a:t>
            </a:r>
            <a:r>
              <a:rPr lang="en-IN" sz="2200" dirty="0" err="1">
                <a:latin typeface="Arial" panose="020B0604020202020204" pitchFamily="34" charset="0"/>
                <a:cs typeface="Arial" panose="020B0604020202020204" pitchFamily="34" charset="0"/>
              </a:rPr>
              <a:t>Hondru</a:t>
            </a:r>
            <a:r>
              <a:rPr lang="en-IN" sz="2200" dirty="0">
                <a:latin typeface="Arial" panose="020B0604020202020204" pitchFamily="34" charset="0"/>
                <a:cs typeface="Arial" panose="020B0604020202020204" pitchFamily="34" charset="0"/>
              </a:rPr>
              <a:t>, Radu Tudor Ionescu</a:t>
            </a:r>
            <a:r>
              <a:rPr lang="en-GB" sz="2200" dirty="0">
                <a:latin typeface="Arial" panose="020B0604020202020204" pitchFamily="34" charset="0"/>
                <a:cs typeface="Arial" pitchFamily="34" charset="0"/>
              </a:rPr>
              <a:t>.</a:t>
            </a:r>
          </a:p>
          <a:p>
            <a:pPr marL="342900" indent="-342900">
              <a:buFont typeface="Arial" panose="020B0604020202020204" pitchFamily="34" charset="0"/>
              <a:buChar char="•"/>
            </a:pPr>
            <a:endParaRPr lang="en-GB" sz="2200" dirty="0">
              <a:latin typeface="Arial" panose="020B0604020202020204" pitchFamily="34" charset="0"/>
              <a:cs typeface="Arial" pitchFamily="34" charset="0"/>
            </a:endParaRPr>
          </a:p>
          <a:p>
            <a:pPr marL="342900" indent="-342900">
              <a:buFont typeface="Arial" panose="020B0604020202020204" pitchFamily="34" charset="0"/>
              <a:buChar char="•"/>
            </a:pPr>
            <a:r>
              <a:rPr lang="en-GB" sz="2400" dirty="0" err="1"/>
              <a:t>OpenAI</a:t>
            </a:r>
            <a:r>
              <a:rPr lang="en-GB" sz="2400" dirty="0"/>
              <a:t>. (</a:t>
            </a:r>
            <a:r>
              <a:rPr lang="en-GB" sz="2400" dirty="0" err="1"/>
              <a:t>n.d.</a:t>
            </a:r>
            <a:r>
              <a:rPr lang="en-GB" sz="2400" dirty="0"/>
              <a:t>). CLIP: Connecting Text and Images</a:t>
            </a:r>
            <a:r>
              <a:rPr lang="en-IN" sz="2400" dirty="0"/>
              <a:t>.</a:t>
            </a:r>
          </a:p>
          <a:p>
            <a:pPr marL="342900" indent="-342900">
              <a:buFont typeface="Arial" panose="020B0604020202020204" pitchFamily="34" charset="0"/>
              <a:buChar char="•"/>
            </a:pPr>
            <a:endParaRPr lang="en-IN" sz="2400" dirty="0">
              <a:latin typeface="Arial" pitchFamily="34" charset="0"/>
              <a:cs typeface="Arial" pitchFamily="34" charset="0"/>
            </a:endParaRPr>
          </a:p>
          <a:p>
            <a:pPr marL="342900" indent="-342900">
              <a:buFont typeface="Arial" panose="020B0604020202020204" pitchFamily="34" charset="0"/>
              <a:buChar char="•"/>
            </a:pPr>
            <a:r>
              <a:rPr lang="en-IN" sz="2400" dirty="0"/>
              <a:t>Radford, A., Kim, J. W., </a:t>
            </a:r>
            <a:r>
              <a:rPr lang="en-IN" sz="2400" dirty="0" err="1"/>
              <a:t>Hallacy</a:t>
            </a:r>
            <a:r>
              <a:rPr lang="en-IN" sz="2400" dirty="0"/>
              <a:t>, C., Ramesh, A., </a:t>
            </a:r>
            <a:r>
              <a:rPr lang="en-IN" sz="2400" dirty="0" err="1"/>
              <a:t>Goh</a:t>
            </a:r>
            <a:r>
              <a:rPr lang="en-IN" sz="2400" dirty="0"/>
              <a:t>, G., </a:t>
            </a:r>
            <a:r>
              <a:rPr lang="en-IN" sz="2400" dirty="0" err="1"/>
              <a:t>Agarwal</a:t>
            </a:r>
            <a:r>
              <a:rPr lang="en-IN" sz="2400" dirty="0"/>
              <a:t>, S., ... &amp; </a:t>
            </a:r>
            <a:r>
              <a:rPr lang="en-IN" sz="2400" dirty="0" err="1"/>
              <a:t>Sutskever</a:t>
            </a:r>
            <a:r>
              <a:rPr lang="en-IN" sz="2400" dirty="0"/>
              <a:t>, I. (2021). Learning Transferable Visual Models From Natural Language Supervision. </a:t>
            </a:r>
            <a:endParaRPr lang="en-GB" sz="2200" dirty="0">
              <a:latin typeface="Arial" pitchFamily="34" charset="0"/>
              <a:cs typeface="Arial" pitchFamily="34" charset="0"/>
            </a:endParaRPr>
          </a:p>
          <a:p>
            <a:endParaRPr lang="en-US" sz="22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61A81BB3-2F20-F905-F370-A9973B4C86AF}"/>
              </a:ext>
            </a:extLst>
          </p:cNvPr>
          <p:cNvSpPr txBox="1"/>
          <p:nvPr/>
        </p:nvSpPr>
        <p:spPr>
          <a:xfrm>
            <a:off x="2893671" y="646194"/>
            <a:ext cx="6058670" cy="677108"/>
          </a:xfrm>
          <a:prstGeom prst="rect">
            <a:avLst/>
          </a:prstGeom>
          <a:noFill/>
        </p:spPr>
        <p:txBody>
          <a:bodyPr wrap="square">
            <a:spAutoFit/>
          </a:bodyPr>
          <a:lstStyle/>
          <a:p>
            <a:pPr algn="ctr"/>
            <a:r>
              <a:rPr lang="en-US" sz="3800" dirty="0">
                <a:latin typeface="Arial" pitchFamily="34" charset="0"/>
                <a:cs typeface="Arial" pitchFamily="34" charset="0"/>
              </a:rPr>
              <a:t>LITERATURE SURVEY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39" y="273965"/>
            <a:ext cx="10515600" cy="1325563"/>
          </a:xfrm>
        </p:spPr>
        <p:txBody>
          <a:bodyPr>
            <a:normAutofit/>
          </a:bodyPr>
          <a:lstStyle/>
          <a:p>
            <a:pPr algn="ctr"/>
            <a:r>
              <a:rPr lang="en-US" altLang="en-IN" sz="3800" dirty="0">
                <a:latin typeface="Arial" panose="020B0604020202020204" pitchFamily="34" charset="0"/>
                <a:cs typeface="Arial" panose="020B0604020202020204" pitchFamily="34" charset="0"/>
              </a:rPr>
              <a:t>SYSTEM SPECIFICATIONS</a:t>
            </a:r>
            <a:endParaRPr lang="en-IN" sz="3800"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759362" y="2331720"/>
            <a:ext cx="5336638" cy="4021245"/>
          </a:xfrm>
        </p:spPr>
        <p:txBody>
          <a:bodyPr>
            <a:normAutofit fontScale="97500"/>
          </a:bodyPr>
          <a:lstStyle/>
          <a:p>
            <a:pPr marL="0" indent="0">
              <a:buNone/>
            </a:pPr>
            <a:r>
              <a:rPr lang="en-IN" sz="2200" dirty="0">
                <a:latin typeface="Arial" pitchFamily="34" charset="0"/>
                <a:cs typeface="Arial" pitchFamily="34" charset="0"/>
              </a:rPr>
              <a:t>HARDWARE</a:t>
            </a:r>
          </a:p>
          <a:p>
            <a:pPr marL="0" indent="0">
              <a:buNone/>
            </a:pPr>
            <a:endParaRPr lang="en-IN" sz="2200" dirty="0">
              <a:latin typeface="Arial" pitchFamily="34" charset="0"/>
              <a:cs typeface="Arial" pitchFamily="34" charset="0"/>
            </a:endParaRPr>
          </a:p>
          <a:p>
            <a:r>
              <a:rPr lang="en-IN" sz="2200" dirty="0">
                <a:latin typeface="Arial" pitchFamily="34" charset="0"/>
                <a:cs typeface="Arial" pitchFamily="34" charset="0"/>
              </a:rPr>
              <a:t>Processor : CORE i3 </a:t>
            </a:r>
          </a:p>
          <a:p>
            <a:r>
              <a:rPr lang="en-IN" sz="2200" dirty="0">
                <a:latin typeface="Arial" pitchFamily="34" charset="0"/>
                <a:cs typeface="Arial" pitchFamily="34" charset="0"/>
              </a:rPr>
              <a:t>Hard disk : 250 GB </a:t>
            </a:r>
          </a:p>
          <a:p>
            <a:r>
              <a:rPr lang="en-IN" sz="2200" dirty="0">
                <a:latin typeface="Arial" pitchFamily="34" charset="0"/>
                <a:cs typeface="Arial" pitchFamily="34" charset="0"/>
              </a:rPr>
              <a:t>RAM : 8 GB </a:t>
            </a:r>
          </a:p>
          <a:p>
            <a:endParaRPr lang="en-IN" sz="2200" dirty="0">
              <a:latin typeface="Arial" pitchFamily="34" charset="0"/>
              <a:cs typeface="Arial" pitchFamily="34" charset="0"/>
            </a:endParaRPr>
          </a:p>
          <a:p>
            <a:endParaRPr lang="en-IN" sz="2200" dirty="0"/>
          </a:p>
        </p:txBody>
      </p:sp>
      <p:pic>
        <p:nvPicPr>
          <p:cNvPr id="17413" name="Picture 5"/>
          <p:cNvPicPr>
            <a:picLocks noGrp="1" noChangeAspect="1" noChangeArrowheads="1"/>
          </p:cNvPicPr>
          <p:nvPr>
            <p:ph sz="half" idx="2"/>
          </p:nvPr>
        </p:nvPicPr>
        <p:blipFill>
          <a:blip r:embed="rId2"/>
          <a:srcRect/>
          <a:stretch>
            <a:fillRect/>
          </a:stretch>
        </p:blipFill>
        <p:spPr bwMode="auto">
          <a:xfrm>
            <a:off x="10580412" y="201673"/>
            <a:ext cx="1611588" cy="1282108"/>
          </a:xfrm>
          <a:prstGeom prst="rect">
            <a:avLst/>
          </a:prstGeom>
          <a:noFill/>
          <a:ln w="9525">
            <a:noFill/>
            <a:miter lim="800000"/>
            <a:headEnd/>
            <a:tailEnd/>
          </a:ln>
          <a:effectLst/>
        </p:spPr>
      </p:pic>
      <p:sp>
        <p:nvSpPr>
          <p:cNvPr id="4" name="TextBox 3"/>
          <p:cNvSpPr txBox="1"/>
          <p:nvPr/>
        </p:nvSpPr>
        <p:spPr>
          <a:xfrm>
            <a:off x="6112195" y="2270760"/>
            <a:ext cx="5896923" cy="1785104"/>
          </a:xfrm>
          <a:prstGeom prst="rect">
            <a:avLst/>
          </a:prstGeom>
          <a:noFill/>
        </p:spPr>
        <p:txBody>
          <a:bodyPr wrap="square" rtlCol="0">
            <a:spAutoFit/>
          </a:bodyPr>
          <a:lstStyle/>
          <a:p>
            <a:r>
              <a:rPr lang="en-IN" sz="2200" dirty="0">
                <a:latin typeface="Arial" pitchFamily="34" charset="0"/>
                <a:cs typeface="Arial" pitchFamily="34" charset="0"/>
              </a:rPr>
              <a:t>SOFTWARE</a:t>
            </a:r>
          </a:p>
          <a:p>
            <a:endParaRPr lang="en-IN" sz="2200" dirty="0">
              <a:latin typeface="Arial" pitchFamily="34" charset="0"/>
              <a:cs typeface="Arial" pitchFamily="34" charset="0"/>
            </a:endParaRPr>
          </a:p>
          <a:p>
            <a:pPr marL="342900" indent="-342900">
              <a:buFont typeface="Arial" pitchFamily="34" charset="0"/>
              <a:buChar char="•"/>
            </a:pPr>
            <a:r>
              <a:rPr lang="en-IN" sz="2200" dirty="0">
                <a:latin typeface="Arial" pitchFamily="34" charset="0"/>
                <a:cs typeface="Arial" pitchFamily="34" charset="0"/>
              </a:rPr>
              <a:t>Operating system : Windows 10</a:t>
            </a:r>
          </a:p>
          <a:p>
            <a:pPr marL="342900" indent="-342900">
              <a:buFont typeface="Arial" pitchFamily="34" charset="0"/>
              <a:buChar char="•"/>
            </a:pPr>
            <a:r>
              <a:rPr lang="en-IN" sz="2200" dirty="0">
                <a:latin typeface="Arial" pitchFamily="34" charset="0"/>
                <a:cs typeface="Arial" pitchFamily="34" charset="0"/>
              </a:rPr>
              <a:t>Programming language : Python</a:t>
            </a:r>
          </a:p>
          <a:p>
            <a:endParaRPr lang="en-IN" sz="2200" dirty="0"/>
          </a:p>
        </p:txBody>
      </p:sp>
    </p:spTree>
    <p:extLst>
      <p:ext uri="{BB962C8B-B14F-4D97-AF65-F5344CB8AC3E}">
        <p14:creationId xmlns:p14="http://schemas.microsoft.com/office/powerpoint/2010/main" val="528824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5">
            <a:extLst>
              <a:ext uri="{FF2B5EF4-FFF2-40B4-BE49-F238E27FC236}">
                <a16:creationId xmlns:a16="http://schemas.microsoft.com/office/drawing/2014/main" id="{6CE7EC35-9E5B-5912-46F7-83DA02221013}"/>
              </a:ext>
            </a:extLst>
          </p:cNvPr>
          <p:cNvPicPr>
            <a:picLocks noGrp="1" noChangeAspect="1" noChangeArrowheads="1"/>
          </p:cNvPicPr>
          <p:nvPr>
            <p:ph idx="1"/>
          </p:nvPr>
        </p:nvPicPr>
        <p:blipFill>
          <a:blip r:embed="rId2"/>
          <a:srcRect/>
          <a:stretch>
            <a:fillRect/>
          </a:stretch>
        </p:blipFill>
        <p:spPr bwMode="auto">
          <a:xfrm>
            <a:off x="10799180" y="161317"/>
            <a:ext cx="1392820" cy="1108311"/>
          </a:xfrm>
          <a:prstGeom prst="rect">
            <a:avLst/>
          </a:prstGeom>
          <a:noFill/>
          <a:ln w="9525">
            <a:noFill/>
            <a:miter lim="800000"/>
            <a:headEnd/>
            <a:tailEnd/>
          </a:ln>
          <a:effectLst/>
        </p:spPr>
      </p:pic>
      <p:sp>
        <p:nvSpPr>
          <p:cNvPr id="9" name="TextBox 8">
            <a:extLst>
              <a:ext uri="{FF2B5EF4-FFF2-40B4-BE49-F238E27FC236}">
                <a16:creationId xmlns:a16="http://schemas.microsoft.com/office/drawing/2014/main" id="{77BE3B13-9D07-A7EB-EE57-F3D94DCD0AF3}"/>
              </a:ext>
            </a:extLst>
          </p:cNvPr>
          <p:cNvSpPr txBox="1"/>
          <p:nvPr/>
        </p:nvSpPr>
        <p:spPr>
          <a:xfrm>
            <a:off x="3687652" y="353424"/>
            <a:ext cx="4669269" cy="677108"/>
          </a:xfrm>
          <a:prstGeom prst="rect">
            <a:avLst/>
          </a:prstGeom>
          <a:noFill/>
        </p:spPr>
        <p:txBody>
          <a:bodyPr wrap="square" rtlCol="0">
            <a:spAutoFit/>
          </a:bodyPr>
          <a:lstStyle/>
          <a:p>
            <a:pPr algn="ctr"/>
            <a:r>
              <a:rPr lang="en-US" sz="3800" dirty="0">
                <a:latin typeface="Arial" panose="020B0604020202020204" pitchFamily="34" charset="0"/>
                <a:cs typeface="Arial" panose="020B0604020202020204" pitchFamily="34" charset="0"/>
              </a:rPr>
              <a:t>SYSTEM DESIGN </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4009" y="1215012"/>
            <a:ext cx="11377916" cy="48511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93192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CEBE7A-63AE-1015-AD58-7CFFEE8DD4FC}"/>
              </a:ext>
            </a:extLst>
          </p:cNvPr>
          <p:cNvSpPr txBox="1"/>
          <p:nvPr/>
        </p:nvSpPr>
        <p:spPr>
          <a:xfrm>
            <a:off x="3669174" y="410576"/>
            <a:ext cx="4621459" cy="677108"/>
          </a:xfrm>
          <a:prstGeom prst="rect">
            <a:avLst/>
          </a:prstGeom>
          <a:noFill/>
        </p:spPr>
        <p:txBody>
          <a:bodyPr wrap="square" rtlCol="0">
            <a:spAutoFit/>
          </a:bodyPr>
          <a:lstStyle/>
          <a:p>
            <a:pPr algn="l"/>
            <a:r>
              <a:rPr lang="en-US" sz="3800" dirty="0">
                <a:latin typeface="Arial" panose="020B0604020202020204" pitchFamily="34" charset="0"/>
                <a:cs typeface="Arial" panose="020B0604020202020204" pitchFamily="34" charset="0"/>
              </a:rPr>
              <a:t>OUTPUT SCREEN</a:t>
            </a:r>
            <a:r>
              <a:rPr lang="en-US" sz="2800" b="1" dirty="0">
                <a:latin typeface="+mj-lt"/>
              </a:rPr>
              <a:t> </a:t>
            </a:r>
          </a:p>
        </p:txBody>
      </p:sp>
      <p:pic>
        <p:nvPicPr>
          <p:cNvPr id="7" name="Picture 5">
            <a:extLst>
              <a:ext uri="{FF2B5EF4-FFF2-40B4-BE49-F238E27FC236}">
                <a16:creationId xmlns:a16="http://schemas.microsoft.com/office/drawing/2014/main" id="{70424330-74BC-86BE-1D27-50D35A7FCE43}"/>
              </a:ext>
            </a:extLst>
          </p:cNvPr>
          <p:cNvPicPr>
            <a:picLocks noGrp="1" noChangeAspect="1" noChangeArrowheads="1"/>
          </p:cNvPicPr>
          <p:nvPr>
            <p:ph idx="1"/>
          </p:nvPr>
        </p:nvPicPr>
        <p:blipFill>
          <a:blip r:embed="rId2"/>
          <a:srcRect/>
          <a:stretch>
            <a:fillRect/>
          </a:stretch>
        </p:blipFill>
        <p:spPr bwMode="auto">
          <a:xfrm>
            <a:off x="10412611" y="-115"/>
            <a:ext cx="1520310" cy="1209760"/>
          </a:xfrm>
          <a:prstGeom prst="rect">
            <a:avLst/>
          </a:prstGeom>
          <a:noFill/>
          <a:ln w="9525">
            <a:noFill/>
            <a:miter lim="800000"/>
            <a:headEnd/>
            <a:tailEnd/>
          </a:ln>
          <a:effectLst/>
        </p:spPr>
      </p:pic>
      <p:pic>
        <p:nvPicPr>
          <p:cNvPr id="4" name="Picture 3">
            <a:extLst>
              <a:ext uri="{FF2B5EF4-FFF2-40B4-BE49-F238E27FC236}">
                <a16:creationId xmlns:a16="http://schemas.microsoft.com/office/drawing/2014/main" id="{63DAD276-DB5B-E14D-83BE-0B2C9504898C}"/>
              </a:ext>
            </a:extLst>
          </p:cNvPr>
          <p:cNvPicPr>
            <a:picLocks noChangeAspect="1"/>
          </p:cNvPicPr>
          <p:nvPr/>
        </p:nvPicPr>
        <p:blipFill>
          <a:blip r:embed="rId3"/>
          <a:stretch>
            <a:fillRect/>
          </a:stretch>
        </p:blipFill>
        <p:spPr>
          <a:xfrm>
            <a:off x="560170" y="1951349"/>
            <a:ext cx="11071660" cy="3561305"/>
          </a:xfrm>
          <a:prstGeom prst="rect">
            <a:avLst/>
          </a:prstGeom>
        </p:spPr>
      </p:pic>
    </p:spTree>
    <p:extLst>
      <p:ext uri="{BB962C8B-B14F-4D97-AF65-F5344CB8AC3E}">
        <p14:creationId xmlns:p14="http://schemas.microsoft.com/office/powerpoint/2010/main" val="3458881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CEBE7A-63AE-1015-AD58-7CFFEE8DD4FC}"/>
              </a:ext>
            </a:extLst>
          </p:cNvPr>
          <p:cNvSpPr txBox="1"/>
          <p:nvPr/>
        </p:nvSpPr>
        <p:spPr>
          <a:xfrm>
            <a:off x="3669174" y="410576"/>
            <a:ext cx="4621459" cy="677108"/>
          </a:xfrm>
          <a:prstGeom prst="rect">
            <a:avLst/>
          </a:prstGeom>
          <a:noFill/>
        </p:spPr>
        <p:txBody>
          <a:bodyPr wrap="square" rtlCol="0">
            <a:spAutoFit/>
          </a:bodyPr>
          <a:lstStyle/>
          <a:p>
            <a:pPr algn="l"/>
            <a:r>
              <a:rPr lang="en-US" sz="3800" dirty="0">
                <a:latin typeface="Arial" panose="020B0604020202020204" pitchFamily="34" charset="0"/>
                <a:cs typeface="Arial" panose="020B0604020202020204" pitchFamily="34" charset="0"/>
              </a:rPr>
              <a:t>OUTPUT SCREEN</a:t>
            </a:r>
            <a:r>
              <a:rPr lang="en-US" sz="2800" b="1" dirty="0">
                <a:latin typeface="+mj-lt"/>
              </a:rPr>
              <a:t> </a:t>
            </a:r>
          </a:p>
        </p:txBody>
      </p:sp>
      <p:pic>
        <p:nvPicPr>
          <p:cNvPr id="7" name="Picture 5">
            <a:extLst>
              <a:ext uri="{FF2B5EF4-FFF2-40B4-BE49-F238E27FC236}">
                <a16:creationId xmlns:a16="http://schemas.microsoft.com/office/drawing/2014/main" id="{70424330-74BC-86BE-1D27-50D35A7FCE43}"/>
              </a:ext>
            </a:extLst>
          </p:cNvPr>
          <p:cNvPicPr>
            <a:picLocks noGrp="1" noChangeAspect="1" noChangeArrowheads="1"/>
          </p:cNvPicPr>
          <p:nvPr>
            <p:ph idx="1"/>
          </p:nvPr>
        </p:nvPicPr>
        <p:blipFill>
          <a:blip r:embed="rId2"/>
          <a:srcRect/>
          <a:stretch>
            <a:fillRect/>
          </a:stretch>
        </p:blipFill>
        <p:spPr bwMode="auto">
          <a:xfrm>
            <a:off x="10412611" y="-115"/>
            <a:ext cx="1520310" cy="1209760"/>
          </a:xfrm>
          <a:prstGeom prst="rect">
            <a:avLst/>
          </a:prstGeom>
          <a:noFill/>
          <a:ln w="9525">
            <a:noFill/>
            <a:miter lim="800000"/>
            <a:headEnd/>
            <a:tailEnd/>
          </a:ln>
          <a:effectLst/>
        </p:spPr>
      </p:pic>
      <p:pic>
        <p:nvPicPr>
          <p:cNvPr id="3" name="Picture 2">
            <a:extLst>
              <a:ext uri="{FF2B5EF4-FFF2-40B4-BE49-F238E27FC236}">
                <a16:creationId xmlns:a16="http://schemas.microsoft.com/office/drawing/2014/main" id="{60D2C7FA-548C-11A7-F305-9C60BF6D43D6}"/>
              </a:ext>
            </a:extLst>
          </p:cNvPr>
          <p:cNvPicPr>
            <a:picLocks noChangeAspect="1"/>
          </p:cNvPicPr>
          <p:nvPr/>
        </p:nvPicPr>
        <p:blipFill>
          <a:blip r:embed="rId3"/>
          <a:stretch>
            <a:fillRect/>
          </a:stretch>
        </p:blipFill>
        <p:spPr>
          <a:xfrm>
            <a:off x="381785" y="1701813"/>
            <a:ext cx="11428429" cy="4086328"/>
          </a:xfrm>
          <a:prstGeom prst="rect">
            <a:avLst/>
          </a:prstGeom>
        </p:spPr>
      </p:pic>
    </p:spTree>
    <p:extLst>
      <p:ext uri="{BB962C8B-B14F-4D97-AF65-F5344CB8AC3E}">
        <p14:creationId xmlns:p14="http://schemas.microsoft.com/office/powerpoint/2010/main" val="1606019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1284</TotalTime>
  <Words>771</Words>
  <Application>Microsoft Office PowerPoint</Application>
  <PresentationFormat>Widescreen</PresentationFormat>
  <Paragraphs>77</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HelveticaNeue Regular</vt:lpstr>
      <vt:lpstr>Wingdings</vt:lpstr>
      <vt:lpstr>Office Theme</vt:lpstr>
      <vt:lpstr>DYNAMIC IMAGE GENERATION FROM TEXT PROMPT</vt:lpstr>
      <vt:lpstr>AGENDA</vt:lpstr>
      <vt:lpstr>INTRODUCTION</vt:lpstr>
      <vt:lpstr>OBJECTIVE</vt:lpstr>
      <vt:lpstr>PowerPoint Presentation</vt:lpstr>
      <vt:lpstr>SYSTEM SPECIFICATIONS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Fuel Delivery System</dc:title>
  <dc:creator>Kumara Swamy Mittapally</dc:creator>
  <cp:lastModifiedBy>Sandeep P</cp:lastModifiedBy>
  <cp:revision>43</cp:revision>
  <dcterms:created xsi:type="dcterms:W3CDTF">2018-10-08T09:31:00Z</dcterms:created>
  <dcterms:modified xsi:type="dcterms:W3CDTF">2024-04-04T00:47:15Z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20C58CCE27AC4FB3832B0BF580BCA738</vt:lpwstr>
  </property>
  <property fmtid="{D5CDD505-2E9C-101B-9397-08002B2CF9AE}" pid="3" name="KSOProductBuildVer">
    <vt:lpwstr>1033-11.2.0.11440</vt:lpwstr>
  </property>
</Properties>
</file>