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7" r:id="rId2"/>
    <p:sldId id="258" r:id="rId3"/>
    <p:sldId id="259" r:id="rId4"/>
    <p:sldId id="261" r:id="rId5"/>
    <p:sldId id="278" r:id="rId6"/>
    <p:sldId id="262" r:id="rId7"/>
    <p:sldId id="263" r:id="rId8"/>
    <p:sldId id="272" r:id="rId9"/>
    <p:sldId id="274" r:id="rId10"/>
    <p:sldId id="273" r:id="rId11"/>
    <p:sldId id="275" r:id="rId12"/>
    <p:sldId id="279" r:id="rId13"/>
    <p:sldId id="266" r:id="rId14"/>
    <p:sldId id="265" r:id="rId15"/>
    <p:sldId id="270" r:id="rId16"/>
    <p:sldId id="269" r:id="rId17"/>
    <p:sldId id="271" r:id="rId18"/>
    <p:sldId id="267" r:id="rId19"/>
    <p:sldId id="276" r:id="rId20"/>
    <p:sldId id="27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9C22-29BE-40A3-9AF1-773FE50BF828}" type="datetimeFigureOut">
              <a:rPr lang="en-IN" smtClean="0"/>
              <a:t>04-07-2017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8209-0AEE-4333-AD84-AE9BB0087A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50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9C22-29BE-40A3-9AF1-773FE50BF828}" type="datetimeFigureOut">
              <a:rPr lang="en-IN" smtClean="0"/>
              <a:t>04-07-2017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8209-0AEE-4333-AD84-AE9BB0087A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16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9C22-29BE-40A3-9AF1-773FE50BF828}" type="datetimeFigureOut">
              <a:rPr lang="en-IN" smtClean="0"/>
              <a:t>04-07-2017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8209-0AEE-4333-AD84-AE9BB0087A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70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9C22-29BE-40A3-9AF1-773FE50BF828}" type="datetimeFigureOut">
              <a:rPr lang="en-IN" smtClean="0"/>
              <a:t>04-07-2017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8209-0AEE-4333-AD84-AE9BB0087A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41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9C22-29BE-40A3-9AF1-773FE50BF828}" type="datetimeFigureOut">
              <a:rPr lang="en-IN" smtClean="0"/>
              <a:t>04-07-2017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8209-0AEE-4333-AD84-AE9BB0087A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11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9C22-29BE-40A3-9AF1-773FE50BF828}" type="datetimeFigureOut">
              <a:rPr lang="en-IN" smtClean="0"/>
              <a:t>04-07-2017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8209-0AEE-4333-AD84-AE9BB0087A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6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9C22-29BE-40A3-9AF1-773FE50BF828}" type="datetimeFigureOut">
              <a:rPr lang="en-IN" smtClean="0"/>
              <a:t>04-07-2017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8209-0AEE-4333-AD84-AE9BB0087A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26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9C22-29BE-40A3-9AF1-773FE50BF828}" type="datetimeFigureOut">
              <a:rPr lang="en-IN" smtClean="0"/>
              <a:t>04-07-2017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8209-0AEE-4333-AD84-AE9BB0087A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69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9C22-29BE-40A3-9AF1-773FE50BF828}" type="datetimeFigureOut">
              <a:rPr lang="en-IN" smtClean="0"/>
              <a:t>04-07-2017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8209-0AEE-4333-AD84-AE9BB0087A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9C22-29BE-40A3-9AF1-773FE50BF828}" type="datetimeFigureOut">
              <a:rPr lang="en-IN" smtClean="0"/>
              <a:t>04-07-2017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8209-0AEE-4333-AD84-AE9BB0087A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6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9C22-29BE-40A3-9AF1-773FE50BF828}" type="datetimeFigureOut">
              <a:rPr lang="en-IN" smtClean="0"/>
              <a:t>04-07-2017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8209-0AEE-4333-AD84-AE9BB0087A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21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9C22-29BE-40A3-9AF1-773FE50BF828}" type="datetimeFigureOut">
              <a:rPr lang="en-IN" smtClean="0"/>
              <a:t>04-07-2017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8209-0AEE-4333-AD84-AE9BB0087A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14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1026" y="1122363"/>
            <a:ext cx="10737410" cy="2387600"/>
          </a:xfrm>
        </p:spPr>
        <p:txBody>
          <a:bodyPr/>
          <a:lstStyle/>
          <a:p>
            <a:r>
              <a:rPr lang="en-US" dirty="0" smtClean="0"/>
              <a:t>Online </a:t>
            </a:r>
            <a:r>
              <a:rPr lang="en-US" dirty="0" smtClean="0"/>
              <a:t>Survey </a:t>
            </a:r>
            <a:r>
              <a:rPr lang="en-US" dirty="0" smtClean="0"/>
              <a:t>System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PSG Tech Student-Teacher Feedback Collection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825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6" y="76801"/>
            <a:ext cx="7399638" cy="1060022"/>
          </a:xfrm>
        </p:spPr>
        <p:txBody>
          <a:bodyPr/>
          <a:lstStyle/>
          <a:p>
            <a:r>
              <a:rPr lang="en-US" dirty="0" smtClean="0"/>
              <a:t>Report Generation – Mark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946" y="1690688"/>
            <a:ext cx="5181600" cy="4351338"/>
          </a:xfrm>
        </p:spPr>
        <p:txBody>
          <a:bodyPr/>
          <a:lstStyle/>
          <a:p>
            <a:pPr marL="400050" indent="-400050">
              <a:buFont typeface="+mj-lt"/>
              <a:buAutoNum type="romanLcPeriod"/>
            </a:pPr>
            <a:r>
              <a:rPr lang="en-US" sz="2200" dirty="0" smtClean="0"/>
              <a:t>It is also possible to perform various queries on the collected feedback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200" dirty="0" smtClean="0"/>
              <a:t>Number of students who have given a poor rating, can be easily viewed.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200" dirty="0" smtClean="0"/>
              <a:t>Enables the faculty to analyze ratings of various ranges.</a:t>
            </a:r>
          </a:p>
          <a:p>
            <a:pPr marL="400050" indent="-400050">
              <a:buFont typeface="+mj-lt"/>
              <a:buAutoNum type="romanLcPeriod"/>
            </a:pPr>
            <a:endParaRPr lang="en-US" sz="2200" dirty="0" smtClean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9897" t="10398" r="22774" b="9611"/>
          <a:stretch/>
        </p:blipFill>
        <p:spPr bwMode="auto">
          <a:xfrm>
            <a:off x="5387546" y="955589"/>
            <a:ext cx="6598508" cy="557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372865" y="2191265"/>
            <a:ext cx="683739" cy="1318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7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Generation – Mark Consolidated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871" y="1893092"/>
            <a:ext cx="9870988" cy="4351338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2200" dirty="0" smtClean="0"/>
              <a:t>This provides detailed report of rating, no of students rated, average marks and percent marks.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200" dirty="0" smtClean="0"/>
              <a:t>High priority areas can be given higher weightage, improving rating system.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200" dirty="0" smtClean="0"/>
              <a:t>Percent marks is similar to the bar chart view seen above.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200" dirty="0" smtClean="0"/>
              <a:t>Percentage of mark provides the overall rating of a Staff</a:t>
            </a:r>
          </a:p>
          <a:p>
            <a:pPr marL="857250" lvl="1" indent="-400050">
              <a:buFont typeface="+mj-lt"/>
              <a:buAutoNum type="roman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7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1724" y="167417"/>
            <a:ext cx="10515600" cy="72227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Consolidated Mark List</a:t>
            </a:r>
            <a:endParaRPr lang="en-IN" sz="2400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 rotWithShape="1">
          <a:blip r:embed="rId2"/>
          <a:srcRect l="9976" t="9078" r="20548" b="7247"/>
          <a:stretch/>
        </p:blipFill>
        <p:spPr bwMode="auto">
          <a:xfrm>
            <a:off x="1392195" y="1029730"/>
            <a:ext cx="9020432" cy="555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90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0723" t="11126" r="21900" b="27535"/>
          <a:stretch/>
        </p:blipFill>
        <p:spPr bwMode="auto">
          <a:xfrm>
            <a:off x="671334" y="1138750"/>
            <a:ext cx="8789827" cy="464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902941" y="2253646"/>
            <a:ext cx="1795958" cy="2106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807799" y="3139935"/>
                <a:ext cx="2348400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269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100=88.2 %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799" y="3139935"/>
                <a:ext cx="2348400" cy="5204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938010" y="5125509"/>
                <a:ext cx="3978718" cy="584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(269+268+ …)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(1+1+..)</m:t>
                              </m:r>
                            </m:e>
                          </m:nary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100=87.74 %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010" y="5125509"/>
                <a:ext cx="3978718" cy="5846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6919329" y="3443417"/>
            <a:ext cx="1400540" cy="2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22763" y="6202609"/>
            <a:ext cx="4885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 Data cited in the previous slide </a:t>
            </a:r>
            <a:endParaRPr lang="en-IN" sz="1600" dirty="0"/>
          </a:p>
        </p:txBody>
      </p:sp>
      <p:cxnSp>
        <p:nvCxnSpPr>
          <p:cNvPr id="4" name="Elbow Connector 3"/>
          <p:cNvCxnSpPr/>
          <p:nvPr/>
        </p:nvCxnSpPr>
        <p:spPr>
          <a:xfrm>
            <a:off x="6614984" y="5125509"/>
            <a:ext cx="856817" cy="2923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400943" y="2988964"/>
            <a:ext cx="2951205" cy="86634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526020" y="4913436"/>
            <a:ext cx="4591839" cy="1019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8946290" y="2291918"/>
            <a:ext cx="18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 each question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8808573" y="2290018"/>
            <a:ext cx="2239142" cy="369332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8590207" y="4289660"/>
            <a:ext cx="291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Overall Rating for the subject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8575589" y="4288228"/>
            <a:ext cx="2875006" cy="355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927370" y="2659772"/>
            <a:ext cx="1" cy="31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9876545" y="4658992"/>
            <a:ext cx="1" cy="25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75222" y="4983892"/>
            <a:ext cx="0" cy="9494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75222" y="5933381"/>
            <a:ext cx="50979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673220" y="5710156"/>
            <a:ext cx="0" cy="2232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260063" y="6112942"/>
            <a:ext cx="43323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60063" y="4983892"/>
            <a:ext cx="0" cy="11164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586599" y="5710156"/>
            <a:ext cx="0" cy="410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5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Model – Login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998620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Get designation of the user, their corresponding ID </a:t>
            </a:r>
            <a:r>
              <a:rPr lang="en-IN" sz="2400" dirty="0"/>
              <a:t>and Password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One of the two cases occurs</a:t>
            </a:r>
            <a:endParaRPr lang="en-IN" sz="2400" dirty="0"/>
          </a:p>
          <a:p>
            <a:pPr lvl="1"/>
            <a:r>
              <a:rPr lang="en-IN" sz="2000" dirty="0" smtClean="0"/>
              <a:t>Open </a:t>
            </a:r>
            <a:r>
              <a:rPr lang="en-IN" sz="2000" dirty="0"/>
              <a:t>the online feedback form, if access granted.</a:t>
            </a:r>
          </a:p>
          <a:p>
            <a:pPr lvl="1"/>
            <a:r>
              <a:rPr lang="en-IN" sz="2000" dirty="0" smtClean="0"/>
              <a:t>Display </a:t>
            </a:r>
            <a:r>
              <a:rPr lang="en-IN" sz="2000" dirty="0"/>
              <a:t>'Password Error' message. Direct to Login page.</a:t>
            </a:r>
          </a:p>
        </p:txBody>
      </p:sp>
    </p:spTree>
    <p:extLst>
      <p:ext uri="{BB962C8B-B14F-4D97-AF65-F5344CB8AC3E}">
        <p14:creationId xmlns:p14="http://schemas.microsoft.com/office/powerpoint/2010/main" val="12056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50" y="1278795"/>
            <a:ext cx="8754684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Model – Login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94160" y="4045776"/>
            <a:ext cx="162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Further Assesses can also be added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3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Model – Feedback Form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/>
              <a:t>Rating Form</a:t>
            </a:r>
            <a:endParaRPr lang="en-IN" sz="2200" dirty="0"/>
          </a:p>
          <a:p>
            <a:r>
              <a:rPr lang="en-IN" sz="2200" dirty="0" smtClean="0"/>
              <a:t>Side </a:t>
            </a:r>
            <a:r>
              <a:rPr lang="en-IN" sz="2200" dirty="0"/>
              <a:t>tab with </a:t>
            </a:r>
            <a:r>
              <a:rPr lang="en-IN" sz="2200" dirty="0" smtClean="0"/>
              <a:t>'individuals‘ (Managers) </a:t>
            </a:r>
            <a:r>
              <a:rPr lang="en-IN" sz="2200" dirty="0"/>
              <a:t>to be rated.</a:t>
            </a:r>
          </a:p>
          <a:p>
            <a:r>
              <a:rPr lang="en-IN" sz="2200" dirty="0"/>
              <a:t>Upon Selection of a 'individual',</a:t>
            </a:r>
          </a:p>
          <a:p>
            <a:pPr marL="457200" lvl="1" indent="0">
              <a:buNone/>
            </a:pPr>
            <a:r>
              <a:rPr lang="en-IN" sz="2200" dirty="0" smtClean="0"/>
              <a:t>Fetch </a:t>
            </a:r>
            <a:r>
              <a:rPr lang="en-IN" sz="2200" dirty="0"/>
              <a:t>their Name and Position</a:t>
            </a:r>
          </a:p>
          <a:p>
            <a:pPr marL="457200" lvl="1" indent="0">
              <a:buNone/>
            </a:pPr>
            <a:r>
              <a:rPr lang="en-IN" sz="2200" dirty="0" smtClean="0"/>
              <a:t>Get </a:t>
            </a:r>
            <a:r>
              <a:rPr lang="en-IN" sz="2200" dirty="0"/>
              <a:t>input for the various competency set</a:t>
            </a:r>
          </a:p>
          <a:p>
            <a:r>
              <a:rPr lang="en-IN" sz="2200" dirty="0" smtClean="0"/>
              <a:t>Classify rating into Self or Superior or Peer or Sub-ordinate. </a:t>
            </a:r>
          </a:p>
          <a:p>
            <a:r>
              <a:rPr lang="en-IN" sz="2200" dirty="0" smtClean="0"/>
              <a:t>Beginners get rating from only Superior and Self.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601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Model – Feedback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" r="750" b="1361"/>
          <a:stretch/>
        </p:blipFill>
        <p:spPr>
          <a:xfrm>
            <a:off x="2659307" y="1690688"/>
            <a:ext cx="6873386" cy="45865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67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Formula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Get input as rating A to E for various competency set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Priority = Importance x Performance Gap</a:t>
            </a:r>
          </a:p>
          <a:p>
            <a:pPr marL="0" indent="0">
              <a:buNone/>
            </a:pPr>
            <a:r>
              <a:rPr lang="en-IN" sz="2400" dirty="0" smtClean="0"/>
              <a:t>  Performance Gap = Current Level of Performance ÷ Desired Level of Performance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(e.g.)</a:t>
            </a:r>
          </a:p>
          <a:p>
            <a:pPr marL="0" indent="0">
              <a:buNone/>
            </a:pPr>
            <a:r>
              <a:rPr lang="en-IN" sz="2400" dirty="0" smtClean="0"/>
              <a:t>  Performance Gap=24 ÷ 55=0.436</a:t>
            </a:r>
          </a:p>
          <a:p>
            <a:pPr marL="0" indent="0">
              <a:buNone/>
            </a:pPr>
            <a:r>
              <a:rPr lang="en-IN" sz="2400" dirty="0" smtClean="0"/>
              <a:t>  Priority = 0.436 * 70%=30.52% (out of 70%)</a:t>
            </a:r>
          </a:p>
          <a:p>
            <a:pPr marL="0" indent="0">
              <a:buNone/>
            </a:pP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18632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 Generation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Calculate Rating in percent.</a:t>
            </a:r>
          </a:p>
          <a:p>
            <a:r>
              <a:rPr lang="en-IN" sz="2400" dirty="0" smtClean="0"/>
              <a:t>Classify into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000" dirty="0" smtClean="0"/>
              <a:t>        Mentor (Greater than 85%)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000" dirty="0" smtClean="0"/>
              <a:t>        Performer (Between 55% to 84%)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000" dirty="0" smtClean="0"/>
              <a:t>        practitioner (Between 36% to 54%)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000" dirty="0" smtClean="0"/>
              <a:t>        learner (Below 35%)</a:t>
            </a:r>
          </a:p>
          <a:p>
            <a:endParaRPr lang="en-IN" sz="24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324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699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Modules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Login Screen</a:t>
            </a:r>
            <a:endParaRPr sz="2400" dirty="0"/>
          </a:p>
          <a:p>
            <a:r>
              <a:rPr lang="en-US" sz="2400" dirty="0" smtClean="0"/>
              <a:t>Feedback Form (Student’s Login) </a:t>
            </a:r>
          </a:p>
          <a:p>
            <a:pPr lvl="1"/>
            <a:r>
              <a:rPr lang="en-US" sz="2000" dirty="0" smtClean="0"/>
              <a:t>List of faculty to be rated by that student</a:t>
            </a:r>
          </a:p>
          <a:p>
            <a:pPr lvl="1"/>
            <a:r>
              <a:rPr lang="en-US" sz="2000" dirty="0" smtClean="0"/>
              <a:t>Feedback Form with various queries</a:t>
            </a:r>
            <a:endParaRPr sz="2000" dirty="0"/>
          </a:p>
          <a:p>
            <a:r>
              <a:rPr lang="en-US" sz="2400" dirty="0" smtClean="0"/>
              <a:t>Report Generation and assessment (Teacher’s Login)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293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Generation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analyze the manager’s performance from the view of employees, peers, suppliers, etc… separately</a:t>
            </a:r>
          </a:p>
          <a:p>
            <a:r>
              <a:rPr lang="en-US" dirty="0" smtClean="0"/>
              <a:t>The report can be generated in different formats</a:t>
            </a:r>
          </a:p>
          <a:p>
            <a:r>
              <a:rPr lang="en-US" dirty="0" smtClean="0"/>
              <a:t>Compare the performance of a manager with other managers, and with his own past performance</a:t>
            </a:r>
          </a:p>
          <a:p>
            <a:r>
              <a:rPr lang="en-US" dirty="0" smtClean="0"/>
              <a:t>Scope for improving specific area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0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B.Tech INFORMATION TECHNOLOGY</a:t>
            </a:r>
            <a:endParaRPr lang="en-IN" dirty="0"/>
          </a:p>
          <a:p>
            <a:pPr lvl="0"/>
            <a:r>
              <a:rPr lang="en-US" dirty="0"/>
              <a:t>Mr. Adarsh Srikanth		:15I204	</a:t>
            </a:r>
            <a:endParaRPr lang="en-IN" dirty="0"/>
          </a:p>
          <a:p>
            <a:pPr lvl="0"/>
            <a:r>
              <a:rPr lang="en-US" dirty="0"/>
              <a:t>Mr. Pooventhiran G.          	:15I228</a:t>
            </a:r>
            <a:endParaRPr lang="en-IN" dirty="0"/>
          </a:p>
          <a:p>
            <a:pPr lvl="0"/>
            <a:r>
              <a:rPr lang="en-US" dirty="0"/>
              <a:t>Mr. Sandeep Arockia		:</a:t>
            </a:r>
            <a:r>
              <a:rPr lang="en-US" dirty="0" smtClean="0"/>
              <a:t>15I243</a:t>
            </a:r>
          </a:p>
          <a:p>
            <a:pPr lvl="0"/>
            <a:r>
              <a:rPr lang="en-US" dirty="0" smtClean="0"/>
              <a:t>Mr. </a:t>
            </a:r>
            <a:r>
              <a:rPr lang="en-US" dirty="0" err="1" smtClean="0"/>
              <a:t>Parthiban</a:t>
            </a:r>
            <a:r>
              <a:rPr lang="en-US" dirty="0" smtClean="0"/>
              <a:t> </a:t>
            </a:r>
            <a:r>
              <a:rPr lang="en-US" dirty="0" err="1" smtClean="0"/>
              <a:t>Sugumar</a:t>
            </a:r>
            <a:r>
              <a:rPr lang="en-US" dirty="0" smtClean="0"/>
              <a:t>		:16I340</a:t>
            </a:r>
            <a:endParaRPr lang="en-US" dirty="0" smtClean="0"/>
          </a:p>
          <a:p>
            <a:pPr marL="0" lv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3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Screen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Flow:</a:t>
            </a:r>
          </a:p>
          <a:p>
            <a:pPr marL="765810" lvl="1" indent="-400050">
              <a:buFont typeface="+mj-lt"/>
              <a:buAutoNum type="romanLcPeriod"/>
            </a:pPr>
            <a:r>
              <a:rPr lang="en-US" dirty="0" smtClean="0"/>
              <a:t>Select </a:t>
            </a:r>
            <a:r>
              <a:rPr lang="en-US" b="1" dirty="0" smtClean="0"/>
              <a:t>Staff</a:t>
            </a:r>
            <a:r>
              <a:rPr lang="en-US" dirty="0" smtClean="0"/>
              <a:t> or </a:t>
            </a:r>
            <a:r>
              <a:rPr lang="en-US" b="1" dirty="0" smtClean="0"/>
              <a:t>Student</a:t>
            </a:r>
            <a:r>
              <a:rPr lang="en-US" dirty="0" smtClean="0"/>
              <a:t> login.</a:t>
            </a:r>
          </a:p>
          <a:p>
            <a:pPr marL="765810" lvl="1" indent="-400050">
              <a:buFont typeface="+mj-lt"/>
              <a:buAutoNum type="romanLcPeriod"/>
            </a:pPr>
            <a:r>
              <a:rPr lang="en-US" dirty="0" smtClean="0"/>
              <a:t>Enter Staff/Student ID and Password.</a:t>
            </a:r>
          </a:p>
          <a:p>
            <a:pPr marL="765810" lvl="1" indent="-400050">
              <a:buFont typeface="+mj-lt"/>
              <a:buAutoNum type="romanLcPeriod"/>
            </a:pPr>
            <a:r>
              <a:rPr lang="en-US" dirty="0" smtClean="0"/>
              <a:t>Click ‘Login’.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 smtClean="0"/>
              <a:t>If</a:t>
            </a:r>
            <a:r>
              <a:rPr lang="en-US" sz="2000" dirty="0" smtClean="0"/>
              <a:t> ID and Password matches, direct to Feedback Page.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 smtClean="0"/>
              <a:t>If ID and Password fails to match, throw error dialog. Direct to Login Page.</a:t>
            </a:r>
          </a:p>
          <a:p>
            <a:pPr marL="765810" lvl="1" indent="-400050">
              <a:buFont typeface="+mj-lt"/>
              <a:buAutoNum type="romanL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598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</a:t>
            </a:r>
            <a:r>
              <a:rPr lang="en-US" dirty="0" smtClean="0"/>
              <a:t>Form – Student Login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083" y="1532238"/>
            <a:ext cx="7399638" cy="229835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Flow:</a:t>
            </a:r>
          </a:p>
          <a:p>
            <a:pPr marL="765810" lvl="1" indent="-400050">
              <a:buFont typeface="+mj-lt"/>
              <a:buAutoNum type="romanLcPeriod"/>
            </a:pPr>
            <a:r>
              <a:rPr lang="en-US" dirty="0" smtClean="0"/>
              <a:t>List of staff to be rated by the student</a:t>
            </a:r>
          </a:p>
          <a:p>
            <a:pPr marL="765810" lvl="1" indent="-400050">
              <a:buFont typeface="+mj-lt"/>
              <a:buAutoNum type="romanLcPeriod"/>
            </a:pPr>
            <a:r>
              <a:rPr lang="en-US" dirty="0" smtClean="0"/>
              <a:t>From the list of staff, student selects one.</a:t>
            </a:r>
          </a:p>
          <a:p>
            <a:pPr marL="765810" lvl="1" indent="-400050">
              <a:buFont typeface="+mj-lt"/>
              <a:buAutoNum type="romanLcPeriod"/>
            </a:pPr>
            <a:r>
              <a:rPr lang="en-US" dirty="0" smtClean="0"/>
              <a:t>A list of queries are displayed, for which the student provides rating from 0 to 5.</a:t>
            </a:r>
          </a:p>
          <a:p>
            <a:pPr marL="365760" lvl="1" indent="0">
              <a:buNone/>
            </a:pPr>
            <a:endParaRPr lang="en-IN" sz="2800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" t="27892" r="70545" b="28908"/>
          <a:stretch/>
        </p:blipFill>
        <p:spPr>
          <a:xfrm>
            <a:off x="8279934" y="1458096"/>
            <a:ext cx="3344664" cy="37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</a:t>
            </a:r>
            <a:r>
              <a:rPr lang="en-US" dirty="0" smtClean="0"/>
              <a:t>Form – Student Login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027" y="1458096"/>
            <a:ext cx="10453815" cy="485208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Flow:</a:t>
            </a:r>
          </a:p>
          <a:p>
            <a:pPr marL="765810" lvl="1" indent="-400050">
              <a:buFont typeface="+mj-lt"/>
              <a:buAutoNum type="romanLcPeriod"/>
            </a:pPr>
            <a:r>
              <a:rPr lang="en-US" dirty="0" smtClean="0"/>
              <a:t>After rating a particular staff, the student clicks ‘Save’</a:t>
            </a:r>
          </a:p>
          <a:p>
            <a:pPr marL="765810" lvl="1" indent="-400050">
              <a:buFont typeface="+mj-lt"/>
              <a:buAutoNum type="romanLcPeriod"/>
            </a:pPr>
            <a:r>
              <a:rPr lang="en-US" dirty="0" smtClean="0"/>
              <a:t>Similarly, other teachers are rated</a:t>
            </a:r>
          </a:p>
          <a:p>
            <a:pPr marL="765810" lvl="1" indent="-400050">
              <a:buFont typeface="+mj-lt"/>
              <a:buAutoNum type="romanLcPeriod"/>
            </a:pPr>
            <a:r>
              <a:rPr lang="en-US" dirty="0" smtClean="0"/>
              <a:t>Upon rating all the staff, the student submits the feedback</a:t>
            </a:r>
          </a:p>
          <a:p>
            <a:pPr marL="765810" lvl="1" indent="-400050">
              <a:buFont typeface="+mj-lt"/>
              <a:buAutoNum type="romanLcPeriod"/>
            </a:pPr>
            <a:r>
              <a:rPr lang="en-US" dirty="0" smtClean="0"/>
              <a:t>The feedback is stored under a dummy number</a:t>
            </a:r>
          </a:p>
          <a:p>
            <a:pPr marL="765810" lvl="1" indent="-400050">
              <a:buFont typeface="+mj-lt"/>
              <a:buAutoNum type="romanLcPeriod"/>
            </a:pPr>
            <a:r>
              <a:rPr lang="en-US" dirty="0" smtClean="0"/>
              <a:t> A compiled report can be obtained by a staff in his Login.</a:t>
            </a:r>
          </a:p>
          <a:p>
            <a:pPr marL="365760" lvl="1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138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512" y="142704"/>
            <a:ext cx="7558216" cy="854075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Feedback Page</a:t>
            </a:r>
            <a:endParaRPr lang="en-IN" sz="2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4" t="27786" r="2055" b="5757"/>
          <a:stretch/>
        </p:blipFill>
        <p:spPr>
          <a:xfrm>
            <a:off x="1625512" y="996779"/>
            <a:ext cx="7918023" cy="5770605"/>
          </a:xfrm>
        </p:spPr>
      </p:pic>
    </p:spTree>
    <p:extLst>
      <p:ext uri="{BB962C8B-B14F-4D97-AF65-F5344CB8AC3E}">
        <p14:creationId xmlns:p14="http://schemas.microsoft.com/office/powerpoint/2010/main" val="37440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Generation - Staff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319" y="1690688"/>
            <a:ext cx="5558481" cy="448627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Flow</a:t>
            </a:r>
            <a:r>
              <a:rPr lang="en-US" sz="2400" dirty="0" smtClean="0"/>
              <a:t>:</a:t>
            </a:r>
          </a:p>
          <a:p>
            <a:pPr marL="765810" lvl="1" indent="-400050">
              <a:buFont typeface="+mj-lt"/>
              <a:buAutoNum type="romanLcPeriod"/>
            </a:pPr>
            <a:r>
              <a:rPr lang="en-US" dirty="0" smtClean="0"/>
              <a:t>Login using a Staff Login.</a:t>
            </a:r>
          </a:p>
          <a:p>
            <a:pPr marL="765810" lvl="1" indent="-400050">
              <a:buFont typeface="+mj-lt"/>
              <a:buAutoNum type="romanLcPeriod"/>
            </a:pPr>
            <a:r>
              <a:rPr lang="en-US" dirty="0" smtClean="0"/>
              <a:t>Access Faculty Feedback option.</a:t>
            </a:r>
          </a:p>
          <a:p>
            <a:pPr marL="765810" lvl="1" indent="-400050">
              <a:buFont typeface="+mj-lt"/>
              <a:buAutoNum type="romanLcPeriod"/>
            </a:pPr>
            <a:r>
              <a:rPr lang="en-US" dirty="0" smtClean="0"/>
              <a:t>Select a report type.</a:t>
            </a:r>
          </a:p>
          <a:p>
            <a:pPr marL="765810" lvl="1" indent="-400050">
              <a:buFont typeface="+mj-lt"/>
              <a:buAutoNum type="romanLcPeriod"/>
            </a:pPr>
            <a:r>
              <a:rPr lang="en-US" dirty="0" smtClean="0"/>
              <a:t>Types of report available:</a:t>
            </a:r>
          </a:p>
          <a:p>
            <a:pPr marL="1223010" lvl="2" indent="-400050">
              <a:buFont typeface="+mj-lt"/>
              <a:buAutoNum type="romanLcPeriod"/>
            </a:pPr>
            <a:r>
              <a:rPr lang="en-US" dirty="0" smtClean="0"/>
              <a:t>Bar Chart</a:t>
            </a:r>
          </a:p>
          <a:p>
            <a:pPr marL="1223010" lvl="2" indent="-400050">
              <a:buFont typeface="+mj-lt"/>
              <a:buAutoNum type="romanLcPeriod"/>
            </a:pPr>
            <a:r>
              <a:rPr lang="en-US" dirty="0" smtClean="0"/>
              <a:t>Grade </a:t>
            </a:r>
          </a:p>
          <a:p>
            <a:pPr marL="1223010" lvl="2" indent="-400050">
              <a:buFont typeface="+mj-lt"/>
              <a:buAutoNum type="romanLcPeriod"/>
            </a:pPr>
            <a:r>
              <a:rPr lang="en-US" dirty="0" smtClean="0"/>
              <a:t>Mark list</a:t>
            </a:r>
          </a:p>
          <a:p>
            <a:pPr marL="1223010" lvl="2" indent="-400050">
              <a:buFont typeface="+mj-lt"/>
              <a:buAutoNum type="romanLcPeriod"/>
            </a:pPr>
            <a:r>
              <a:rPr lang="en-US" dirty="0" smtClean="0"/>
              <a:t>Mark Consolidated.</a:t>
            </a:r>
          </a:p>
          <a:p>
            <a:pPr marL="765810" lvl="1" indent="-400050">
              <a:buFont typeface="+mj-lt"/>
              <a:buAutoNum type="romanLcPeriod"/>
            </a:pPr>
            <a:endParaRPr lang="en-IN" sz="28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5821" t="29412" r="7214" b="7020"/>
          <a:stretch/>
        </p:blipFill>
        <p:spPr bwMode="auto">
          <a:xfrm>
            <a:off x="5578005" y="3933825"/>
            <a:ext cx="6078536" cy="24136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8" t="26633" r="1621" b="23982"/>
          <a:stretch/>
        </p:blipFill>
        <p:spPr bwMode="auto">
          <a:xfrm>
            <a:off x="5578005" y="1520140"/>
            <a:ext cx="6078536" cy="19016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289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Generation – Bar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86944"/>
            <a:ext cx="5181600" cy="4351338"/>
          </a:xfrm>
        </p:spPr>
        <p:txBody>
          <a:bodyPr/>
          <a:lstStyle/>
          <a:p>
            <a:r>
              <a:rPr lang="en-US" sz="2400" b="1" dirty="0" smtClean="0"/>
              <a:t>Flow: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000" dirty="0" smtClean="0"/>
              <a:t>Bar Chart displays percent rating of marks for each questions.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000" dirty="0" smtClean="0"/>
              <a:t>Proving rating for individual questions relatively in percent, helps the faculty to improve on these areas.</a:t>
            </a:r>
          </a:p>
          <a:p>
            <a:pPr marL="857250" lvl="1" indent="-400050">
              <a:buFont typeface="+mj-lt"/>
              <a:buAutoNum type="romanLcPeriod"/>
            </a:pPr>
            <a:endParaRPr lang="en-US" sz="1800" dirty="0" smtClean="0"/>
          </a:p>
          <a:p>
            <a:pPr marL="857250" lvl="1" indent="-400050">
              <a:buFont typeface="+mj-lt"/>
              <a:buAutoNum type="romanLcPeriod"/>
            </a:pPr>
            <a:endParaRPr lang="en-IN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14852" t="40479" r="33861" b="18661"/>
          <a:stretch/>
        </p:blipFill>
        <p:spPr bwMode="auto">
          <a:xfrm>
            <a:off x="6172200" y="2286944"/>
            <a:ext cx="5181600" cy="23209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Content Placeholder 7"/>
          <p:cNvPicPr>
            <a:picLocks/>
          </p:cNvPicPr>
          <p:nvPr/>
        </p:nvPicPr>
        <p:blipFill rotWithShape="1">
          <a:blip r:embed="rId2"/>
          <a:srcRect l="14852" t="40479" r="33861" b="18661"/>
          <a:stretch/>
        </p:blipFill>
        <p:spPr bwMode="auto">
          <a:xfrm>
            <a:off x="6106298" y="2286944"/>
            <a:ext cx="5181600" cy="23209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78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Generation – 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98620"/>
            <a:ext cx="5181600" cy="4351338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2400" dirty="0" smtClean="0"/>
              <a:t>A staff may handle various subjects in a particular semester.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 smtClean="0"/>
              <a:t>This view give the report of performance in various subjects as Percent with weightage.</a:t>
            </a:r>
          </a:p>
          <a:p>
            <a:pPr marL="400050" indent="-400050">
              <a:buFont typeface="+mj-lt"/>
              <a:buAutoNum type="romanLcPeriod"/>
            </a:pPr>
            <a:endParaRPr lang="en-US" sz="2400" dirty="0" smtClean="0"/>
          </a:p>
          <a:p>
            <a:pPr marL="400050" indent="-400050">
              <a:buFont typeface="+mj-lt"/>
              <a:buAutoNum type="romanLcPeriod"/>
            </a:pPr>
            <a:endParaRPr lang="en-US" sz="2400" dirty="0" smtClean="0"/>
          </a:p>
          <a:p>
            <a:pPr marL="400050" indent="-400050">
              <a:buFont typeface="+mj-lt"/>
              <a:buAutoNum type="romanLcPeriod"/>
            </a:pPr>
            <a:endParaRPr lang="en-IN" sz="3200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12433" t="14736" r="20240" b="40387"/>
          <a:stretch/>
        </p:blipFill>
        <p:spPr bwMode="auto">
          <a:xfrm>
            <a:off x="6188676" y="2166551"/>
            <a:ext cx="5165124" cy="2257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729150" y="3657599"/>
            <a:ext cx="789513" cy="1530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4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679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Online Survey System</vt:lpstr>
      <vt:lpstr>Primary Modules</vt:lpstr>
      <vt:lpstr>Login Screen</vt:lpstr>
      <vt:lpstr>Feedback Form – Student Login </vt:lpstr>
      <vt:lpstr>Feedback Form – Student Login </vt:lpstr>
      <vt:lpstr>Feedback Page</vt:lpstr>
      <vt:lpstr>Report Generation - Staff Login</vt:lpstr>
      <vt:lpstr>Report Generation – Bar Chart</vt:lpstr>
      <vt:lpstr>Report Generation – Grade</vt:lpstr>
      <vt:lpstr>Report Generation – Mark List</vt:lpstr>
      <vt:lpstr>Report Generation – Mark Consolidated </vt:lpstr>
      <vt:lpstr>Consolidated Mark List</vt:lpstr>
      <vt:lpstr>Formula</vt:lpstr>
      <vt:lpstr>Proposed Model – Login</vt:lpstr>
      <vt:lpstr>Proposed Model – Login</vt:lpstr>
      <vt:lpstr>Proposed Model – Feedback Form</vt:lpstr>
      <vt:lpstr>Proposed Model – Feedback Form</vt:lpstr>
      <vt:lpstr>Formula</vt:lpstr>
      <vt:lpstr>Result Generation</vt:lpstr>
      <vt:lpstr>Report Generation</vt:lpstr>
      <vt:lpstr>Members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Arockia</dc:creator>
  <cp:lastModifiedBy>Sandeep Arockia</cp:lastModifiedBy>
  <cp:revision>33</cp:revision>
  <dcterms:created xsi:type="dcterms:W3CDTF">2017-07-01T07:57:39Z</dcterms:created>
  <dcterms:modified xsi:type="dcterms:W3CDTF">2017-07-04T11:49:37Z</dcterms:modified>
</cp:coreProperties>
</file>