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3" r:id="rId3"/>
    <p:sldId id="275" r:id="rId4"/>
    <p:sldId id="274" r:id="rId5"/>
    <p:sldId id="259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54C61-6878-4CD7-BD9C-0942B861F39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1E7DCF-7FC0-4A70-BDBE-12CB7584B4F4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/>
        <a:effectLst>
          <a:glow rad="101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US" altLang="zh-CN" b="0" dirty="0" smtClean="0">
              <a:solidFill>
                <a:schemeClr val="bg1"/>
              </a:solidFill>
              <a:latin typeface="Arial" pitchFamily="34" charset="0"/>
              <a:ea typeface="Verdana" pitchFamily="34" charset="0"/>
              <a:cs typeface="Arial" pitchFamily="34" charset="0"/>
            </a:rPr>
            <a:t>Founded</a:t>
          </a:r>
          <a:r>
            <a:rPr lang="en-US" altLang="zh-CN" b="0" dirty="0" smtClean="0">
              <a:solidFill>
                <a:schemeClr val="bg1"/>
              </a:solidFill>
              <a:latin typeface="Arial" pitchFamily="34" charset="0"/>
              <a:ea typeface="宋体" pitchFamily="2" charset="-122"/>
              <a:cs typeface="Arial" pitchFamily="34" charset="0"/>
            </a:rPr>
            <a:t> i</a:t>
          </a:r>
          <a:r>
            <a:rPr lang="en-US" altLang="zh-CN" b="0" dirty="0" smtClean="0">
              <a:solidFill>
                <a:schemeClr val="bg1"/>
              </a:solidFill>
              <a:latin typeface="Arial" pitchFamily="34" charset="0"/>
              <a:ea typeface="Verdana" pitchFamily="34" charset="0"/>
              <a:cs typeface="Arial" pitchFamily="34" charset="0"/>
            </a:rPr>
            <a:t>n 2005  Head Quartered in Ranchi (India</a:t>
          </a:r>
          <a:r>
            <a:rPr lang="en-US" altLang="zh-CN" b="0" dirty="0" smtClean="0">
              <a:solidFill>
                <a:schemeClr val="bg1"/>
              </a:solidFill>
              <a:latin typeface="Arial" pitchFamily="34" charset="0"/>
              <a:ea typeface="宋体" pitchFamily="2" charset="-122"/>
              <a:cs typeface="Arial" pitchFamily="34" charset="0"/>
            </a:rPr>
            <a:t>)</a:t>
          </a:r>
          <a:endParaRPr lang="en-US" b="0" dirty="0">
            <a:latin typeface="Arial" pitchFamily="34" charset="0"/>
            <a:cs typeface="Arial" pitchFamily="34" charset="0"/>
          </a:endParaRPr>
        </a:p>
      </dgm:t>
    </dgm:pt>
    <dgm:pt modelId="{4F1EE44A-BEDE-47E1-B2C2-B12B55C46369}" type="parTrans" cxnId="{BA85DFBD-2980-4810-8898-4892107BC9E8}">
      <dgm:prSet/>
      <dgm:spPr/>
      <dgm:t>
        <a:bodyPr/>
        <a:lstStyle/>
        <a:p>
          <a:endParaRPr lang="en-US"/>
        </a:p>
      </dgm:t>
    </dgm:pt>
    <dgm:pt modelId="{77030C74-E34C-4F0B-89F5-596E99D68299}" type="sibTrans" cxnId="{BA85DFBD-2980-4810-8898-4892107BC9E8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0BD6B2A2-E00E-43C6-9EAC-2EA7DB6D200E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/>
        <a:effectLst>
          <a:glow rad="101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US" altLang="zh-CN" b="0" dirty="0" smtClean="0">
              <a:solidFill>
                <a:schemeClr val="bg1"/>
              </a:solidFill>
              <a:latin typeface="Arial" pitchFamily="34" charset="0"/>
              <a:ea typeface="Verdana" pitchFamily="34" charset="0"/>
              <a:cs typeface="Arial" pitchFamily="34" charset="0"/>
            </a:rPr>
            <a:t>Operations in whole of North, East, West and Central India</a:t>
          </a:r>
          <a:endParaRPr lang="en-US" b="0" dirty="0">
            <a:latin typeface="Arial" pitchFamily="34" charset="0"/>
            <a:cs typeface="Arial" pitchFamily="34" charset="0"/>
          </a:endParaRPr>
        </a:p>
      </dgm:t>
    </dgm:pt>
    <dgm:pt modelId="{D22E2311-869A-48CE-B6A9-CD9986EA8232}" type="parTrans" cxnId="{9677582B-1C0D-45EB-AD6F-2C3A47554534}">
      <dgm:prSet/>
      <dgm:spPr/>
      <dgm:t>
        <a:bodyPr/>
        <a:lstStyle/>
        <a:p>
          <a:endParaRPr lang="en-US"/>
        </a:p>
      </dgm:t>
    </dgm:pt>
    <dgm:pt modelId="{022DDE88-914F-4213-B16A-FA4593AE18FB}" type="sibTrans" cxnId="{9677582B-1C0D-45EB-AD6F-2C3A47554534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7886BB58-027E-4377-A46A-152EF3E3EC91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/>
        <a:effectLst>
          <a:glow rad="101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US" altLang="zh-CN" b="0" smtClean="0">
              <a:solidFill>
                <a:schemeClr val="bg1"/>
              </a:solidFill>
              <a:latin typeface="Arial" pitchFamily="34" charset="0"/>
              <a:ea typeface="Verdana" pitchFamily="34" charset="0"/>
              <a:cs typeface="Arial" pitchFamily="34" charset="0"/>
            </a:rPr>
            <a:t>3200 +  Employees Strength </a:t>
          </a:r>
          <a:endParaRPr lang="en-US" b="0" dirty="0">
            <a:latin typeface="Arial" pitchFamily="34" charset="0"/>
            <a:cs typeface="Arial" pitchFamily="34" charset="0"/>
          </a:endParaRPr>
        </a:p>
      </dgm:t>
    </dgm:pt>
    <dgm:pt modelId="{C12DCA2D-0046-4562-BC2F-7EA97D810817}" type="parTrans" cxnId="{D83E7F77-1505-47AD-A444-3621A67A88C6}">
      <dgm:prSet/>
      <dgm:spPr/>
      <dgm:t>
        <a:bodyPr/>
        <a:lstStyle/>
        <a:p>
          <a:endParaRPr lang="en-US"/>
        </a:p>
      </dgm:t>
    </dgm:pt>
    <dgm:pt modelId="{8E8FBA4F-DFB9-4B13-9ED8-FA4CF27F6619}" type="sibTrans" cxnId="{D83E7F77-1505-47AD-A444-3621A67A88C6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3F6A22B3-43C8-4984-8DCC-B72A688E39F3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/>
        <a:effectLst>
          <a:glow rad="101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US" altLang="zh-CN" b="0" dirty="0" smtClean="0">
              <a:solidFill>
                <a:schemeClr val="bg1"/>
              </a:solidFill>
              <a:latin typeface="Arial" pitchFamily="34" charset="0"/>
              <a:ea typeface="Verdana" pitchFamily="34" charset="0"/>
              <a:cs typeface="Arial" pitchFamily="34" charset="0"/>
            </a:rPr>
            <a:t>FY 15-16 Revenue Guidance: INR 20 Crore, AGR- 240%</a:t>
          </a:r>
          <a:endParaRPr lang="en-US" b="0" dirty="0">
            <a:latin typeface="Arial" pitchFamily="34" charset="0"/>
            <a:cs typeface="Arial" pitchFamily="34" charset="0"/>
          </a:endParaRPr>
        </a:p>
      </dgm:t>
    </dgm:pt>
    <dgm:pt modelId="{01E329D1-C1A0-4689-86EE-16F131CFAF41}" type="parTrans" cxnId="{638C66D5-CE89-4259-9C8E-134A8B076153}">
      <dgm:prSet/>
      <dgm:spPr/>
      <dgm:t>
        <a:bodyPr/>
        <a:lstStyle/>
        <a:p>
          <a:endParaRPr lang="en-US"/>
        </a:p>
      </dgm:t>
    </dgm:pt>
    <dgm:pt modelId="{64240CD0-A670-49B4-8744-13A6BC18DFD4}" type="sibTrans" cxnId="{638C66D5-CE89-4259-9C8E-134A8B076153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EB02BECC-A278-406F-823D-616AA2066B63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/>
        <a:effectLst>
          <a:glow rad="101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algn="ctr"/>
          <a:r>
            <a:rPr lang="en-US" altLang="zh-CN" b="0" smtClean="0">
              <a:solidFill>
                <a:schemeClr val="bg1"/>
              </a:solidFill>
              <a:latin typeface="Arial" pitchFamily="34" charset="0"/>
              <a:ea typeface="Verdana" pitchFamily="34" charset="0"/>
              <a:cs typeface="Arial" pitchFamily="34" charset="0"/>
            </a:rPr>
            <a:t>Preferred partner of several Government and Public organizations </a:t>
          </a:r>
          <a:endParaRPr lang="en-US" b="0" dirty="0">
            <a:latin typeface="Arial" pitchFamily="34" charset="0"/>
            <a:cs typeface="Arial" pitchFamily="34" charset="0"/>
          </a:endParaRPr>
        </a:p>
      </dgm:t>
    </dgm:pt>
    <dgm:pt modelId="{1B8B4096-0A47-47E1-9786-D1B8E06D2DD0}" type="parTrans" cxnId="{3768C34A-8A9D-4A45-960D-EC312621A1C0}">
      <dgm:prSet/>
      <dgm:spPr/>
      <dgm:t>
        <a:bodyPr/>
        <a:lstStyle/>
        <a:p>
          <a:endParaRPr lang="en-US"/>
        </a:p>
      </dgm:t>
    </dgm:pt>
    <dgm:pt modelId="{AC7E6599-2275-454B-A5DC-6370B9E62BEC}" type="sibTrans" cxnId="{3768C34A-8A9D-4A45-960D-EC312621A1C0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C1722B83-EB62-4160-8AC4-B41E259DC6BD}" type="pres">
      <dgm:prSet presAssocID="{0B454C61-6878-4CD7-BD9C-0942B861F39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B9B725-CEAC-4C6E-A708-45D84B655683}" type="pres">
      <dgm:prSet presAssocID="{381E7DCF-7FC0-4A70-BDBE-12CB7584B4F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8F664-83E6-4E96-9477-7DDEE0D2D196}" type="pres">
      <dgm:prSet presAssocID="{77030C74-E34C-4F0B-89F5-596E99D68299}" presName="sibTrans" presStyleLbl="sibTrans2D1" presStyleIdx="0" presStyleCnt="5"/>
      <dgm:spPr/>
      <dgm:t>
        <a:bodyPr/>
        <a:lstStyle/>
        <a:p>
          <a:endParaRPr lang="en-US"/>
        </a:p>
      </dgm:t>
    </dgm:pt>
    <dgm:pt modelId="{B469998F-8944-4C2E-B6E5-07167A420D7F}" type="pres">
      <dgm:prSet presAssocID="{77030C74-E34C-4F0B-89F5-596E99D68299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F52DF368-6C71-4168-A7E5-3BD540B6BF33}" type="pres">
      <dgm:prSet presAssocID="{0BD6B2A2-E00E-43C6-9EAC-2EA7DB6D200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46989F-84E3-4027-A5D5-3844B06464C9}" type="pres">
      <dgm:prSet presAssocID="{022DDE88-914F-4213-B16A-FA4593AE18FB}" presName="sibTrans" presStyleLbl="sibTrans2D1" presStyleIdx="1" presStyleCnt="5"/>
      <dgm:spPr/>
      <dgm:t>
        <a:bodyPr/>
        <a:lstStyle/>
        <a:p>
          <a:endParaRPr lang="en-US"/>
        </a:p>
      </dgm:t>
    </dgm:pt>
    <dgm:pt modelId="{925DE63E-A0B7-4ED6-9BB4-C1E13B667C97}" type="pres">
      <dgm:prSet presAssocID="{022DDE88-914F-4213-B16A-FA4593AE18FB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E3DBFC73-FB94-468C-A35B-7A73E366BCDF}" type="pres">
      <dgm:prSet presAssocID="{7886BB58-027E-4377-A46A-152EF3E3EC9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F2D20-DF8D-452F-8A9C-BF0B11E38D6B}" type="pres">
      <dgm:prSet presAssocID="{8E8FBA4F-DFB9-4B13-9ED8-FA4CF27F6619}" presName="sibTrans" presStyleLbl="sibTrans2D1" presStyleIdx="2" presStyleCnt="5"/>
      <dgm:spPr/>
      <dgm:t>
        <a:bodyPr/>
        <a:lstStyle/>
        <a:p>
          <a:endParaRPr lang="en-US"/>
        </a:p>
      </dgm:t>
    </dgm:pt>
    <dgm:pt modelId="{1D426085-A256-4C30-BF0B-28A33E553B71}" type="pres">
      <dgm:prSet presAssocID="{8E8FBA4F-DFB9-4B13-9ED8-FA4CF27F6619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4181AC07-B1B4-4895-BE59-ADF5AAC120F0}" type="pres">
      <dgm:prSet presAssocID="{3F6A22B3-43C8-4984-8DCC-B72A688E39F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61B6EE-6AEA-43A7-942D-C62CBAD04D06}" type="pres">
      <dgm:prSet presAssocID="{64240CD0-A670-49B4-8744-13A6BC18DFD4}" presName="sibTrans" presStyleLbl="sibTrans2D1" presStyleIdx="3" presStyleCnt="5"/>
      <dgm:spPr/>
      <dgm:t>
        <a:bodyPr/>
        <a:lstStyle/>
        <a:p>
          <a:endParaRPr lang="en-US"/>
        </a:p>
      </dgm:t>
    </dgm:pt>
    <dgm:pt modelId="{6B140DB2-F26E-426E-B7D2-4C25F0B5B323}" type="pres">
      <dgm:prSet presAssocID="{64240CD0-A670-49B4-8744-13A6BC18DFD4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D4FC4AAB-88D3-4BD5-82EB-6F0A2E010714}" type="pres">
      <dgm:prSet presAssocID="{EB02BECC-A278-406F-823D-616AA2066B6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B5597-497E-4D82-B4BB-9BD08EBD40D0}" type="pres">
      <dgm:prSet presAssocID="{AC7E6599-2275-454B-A5DC-6370B9E62BEC}" presName="sibTrans" presStyleLbl="sibTrans2D1" presStyleIdx="4" presStyleCnt="5"/>
      <dgm:spPr/>
      <dgm:t>
        <a:bodyPr/>
        <a:lstStyle/>
        <a:p>
          <a:endParaRPr lang="en-US"/>
        </a:p>
      </dgm:t>
    </dgm:pt>
    <dgm:pt modelId="{4C6AACAF-680F-4D67-9246-D477D981F5EB}" type="pres">
      <dgm:prSet presAssocID="{AC7E6599-2275-454B-A5DC-6370B9E62BEC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7EAA5444-08C2-49A7-94DB-08A42AB926F5}" type="presOf" srcId="{64240CD0-A670-49B4-8744-13A6BC18DFD4}" destId="{A161B6EE-6AEA-43A7-942D-C62CBAD04D06}" srcOrd="0" destOrd="0" presId="urn:microsoft.com/office/officeart/2005/8/layout/cycle2"/>
    <dgm:cxn modelId="{9677582B-1C0D-45EB-AD6F-2C3A47554534}" srcId="{0B454C61-6878-4CD7-BD9C-0942B861F397}" destId="{0BD6B2A2-E00E-43C6-9EAC-2EA7DB6D200E}" srcOrd="1" destOrd="0" parTransId="{D22E2311-869A-48CE-B6A9-CD9986EA8232}" sibTransId="{022DDE88-914F-4213-B16A-FA4593AE18FB}"/>
    <dgm:cxn modelId="{110BE6A8-976B-4E14-9CE7-B5A04264E069}" type="presOf" srcId="{64240CD0-A670-49B4-8744-13A6BC18DFD4}" destId="{6B140DB2-F26E-426E-B7D2-4C25F0B5B323}" srcOrd="1" destOrd="0" presId="urn:microsoft.com/office/officeart/2005/8/layout/cycle2"/>
    <dgm:cxn modelId="{3768C34A-8A9D-4A45-960D-EC312621A1C0}" srcId="{0B454C61-6878-4CD7-BD9C-0942B861F397}" destId="{EB02BECC-A278-406F-823D-616AA2066B63}" srcOrd="4" destOrd="0" parTransId="{1B8B4096-0A47-47E1-9786-D1B8E06D2DD0}" sibTransId="{AC7E6599-2275-454B-A5DC-6370B9E62BEC}"/>
    <dgm:cxn modelId="{6F49CB68-25E4-49C1-A986-C55E96EF8628}" type="presOf" srcId="{8E8FBA4F-DFB9-4B13-9ED8-FA4CF27F6619}" destId="{1D426085-A256-4C30-BF0B-28A33E553B71}" srcOrd="1" destOrd="0" presId="urn:microsoft.com/office/officeart/2005/8/layout/cycle2"/>
    <dgm:cxn modelId="{3C302A4C-D85C-4449-B626-8B1065286228}" type="presOf" srcId="{AC7E6599-2275-454B-A5DC-6370B9E62BEC}" destId="{B4EB5597-497E-4D82-B4BB-9BD08EBD40D0}" srcOrd="0" destOrd="0" presId="urn:microsoft.com/office/officeart/2005/8/layout/cycle2"/>
    <dgm:cxn modelId="{4F51996C-3759-45EC-B73E-AF98CE977EDC}" type="presOf" srcId="{0B454C61-6878-4CD7-BD9C-0942B861F397}" destId="{C1722B83-EB62-4160-8AC4-B41E259DC6BD}" srcOrd="0" destOrd="0" presId="urn:microsoft.com/office/officeart/2005/8/layout/cycle2"/>
    <dgm:cxn modelId="{D5DA22B8-AAB3-4BE8-BD59-0BA4AA78C231}" type="presOf" srcId="{7886BB58-027E-4377-A46A-152EF3E3EC91}" destId="{E3DBFC73-FB94-468C-A35B-7A73E366BCDF}" srcOrd="0" destOrd="0" presId="urn:microsoft.com/office/officeart/2005/8/layout/cycle2"/>
    <dgm:cxn modelId="{692F2C71-F0B5-4EEF-8E04-BFFC7D01AD9E}" type="presOf" srcId="{0BD6B2A2-E00E-43C6-9EAC-2EA7DB6D200E}" destId="{F52DF368-6C71-4168-A7E5-3BD540B6BF33}" srcOrd="0" destOrd="0" presId="urn:microsoft.com/office/officeart/2005/8/layout/cycle2"/>
    <dgm:cxn modelId="{D83E7F77-1505-47AD-A444-3621A67A88C6}" srcId="{0B454C61-6878-4CD7-BD9C-0942B861F397}" destId="{7886BB58-027E-4377-A46A-152EF3E3EC91}" srcOrd="2" destOrd="0" parTransId="{C12DCA2D-0046-4562-BC2F-7EA97D810817}" sibTransId="{8E8FBA4F-DFB9-4B13-9ED8-FA4CF27F6619}"/>
    <dgm:cxn modelId="{0926B37E-9B21-438E-AE73-0245E31445C9}" type="presOf" srcId="{AC7E6599-2275-454B-A5DC-6370B9E62BEC}" destId="{4C6AACAF-680F-4D67-9246-D477D981F5EB}" srcOrd="1" destOrd="0" presId="urn:microsoft.com/office/officeart/2005/8/layout/cycle2"/>
    <dgm:cxn modelId="{DAF157F3-0E63-46F1-829F-26CABD572528}" type="presOf" srcId="{EB02BECC-A278-406F-823D-616AA2066B63}" destId="{D4FC4AAB-88D3-4BD5-82EB-6F0A2E010714}" srcOrd="0" destOrd="0" presId="urn:microsoft.com/office/officeart/2005/8/layout/cycle2"/>
    <dgm:cxn modelId="{6D66846A-6E16-4172-8229-7F9190D6D8DB}" type="presOf" srcId="{022DDE88-914F-4213-B16A-FA4593AE18FB}" destId="{925DE63E-A0B7-4ED6-9BB4-C1E13B667C97}" srcOrd="1" destOrd="0" presId="urn:microsoft.com/office/officeart/2005/8/layout/cycle2"/>
    <dgm:cxn modelId="{4B5D8503-046C-4E6C-A27F-E1DB6B02F578}" type="presOf" srcId="{381E7DCF-7FC0-4A70-BDBE-12CB7584B4F4}" destId="{9DB9B725-CEAC-4C6E-A708-45D84B655683}" srcOrd="0" destOrd="0" presId="urn:microsoft.com/office/officeart/2005/8/layout/cycle2"/>
    <dgm:cxn modelId="{1A954A2E-2FA5-4F5E-8CD3-67DF5E6FF0DF}" type="presOf" srcId="{022DDE88-914F-4213-B16A-FA4593AE18FB}" destId="{6F46989F-84E3-4027-A5D5-3844B06464C9}" srcOrd="0" destOrd="0" presId="urn:microsoft.com/office/officeart/2005/8/layout/cycle2"/>
    <dgm:cxn modelId="{BA85DFBD-2980-4810-8898-4892107BC9E8}" srcId="{0B454C61-6878-4CD7-BD9C-0942B861F397}" destId="{381E7DCF-7FC0-4A70-BDBE-12CB7584B4F4}" srcOrd="0" destOrd="0" parTransId="{4F1EE44A-BEDE-47E1-B2C2-B12B55C46369}" sibTransId="{77030C74-E34C-4F0B-89F5-596E99D68299}"/>
    <dgm:cxn modelId="{638C66D5-CE89-4259-9C8E-134A8B076153}" srcId="{0B454C61-6878-4CD7-BD9C-0942B861F397}" destId="{3F6A22B3-43C8-4984-8DCC-B72A688E39F3}" srcOrd="3" destOrd="0" parTransId="{01E329D1-C1A0-4689-86EE-16F131CFAF41}" sibTransId="{64240CD0-A670-49B4-8744-13A6BC18DFD4}"/>
    <dgm:cxn modelId="{0B06C3C0-2683-442D-99F7-759A674CD307}" type="presOf" srcId="{77030C74-E34C-4F0B-89F5-596E99D68299}" destId="{9C48F664-83E6-4E96-9477-7DDEE0D2D196}" srcOrd="0" destOrd="0" presId="urn:microsoft.com/office/officeart/2005/8/layout/cycle2"/>
    <dgm:cxn modelId="{6362A47A-4839-46C7-B5CA-CA097E7D0FA7}" type="presOf" srcId="{3F6A22B3-43C8-4984-8DCC-B72A688E39F3}" destId="{4181AC07-B1B4-4895-BE59-ADF5AAC120F0}" srcOrd="0" destOrd="0" presId="urn:microsoft.com/office/officeart/2005/8/layout/cycle2"/>
    <dgm:cxn modelId="{B4D69ED2-011E-4EBB-80D5-76930AEAA948}" type="presOf" srcId="{8E8FBA4F-DFB9-4B13-9ED8-FA4CF27F6619}" destId="{02FF2D20-DF8D-452F-8A9C-BF0B11E38D6B}" srcOrd="0" destOrd="0" presId="urn:microsoft.com/office/officeart/2005/8/layout/cycle2"/>
    <dgm:cxn modelId="{4341C3C0-5C69-40F4-A6D4-0FF73095826B}" type="presOf" srcId="{77030C74-E34C-4F0B-89F5-596E99D68299}" destId="{B469998F-8944-4C2E-B6E5-07167A420D7F}" srcOrd="1" destOrd="0" presId="urn:microsoft.com/office/officeart/2005/8/layout/cycle2"/>
    <dgm:cxn modelId="{61E1F8D4-1068-48D6-8D4B-B5A933683DF1}" type="presParOf" srcId="{C1722B83-EB62-4160-8AC4-B41E259DC6BD}" destId="{9DB9B725-CEAC-4C6E-A708-45D84B655683}" srcOrd="0" destOrd="0" presId="urn:microsoft.com/office/officeart/2005/8/layout/cycle2"/>
    <dgm:cxn modelId="{1F6CD77E-5A9C-4EFB-84E5-E3E76F01DE3B}" type="presParOf" srcId="{C1722B83-EB62-4160-8AC4-B41E259DC6BD}" destId="{9C48F664-83E6-4E96-9477-7DDEE0D2D196}" srcOrd="1" destOrd="0" presId="urn:microsoft.com/office/officeart/2005/8/layout/cycle2"/>
    <dgm:cxn modelId="{561AB1FD-65C9-4C16-A94D-6CB1C51EA4A7}" type="presParOf" srcId="{9C48F664-83E6-4E96-9477-7DDEE0D2D196}" destId="{B469998F-8944-4C2E-B6E5-07167A420D7F}" srcOrd="0" destOrd="0" presId="urn:microsoft.com/office/officeart/2005/8/layout/cycle2"/>
    <dgm:cxn modelId="{5727EA82-8ABD-47B0-8A6A-2FC2C60A23BD}" type="presParOf" srcId="{C1722B83-EB62-4160-8AC4-B41E259DC6BD}" destId="{F52DF368-6C71-4168-A7E5-3BD540B6BF33}" srcOrd="2" destOrd="0" presId="urn:microsoft.com/office/officeart/2005/8/layout/cycle2"/>
    <dgm:cxn modelId="{E14758B5-5495-4C4B-8A89-7811F4688A94}" type="presParOf" srcId="{C1722B83-EB62-4160-8AC4-B41E259DC6BD}" destId="{6F46989F-84E3-4027-A5D5-3844B06464C9}" srcOrd="3" destOrd="0" presId="urn:microsoft.com/office/officeart/2005/8/layout/cycle2"/>
    <dgm:cxn modelId="{09BB87B1-06C0-49C3-93EF-C3DBAAF19187}" type="presParOf" srcId="{6F46989F-84E3-4027-A5D5-3844B06464C9}" destId="{925DE63E-A0B7-4ED6-9BB4-C1E13B667C97}" srcOrd="0" destOrd="0" presId="urn:microsoft.com/office/officeart/2005/8/layout/cycle2"/>
    <dgm:cxn modelId="{65E9615C-DCB7-49D2-922C-ED9EC8E25D04}" type="presParOf" srcId="{C1722B83-EB62-4160-8AC4-B41E259DC6BD}" destId="{E3DBFC73-FB94-468C-A35B-7A73E366BCDF}" srcOrd="4" destOrd="0" presId="urn:microsoft.com/office/officeart/2005/8/layout/cycle2"/>
    <dgm:cxn modelId="{EED522CA-BC80-4F9E-AF93-1D6E16FCE9E0}" type="presParOf" srcId="{C1722B83-EB62-4160-8AC4-B41E259DC6BD}" destId="{02FF2D20-DF8D-452F-8A9C-BF0B11E38D6B}" srcOrd="5" destOrd="0" presId="urn:microsoft.com/office/officeart/2005/8/layout/cycle2"/>
    <dgm:cxn modelId="{EABFCDCD-0900-47D1-86A5-69B51DB6D483}" type="presParOf" srcId="{02FF2D20-DF8D-452F-8A9C-BF0B11E38D6B}" destId="{1D426085-A256-4C30-BF0B-28A33E553B71}" srcOrd="0" destOrd="0" presId="urn:microsoft.com/office/officeart/2005/8/layout/cycle2"/>
    <dgm:cxn modelId="{4BFCFE24-3581-48F0-834C-E7274F2E8065}" type="presParOf" srcId="{C1722B83-EB62-4160-8AC4-B41E259DC6BD}" destId="{4181AC07-B1B4-4895-BE59-ADF5AAC120F0}" srcOrd="6" destOrd="0" presId="urn:microsoft.com/office/officeart/2005/8/layout/cycle2"/>
    <dgm:cxn modelId="{7AA3A0FD-BCD6-4972-B6B1-EB214B6FC94F}" type="presParOf" srcId="{C1722B83-EB62-4160-8AC4-B41E259DC6BD}" destId="{A161B6EE-6AEA-43A7-942D-C62CBAD04D06}" srcOrd="7" destOrd="0" presId="urn:microsoft.com/office/officeart/2005/8/layout/cycle2"/>
    <dgm:cxn modelId="{FF884FB2-81D7-4B12-AA07-44A12FE5ED12}" type="presParOf" srcId="{A161B6EE-6AEA-43A7-942D-C62CBAD04D06}" destId="{6B140DB2-F26E-426E-B7D2-4C25F0B5B323}" srcOrd="0" destOrd="0" presId="urn:microsoft.com/office/officeart/2005/8/layout/cycle2"/>
    <dgm:cxn modelId="{2097DADC-9B1C-4D6D-9569-770D099DAF9A}" type="presParOf" srcId="{C1722B83-EB62-4160-8AC4-B41E259DC6BD}" destId="{D4FC4AAB-88D3-4BD5-82EB-6F0A2E010714}" srcOrd="8" destOrd="0" presId="urn:microsoft.com/office/officeart/2005/8/layout/cycle2"/>
    <dgm:cxn modelId="{FD3AC4EA-65F2-4800-A6F5-249F726E110A}" type="presParOf" srcId="{C1722B83-EB62-4160-8AC4-B41E259DC6BD}" destId="{B4EB5597-497E-4D82-B4BB-9BD08EBD40D0}" srcOrd="9" destOrd="0" presId="urn:microsoft.com/office/officeart/2005/8/layout/cycle2"/>
    <dgm:cxn modelId="{FA411C4D-0E00-49A9-BB84-4D5E08EFF35D}" type="presParOf" srcId="{B4EB5597-497E-4D82-B4BB-9BD08EBD40D0}" destId="{4C6AACAF-680F-4D67-9246-D477D981F5EB}" srcOrd="0" destOrd="0" presId="urn:microsoft.com/office/officeart/2005/8/layout/cycle2"/>
  </dgm:cxnLst>
  <dgm:bg>
    <a:effectLst>
      <a:outerShdw blurRad="50800" dist="38100" dir="8100000" algn="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9B725-CEAC-4C6E-A708-45D84B655683}">
      <dsp:nvSpPr>
        <dsp:cNvPr id="0" name=""/>
        <dsp:cNvSpPr/>
      </dsp:nvSpPr>
      <dsp:spPr>
        <a:xfrm>
          <a:off x="1826121" y="300"/>
          <a:ext cx="919757" cy="919757"/>
        </a:xfrm>
        <a:prstGeom prst="ellipse">
          <a:avLst/>
        </a:prstGeom>
        <a:gradFill flip="none" rotWithShape="0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>
          <a:glow rad="101600">
            <a:schemeClr val="accent1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b="0" kern="1200" dirty="0" smtClean="0">
              <a:solidFill>
                <a:schemeClr val="bg1"/>
              </a:solidFill>
              <a:latin typeface="Arial" pitchFamily="34" charset="0"/>
              <a:ea typeface="Verdana" pitchFamily="34" charset="0"/>
              <a:cs typeface="Arial" pitchFamily="34" charset="0"/>
            </a:rPr>
            <a:t>Founded</a:t>
          </a:r>
          <a:r>
            <a:rPr lang="en-US" altLang="zh-CN" sz="700" b="0" kern="1200" dirty="0" smtClean="0">
              <a:solidFill>
                <a:schemeClr val="bg1"/>
              </a:solidFill>
              <a:latin typeface="Arial" pitchFamily="34" charset="0"/>
              <a:ea typeface="宋体" pitchFamily="2" charset="-122"/>
              <a:cs typeface="Arial" pitchFamily="34" charset="0"/>
            </a:rPr>
            <a:t> i</a:t>
          </a:r>
          <a:r>
            <a:rPr lang="en-US" altLang="zh-CN" sz="700" b="0" kern="1200" dirty="0" smtClean="0">
              <a:solidFill>
                <a:schemeClr val="bg1"/>
              </a:solidFill>
              <a:latin typeface="Arial" pitchFamily="34" charset="0"/>
              <a:ea typeface="Verdana" pitchFamily="34" charset="0"/>
              <a:cs typeface="Arial" pitchFamily="34" charset="0"/>
            </a:rPr>
            <a:t>n 2005  Head Quartered in Ranchi (India</a:t>
          </a:r>
          <a:r>
            <a:rPr lang="en-US" altLang="zh-CN" sz="700" b="0" kern="1200" dirty="0" smtClean="0">
              <a:solidFill>
                <a:schemeClr val="bg1"/>
              </a:solidFill>
              <a:latin typeface="Arial" pitchFamily="34" charset="0"/>
              <a:ea typeface="宋体" pitchFamily="2" charset="-122"/>
              <a:cs typeface="Arial" pitchFamily="34" charset="0"/>
            </a:rPr>
            <a:t>)</a:t>
          </a:r>
          <a:endParaRPr lang="en-US" sz="700" b="0" kern="1200" dirty="0">
            <a:latin typeface="Arial" pitchFamily="34" charset="0"/>
            <a:cs typeface="Arial" pitchFamily="34" charset="0"/>
          </a:endParaRPr>
        </a:p>
      </dsp:txBody>
      <dsp:txXfrm>
        <a:off x="1960816" y="134995"/>
        <a:ext cx="650367" cy="650367"/>
      </dsp:txXfrm>
    </dsp:sp>
    <dsp:sp modelId="{9C48F664-83E6-4E96-9477-7DDEE0D2D196}">
      <dsp:nvSpPr>
        <dsp:cNvPr id="0" name=""/>
        <dsp:cNvSpPr/>
      </dsp:nvSpPr>
      <dsp:spPr>
        <a:xfrm rot="2160000">
          <a:off x="2717006" y="707232"/>
          <a:ext cx="245319" cy="3104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724034" y="747687"/>
        <a:ext cx="171723" cy="186250"/>
      </dsp:txXfrm>
    </dsp:sp>
    <dsp:sp modelId="{F52DF368-6C71-4168-A7E5-3BD540B6BF33}">
      <dsp:nvSpPr>
        <dsp:cNvPr id="0" name=""/>
        <dsp:cNvSpPr/>
      </dsp:nvSpPr>
      <dsp:spPr>
        <a:xfrm>
          <a:off x="2944687" y="812987"/>
          <a:ext cx="919757" cy="919757"/>
        </a:xfrm>
        <a:prstGeom prst="ellipse">
          <a:avLst/>
        </a:prstGeom>
        <a:gradFill flip="none" rotWithShape="0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>
          <a:glow rad="101600">
            <a:schemeClr val="accent1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b="0" kern="1200" dirty="0" smtClean="0">
              <a:solidFill>
                <a:schemeClr val="bg1"/>
              </a:solidFill>
              <a:latin typeface="Arial" pitchFamily="34" charset="0"/>
              <a:ea typeface="Verdana" pitchFamily="34" charset="0"/>
              <a:cs typeface="Arial" pitchFamily="34" charset="0"/>
            </a:rPr>
            <a:t>Operations in whole of North, East, West and Central India</a:t>
          </a:r>
          <a:endParaRPr lang="en-US" sz="700" b="0" kern="1200" dirty="0">
            <a:latin typeface="Arial" pitchFamily="34" charset="0"/>
            <a:cs typeface="Arial" pitchFamily="34" charset="0"/>
          </a:endParaRPr>
        </a:p>
      </dsp:txBody>
      <dsp:txXfrm>
        <a:off x="3079382" y="947682"/>
        <a:ext cx="650367" cy="650367"/>
      </dsp:txXfrm>
    </dsp:sp>
    <dsp:sp modelId="{6F46989F-84E3-4027-A5D5-3844B06464C9}">
      <dsp:nvSpPr>
        <dsp:cNvPr id="0" name=""/>
        <dsp:cNvSpPr/>
      </dsp:nvSpPr>
      <dsp:spPr>
        <a:xfrm rot="6480000">
          <a:off x="3070425" y="1768530"/>
          <a:ext cx="245319" cy="3104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0800000">
        <a:off x="3118594" y="1795617"/>
        <a:ext cx="171723" cy="186250"/>
      </dsp:txXfrm>
    </dsp:sp>
    <dsp:sp modelId="{E3DBFC73-FB94-468C-A35B-7A73E366BCDF}">
      <dsp:nvSpPr>
        <dsp:cNvPr id="0" name=""/>
        <dsp:cNvSpPr/>
      </dsp:nvSpPr>
      <dsp:spPr>
        <a:xfrm>
          <a:off x="2517433" y="2127941"/>
          <a:ext cx="919757" cy="919757"/>
        </a:xfrm>
        <a:prstGeom prst="ellipse">
          <a:avLst/>
        </a:prstGeom>
        <a:gradFill flip="none" rotWithShape="0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>
          <a:glow rad="101600">
            <a:schemeClr val="accent1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b="0" kern="1200" smtClean="0">
              <a:solidFill>
                <a:schemeClr val="bg1"/>
              </a:solidFill>
              <a:latin typeface="Arial" pitchFamily="34" charset="0"/>
              <a:ea typeface="Verdana" pitchFamily="34" charset="0"/>
              <a:cs typeface="Arial" pitchFamily="34" charset="0"/>
            </a:rPr>
            <a:t>3200 +  Employees Strength </a:t>
          </a:r>
          <a:endParaRPr lang="en-US" sz="700" b="0" kern="1200" dirty="0">
            <a:latin typeface="Arial" pitchFamily="34" charset="0"/>
            <a:cs typeface="Arial" pitchFamily="34" charset="0"/>
          </a:endParaRPr>
        </a:p>
      </dsp:txBody>
      <dsp:txXfrm>
        <a:off x="2652128" y="2262636"/>
        <a:ext cx="650367" cy="650367"/>
      </dsp:txXfrm>
    </dsp:sp>
    <dsp:sp modelId="{02FF2D20-DF8D-452F-8A9C-BF0B11E38D6B}">
      <dsp:nvSpPr>
        <dsp:cNvPr id="0" name=""/>
        <dsp:cNvSpPr/>
      </dsp:nvSpPr>
      <dsp:spPr>
        <a:xfrm rot="10800000">
          <a:off x="2170283" y="2432611"/>
          <a:ext cx="245319" cy="3104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0800000">
        <a:off x="2243879" y="2494695"/>
        <a:ext cx="171723" cy="186250"/>
      </dsp:txXfrm>
    </dsp:sp>
    <dsp:sp modelId="{4181AC07-B1B4-4895-BE59-ADF5AAC120F0}">
      <dsp:nvSpPr>
        <dsp:cNvPr id="0" name=""/>
        <dsp:cNvSpPr/>
      </dsp:nvSpPr>
      <dsp:spPr>
        <a:xfrm>
          <a:off x="1134808" y="2127941"/>
          <a:ext cx="919757" cy="919757"/>
        </a:xfrm>
        <a:prstGeom prst="ellipse">
          <a:avLst/>
        </a:prstGeom>
        <a:gradFill flip="none" rotWithShape="0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>
          <a:glow rad="101600">
            <a:schemeClr val="accent1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b="0" kern="1200" dirty="0" smtClean="0">
              <a:solidFill>
                <a:schemeClr val="bg1"/>
              </a:solidFill>
              <a:latin typeface="Arial" pitchFamily="34" charset="0"/>
              <a:ea typeface="Verdana" pitchFamily="34" charset="0"/>
              <a:cs typeface="Arial" pitchFamily="34" charset="0"/>
            </a:rPr>
            <a:t>FY 15-16 Revenue Guidance: INR 20 Crore, AGR- 240%</a:t>
          </a:r>
          <a:endParaRPr lang="en-US" sz="700" b="0" kern="1200" dirty="0">
            <a:latin typeface="Arial" pitchFamily="34" charset="0"/>
            <a:cs typeface="Arial" pitchFamily="34" charset="0"/>
          </a:endParaRPr>
        </a:p>
      </dsp:txBody>
      <dsp:txXfrm>
        <a:off x="1269503" y="2262636"/>
        <a:ext cx="650367" cy="650367"/>
      </dsp:txXfrm>
    </dsp:sp>
    <dsp:sp modelId="{A161B6EE-6AEA-43A7-942D-C62CBAD04D06}">
      <dsp:nvSpPr>
        <dsp:cNvPr id="0" name=""/>
        <dsp:cNvSpPr/>
      </dsp:nvSpPr>
      <dsp:spPr>
        <a:xfrm rot="15120000">
          <a:off x="1260546" y="1781737"/>
          <a:ext cx="245319" cy="3104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0800000">
        <a:off x="1308715" y="1878818"/>
        <a:ext cx="171723" cy="186250"/>
      </dsp:txXfrm>
    </dsp:sp>
    <dsp:sp modelId="{D4FC4AAB-88D3-4BD5-82EB-6F0A2E010714}">
      <dsp:nvSpPr>
        <dsp:cNvPr id="0" name=""/>
        <dsp:cNvSpPr/>
      </dsp:nvSpPr>
      <dsp:spPr>
        <a:xfrm>
          <a:off x="707554" y="812987"/>
          <a:ext cx="919757" cy="919757"/>
        </a:xfrm>
        <a:prstGeom prst="ellipse">
          <a:avLst/>
        </a:prstGeom>
        <a:gradFill flip="none" rotWithShape="0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>
          <a:glow rad="101600">
            <a:schemeClr val="accent1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b="0" kern="1200" smtClean="0">
              <a:solidFill>
                <a:schemeClr val="bg1"/>
              </a:solidFill>
              <a:latin typeface="Arial" pitchFamily="34" charset="0"/>
              <a:ea typeface="Verdana" pitchFamily="34" charset="0"/>
              <a:cs typeface="Arial" pitchFamily="34" charset="0"/>
            </a:rPr>
            <a:t>Preferred partner of several Government and Public organizations </a:t>
          </a:r>
          <a:endParaRPr lang="en-US" sz="700" b="0" kern="1200" dirty="0">
            <a:latin typeface="Arial" pitchFamily="34" charset="0"/>
            <a:cs typeface="Arial" pitchFamily="34" charset="0"/>
          </a:endParaRPr>
        </a:p>
      </dsp:txBody>
      <dsp:txXfrm>
        <a:off x="842249" y="947682"/>
        <a:ext cx="650367" cy="650367"/>
      </dsp:txXfrm>
    </dsp:sp>
    <dsp:sp modelId="{B4EB5597-497E-4D82-B4BB-9BD08EBD40D0}">
      <dsp:nvSpPr>
        <dsp:cNvPr id="0" name=""/>
        <dsp:cNvSpPr/>
      </dsp:nvSpPr>
      <dsp:spPr>
        <a:xfrm rot="19440000">
          <a:off x="1598439" y="715394"/>
          <a:ext cx="245319" cy="3104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605467" y="799107"/>
        <a:ext cx="171723" cy="186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BAB0-42B4-47E3-AD17-498457B492BC}" type="datetimeFigureOut">
              <a:rPr lang="en-US" smtClean="0"/>
              <a:pPr/>
              <a:t>4/25/2016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EB99-E976-4387-9915-3941DD5C75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BAB0-42B4-47E3-AD17-498457B492BC}" type="datetimeFigureOut">
              <a:rPr lang="en-US" smtClean="0"/>
              <a:pPr/>
              <a:t>4/25/2016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EB99-E976-4387-9915-3941DD5C75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BAB0-42B4-47E3-AD17-498457B492BC}" type="datetimeFigureOut">
              <a:rPr lang="en-US" smtClean="0"/>
              <a:pPr/>
              <a:t>4/25/2016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EB99-E976-4387-9915-3941DD5C75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BAB0-42B4-47E3-AD17-498457B492BC}" type="datetimeFigureOut">
              <a:rPr lang="en-US" smtClean="0"/>
              <a:pPr/>
              <a:t>4/25/2016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EB99-E976-4387-9915-3941DD5C75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BAB0-42B4-47E3-AD17-498457B492BC}" type="datetimeFigureOut">
              <a:rPr lang="en-US" smtClean="0"/>
              <a:pPr/>
              <a:t>4/25/2016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EB99-E976-4387-9915-3941DD5C75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BAB0-42B4-47E3-AD17-498457B492BC}" type="datetimeFigureOut">
              <a:rPr lang="en-US" smtClean="0"/>
              <a:pPr/>
              <a:t>4/25/2016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EB99-E976-4387-9915-3941DD5C75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BAB0-42B4-47E3-AD17-498457B492BC}" type="datetimeFigureOut">
              <a:rPr lang="en-US" smtClean="0"/>
              <a:pPr/>
              <a:t>4/25/2016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EB99-E976-4387-9915-3941DD5C75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BAB0-42B4-47E3-AD17-498457B492BC}" type="datetimeFigureOut">
              <a:rPr lang="en-US" smtClean="0"/>
              <a:pPr/>
              <a:t>4/25/2016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EB99-E976-4387-9915-3941DD5C75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BAB0-42B4-47E3-AD17-498457B492BC}" type="datetimeFigureOut">
              <a:rPr lang="en-US" smtClean="0"/>
              <a:pPr/>
              <a:t>4/25/2016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EB99-E976-4387-9915-3941DD5C75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BAB0-42B4-47E3-AD17-498457B492BC}" type="datetimeFigureOut">
              <a:rPr lang="en-US" smtClean="0"/>
              <a:pPr/>
              <a:t>4/25/2016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EB99-E976-4387-9915-3941DD5C75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BAB0-42B4-47E3-AD17-498457B492BC}" type="datetimeFigureOut">
              <a:rPr lang="en-US" smtClean="0"/>
              <a:pPr/>
              <a:t>4/25/2016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EB99-E976-4387-9915-3941DD5C75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4BAB0-42B4-47E3-AD17-498457B492BC}" type="datetimeFigureOut">
              <a:rPr lang="en-US" smtClean="0"/>
              <a:pPr/>
              <a:t>4/25/2016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BEB99-E976-4387-9915-3941DD5C75C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2.gif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2.jpeg"/><Relationship Id="rId4" Type="http://schemas.openxmlformats.org/officeDocument/2006/relationships/image" Target="../media/image9.png"/><Relationship Id="rId9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ocuments\Documents\icon_we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285852" y="2500306"/>
            <a:ext cx="70009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          </a:t>
            </a:r>
            <a:r>
              <a:rPr lang="en-US" sz="2400" b="1" dirty="0" smtClean="0">
                <a:solidFill>
                  <a:schemeClr val="bg1"/>
                </a:solidFill>
              </a:rPr>
              <a:t>STATE  URBAN DEVELOPMENT AUTHORITY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Gabriola" pitchFamily="82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Gabriola" pitchFamily="82" charset="0"/>
              </a:rPr>
              <a:t>                            Proudly Announces</a:t>
            </a:r>
          </a:p>
          <a:p>
            <a:pPr algn="ctr"/>
            <a:endParaRPr lang="en-US" sz="2400" b="1" dirty="0" smtClean="0">
              <a:solidFill>
                <a:schemeClr val="bg1"/>
              </a:solidFill>
              <a:latin typeface="Britannic Bold" pitchFamily="34" charset="0"/>
            </a:endParaRPr>
          </a:p>
          <a:p>
            <a:pPr algn="ctr"/>
            <a:endParaRPr lang="en-US" sz="2400" b="1" dirty="0" smtClean="0">
              <a:solidFill>
                <a:schemeClr val="bg1"/>
              </a:solidFill>
              <a:latin typeface="Britannic Bold" pitchFamily="34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Britannic Bold" pitchFamily="34" charset="0"/>
              </a:rPr>
              <a:t>                     THE LAUNCH OF ONLINE</a:t>
            </a:r>
            <a:endParaRPr lang="en-US" sz="2400" b="1" dirty="0">
              <a:solidFill>
                <a:schemeClr val="bg1"/>
              </a:solidFill>
              <a:latin typeface="Cambria" pitchFamily="18" charset="0"/>
            </a:endParaRPr>
          </a:p>
          <a:p>
            <a:pPr algn="ctr">
              <a:buClr>
                <a:schemeClr val="bg1"/>
              </a:buClr>
            </a:pPr>
            <a:r>
              <a:rPr lang="en-US" sz="2000" b="1" dirty="0" smtClean="0">
                <a:solidFill>
                  <a:schemeClr val="bg1"/>
                </a:solidFill>
                <a:latin typeface="Cambria" pitchFamily="18" charset="0"/>
              </a:rPr>
              <a:t>WATER CONNECTION MANAGEMENT SYSTEM </a:t>
            </a: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640" y="1628801"/>
            <a:ext cx="954424" cy="8715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048" y="5733256"/>
            <a:ext cx="8928992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pic>
        <p:nvPicPr>
          <p:cNvPr id="5" name="Picture 2" descr="C:\Users\Sparrrow softech\Desktop\water_dro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97352"/>
            <a:ext cx="9144000" cy="270273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lum brigh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25543"/>
            <a:ext cx="685800" cy="495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096" y="133221"/>
            <a:ext cx="756719" cy="81367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419802" y="1960818"/>
            <a:ext cx="7543800" cy="267414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I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825103" y="4199335"/>
            <a:ext cx="8021717" cy="857250"/>
          </a:xfrm>
          <a:prstGeom prst="rect">
            <a:avLst/>
          </a:prstGeom>
        </p:spPr>
        <p:txBody>
          <a:bodyPr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defRPr/>
            </a:pPr>
            <a:r>
              <a:rPr lang="en-IN" dirty="0"/>
              <a:t>Corporate profile</a:t>
            </a:r>
          </a:p>
          <a:p>
            <a:pPr marL="257175" indent="-257175">
              <a:defRPr/>
            </a:pPr>
            <a:r>
              <a:rPr lang="en-IN" dirty="0"/>
              <a:t>Solution architecture and presentation</a:t>
            </a:r>
            <a:endParaRPr lang="en-IN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44177" y="1268760"/>
            <a:ext cx="7543800" cy="267414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N" sz="6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r>
              <a:rPr lang="en-IN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5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en-IN" sz="5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94173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048" y="5733256"/>
            <a:ext cx="8928992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pic>
        <p:nvPicPr>
          <p:cNvPr id="5" name="Picture 2" descr="C:\Users\Sparrrow softech\Desktop\water_dro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97352"/>
            <a:ext cx="9144000" cy="270273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lum brigh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25543"/>
            <a:ext cx="685800" cy="495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096" y="133221"/>
            <a:ext cx="756719" cy="81367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22722" y="1426369"/>
            <a:ext cx="7543800" cy="267414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N" sz="5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Sparrow </a:t>
            </a:r>
            <a:r>
              <a:rPr lang="en-IN" sz="54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Softech</a:t>
            </a:r>
            <a:r>
              <a:rPr lang="en-IN" sz="5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54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Pvt.</a:t>
            </a:r>
            <a:r>
              <a:rPr lang="en-IN" sz="5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Ltd.</a:t>
            </a:r>
            <a:endParaRPr lang="en-IN" sz="5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825103" y="4199335"/>
            <a:ext cx="8021717" cy="857250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N" dirty="0" smtClean="0"/>
              <a:t>Survey, Assessment, collection and recovery of major</a:t>
            </a:r>
          </a:p>
          <a:p>
            <a:pPr marL="0" indent="0">
              <a:buNone/>
              <a:defRPr/>
            </a:pPr>
            <a:r>
              <a:rPr lang="en-IN" dirty="0"/>
              <a:t> </a:t>
            </a:r>
            <a:r>
              <a:rPr lang="en-IN" dirty="0" smtClean="0"/>
              <a:t>    sources of revenue for Urban Local Bodies of Jharkhand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307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048" y="5384328"/>
            <a:ext cx="8928992" cy="1285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pic>
        <p:nvPicPr>
          <p:cNvPr id="5" name="Picture 2" descr="C:\Users\Sparrrow softech\Desktop\water_dro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20844"/>
            <a:ext cx="9144000" cy="346782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lum brigh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25543"/>
            <a:ext cx="685800" cy="495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096" y="133221"/>
            <a:ext cx="756719" cy="81367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419802" y="1960818"/>
            <a:ext cx="7543800" cy="267414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I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825103" y="4199335"/>
            <a:ext cx="8021717" cy="8572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IN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44177" y="874527"/>
            <a:ext cx="7543800" cy="485872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N" sz="5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Profile</a:t>
            </a:r>
            <a:endParaRPr lang="en-IN" sz="5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 descr="C:\Users\navneet.sahai\Desktop\Sparrow\Map Fin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15998"/>
            <a:ext cx="2723315" cy="27683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Diagram 11"/>
          <p:cNvGraphicFramePr/>
          <p:nvPr>
            <p:extLst/>
          </p:nvPr>
        </p:nvGraphicFramePr>
        <p:xfrm>
          <a:off x="3618634" y="2345749"/>
          <a:ext cx="4572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19801" y="5378447"/>
            <a:ext cx="1784047" cy="270435"/>
          </a:xfrm>
        </p:spPr>
        <p:txBody>
          <a:bodyPr>
            <a:noAutofit/>
          </a:bodyPr>
          <a:lstStyle/>
          <a:p>
            <a:r>
              <a:rPr lang="en-IN" sz="1400" dirty="0" smtClean="0"/>
              <a:t>Our Presence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67946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1890" y="857232"/>
            <a:ext cx="6247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dirty="0" smtClean="0">
                <a:solidFill>
                  <a:srgbClr val="C00000"/>
                </a:solidFill>
                <a:latin typeface="Berlin Sans FB" pitchFamily="34" charset="0"/>
              </a:rPr>
              <a:t>SUDA,S Water </a:t>
            </a:r>
            <a:r>
              <a:rPr lang="en-IN" sz="3200" dirty="0" smtClean="0">
                <a:solidFill>
                  <a:srgbClr val="C00000"/>
                </a:solidFill>
                <a:latin typeface="Berlin Sans FB" pitchFamily="34" charset="0"/>
              </a:rPr>
              <a:t>Board is now </a:t>
            </a:r>
            <a:r>
              <a:rPr lang="en-IN" sz="3200" dirty="0" smtClean="0">
                <a:solidFill>
                  <a:srgbClr val="FF0000"/>
                </a:solidFill>
                <a:latin typeface="Berlin Sans FB" pitchFamily="34" charset="0"/>
              </a:rPr>
              <a:t>Online!</a:t>
            </a:r>
            <a:endParaRPr lang="en-IN" sz="32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08520" y="2027779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>
              <a:buClr>
                <a:srgbClr val="C00000"/>
              </a:buClr>
              <a:buBlip>
                <a:blip r:embed="rId2"/>
              </a:buBlip>
            </a:pPr>
            <a:r>
              <a:rPr lang="en-IN" dirty="0">
                <a:solidFill>
                  <a:srgbClr val="7030A0"/>
                </a:solidFill>
                <a:latin typeface="Berlin Sans FB" pitchFamily="34" charset="0"/>
              </a:rPr>
              <a:t> </a:t>
            </a:r>
            <a:r>
              <a:rPr lang="en-IN" dirty="0" smtClean="0">
                <a:solidFill>
                  <a:srgbClr val="7030A0"/>
                </a:solidFill>
                <a:latin typeface="Berlin Sans FB" pitchFamily="34" charset="0"/>
              </a:rPr>
              <a:t> 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Apply for new Connection/Regularization 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through online/Jan 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Suvidha</a:t>
            </a:r>
          </a:p>
          <a:p>
            <a:pPr lvl="2" algn="just">
              <a:buClr>
                <a:srgbClr val="C00000"/>
              </a:buClr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 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   Kendra/</a:t>
            </a:r>
            <a:r>
              <a:rPr lang="en-IN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Pragya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 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Kendra/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Tab 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carried 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by Meter Reader cum Collection Agent</a:t>
            </a:r>
            <a:endParaRPr lang="en-IN" dirty="0" smtClean="0">
              <a:solidFill>
                <a:schemeClr val="tx1">
                  <a:lumMod val="85000"/>
                  <a:lumOff val="15000"/>
                </a:schemeClr>
              </a:solidFill>
              <a:latin typeface="Berlin Sans FB" pitchFamily="34" charset="0"/>
            </a:endParaRPr>
          </a:p>
          <a:p>
            <a:pPr lvl="2" algn="just">
              <a:buClr>
                <a:srgbClr val="C00000"/>
              </a:buClr>
              <a:buFont typeface="Wingdings" pitchFamily="2" charset="2"/>
              <a:buChar char="v"/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Berlin Sans FB" pitchFamily="34" charset="0"/>
            </a:endParaRPr>
          </a:p>
          <a:p>
            <a:pPr lvl="2">
              <a:buClr>
                <a:srgbClr val="C00000"/>
              </a:buClr>
              <a:buBlip>
                <a:blip r:embed="rId2"/>
              </a:buBlip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 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 Check &amp; Pay your water user charges online/Payment of dues through online/Jan</a:t>
            </a:r>
          </a:p>
          <a:p>
            <a:pPr lvl="2">
              <a:buClr>
                <a:srgbClr val="C00000"/>
              </a:buClr>
            </a:pP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    Suvidha Kendra/</a:t>
            </a:r>
            <a:r>
              <a:rPr lang="en-IN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Pragya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 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Kendra/Tab 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carried by Meter Reader cum Collection</a:t>
            </a:r>
          </a:p>
          <a:p>
            <a:pPr lvl="2">
              <a:buClr>
                <a:srgbClr val="C00000"/>
              </a:buClr>
            </a:pP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    Agent</a:t>
            </a:r>
          </a:p>
          <a:p>
            <a:pPr lvl="2">
              <a:buClr>
                <a:srgbClr val="C00000"/>
              </a:buClr>
              <a:buFont typeface="Wingdings" pitchFamily="2" charset="2"/>
              <a:buChar char="v"/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Berlin Sans FB" pitchFamily="34" charset="0"/>
            </a:endParaRPr>
          </a:p>
          <a:p>
            <a:pPr lvl="2">
              <a:buClr>
                <a:srgbClr val="C00000"/>
              </a:buClr>
              <a:buBlip>
                <a:blip r:embed="rId2"/>
              </a:buBlip>
            </a:pP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  Pay your water user charges bill at your doorstep 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through Meter Reader 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cum</a:t>
            </a:r>
          </a:p>
          <a:p>
            <a:pPr lvl="2">
              <a:buClr>
                <a:srgbClr val="C00000"/>
              </a:buClr>
            </a:pP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    Collection 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Agent</a:t>
            </a:r>
            <a:endParaRPr lang="en-IN" dirty="0" smtClean="0">
              <a:solidFill>
                <a:schemeClr val="tx1">
                  <a:lumMod val="85000"/>
                  <a:lumOff val="15000"/>
                </a:schemeClr>
              </a:solidFill>
              <a:latin typeface="Berlin Sans FB" pitchFamily="34" charset="0"/>
            </a:endParaRPr>
          </a:p>
          <a:p>
            <a:pPr lvl="2">
              <a:buClr>
                <a:srgbClr val="C00000"/>
              </a:buClr>
              <a:buFont typeface="Wingdings" pitchFamily="2" charset="2"/>
              <a:buChar char="v"/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Berlin Sans FB" pitchFamily="34" charset="0"/>
            </a:endParaRPr>
          </a:p>
          <a:p>
            <a:pPr lvl="2">
              <a:buClr>
                <a:srgbClr val="C00000"/>
              </a:buClr>
              <a:buBlip>
                <a:blip r:embed="rId2"/>
              </a:buBlip>
            </a:pP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  Get your Payment/Dues alert on your mobile phone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Berlin Sans FB" pitchFamily="34" charset="0"/>
            </a:endParaRPr>
          </a:p>
          <a:p>
            <a:pPr lvl="2"/>
            <a:endParaRPr lang="en-IN" dirty="0">
              <a:solidFill>
                <a:srgbClr val="7030A0"/>
              </a:solidFill>
              <a:latin typeface="Berlin Sans FB" pitchFamily="34" charset="0"/>
            </a:endParaRPr>
          </a:p>
        </p:txBody>
      </p:sp>
      <p:pic>
        <p:nvPicPr>
          <p:cNvPr id="9" name="Picture 2" descr="C:\Users\Sparrrow softech\Desktop\water_dro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97352"/>
            <a:ext cx="9144000" cy="270273"/>
          </a:xfrm>
          <a:prstGeom prst="rect">
            <a:avLst/>
          </a:prstGeom>
          <a:noFill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lum brigh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25543"/>
            <a:ext cx="685800" cy="495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096" y="133221"/>
            <a:ext cx="756719" cy="8136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7422" y="857232"/>
            <a:ext cx="4482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dirty="0" smtClean="0">
                <a:solidFill>
                  <a:srgbClr val="C00000"/>
                </a:solidFill>
                <a:latin typeface="Berlin Sans FB" pitchFamily="34" charset="0"/>
              </a:rPr>
              <a:t>GENERAL INSTRUCTION</a:t>
            </a:r>
            <a:endParaRPr lang="en-IN" sz="32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00024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Clr>
                <a:srgbClr val="C00000"/>
              </a:buClr>
              <a:buBlip>
                <a:blip r:embed="rId2"/>
              </a:buBlip>
            </a:pPr>
            <a:r>
              <a:rPr lang="en-IN" dirty="0">
                <a:solidFill>
                  <a:srgbClr val="7030A0"/>
                </a:solidFill>
                <a:latin typeface="Berlin Sans FB" pitchFamily="34" charset="0"/>
              </a:rPr>
              <a:t> </a:t>
            </a:r>
            <a:r>
              <a:rPr lang="en-IN" dirty="0" smtClean="0">
                <a:solidFill>
                  <a:srgbClr val="7030A0"/>
                </a:solidFill>
                <a:latin typeface="Berlin Sans FB" pitchFamily="34" charset="0"/>
              </a:rPr>
              <a:t> 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Bring holding tax receipt/Id proof &amp; address proof for new connection 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.</a:t>
            </a:r>
            <a:endParaRPr lang="en-IN" dirty="0" smtClean="0">
              <a:solidFill>
                <a:schemeClr val="tx1">
                  <a:lumMod val="85000"/>
                  <a:lumOff val="15000"/>
                </a:schemeClr>
              </a:solidFill>
              <a:latin typeface="Berlin Sans FB" pitchFamily="34" charset="0"/>
            </a:endParaRPr>
          </a:p>
          <a:p>
            <a:pPr lvl="2">
              <a:buClr>
                <a:srgbClr val="C00000"/>
              </a:buClr>
              <a:buBlip>
                <a:blip r:embed="rId2"/>
              </a:buBlip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Berlin Sans FB" pitchFamily="34" charset="0"/>
            </a:endParaRPr>
          </a:p>
          <a:p>
            <a:pPr lvl="2">
              <a:buClr>
                <a:srgbClr val="C00000"/>
              </a:buClr>
              <a:buBlip>
                <a:blip r:embed="rId2"/>
              </a:buBlip>
            </a:pP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  Pay 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advance “Water Connection Fee”.</a:t>
            </a:r>
            <a:endParaRPr lang="en-IN" dirty="0" smtClean="0">
              <a:solidFill>
                <a:schemeClr val="tx1">
                  <a:lumMod val="85000"/>
                  <a:lumOff val="15000"/>
                </a:schemeClr>
              </a:solidFill>
              <a:latin typeface="Berlin Sans FB" pitchFamily="34" charset="0"/>
            </a:endParaRPr>
          </a:p>
          <a:p>
            <a:pPr lvl="2">
              <a:buClr>
                <a:srgbClr val="C00000"/>
              </a:buClr>
              <a:buBlip>
                <a:blip r:embed="rId2"/>
              </a:buBlip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Berlin Sans FB" pitchFamily="34" charset="0"/>
            </a:endParaRPr>
          </a:p>
          <a:p>
            <a:pPr lvl="2">
              <a:buClr>
                <a:srgbClr val="C00000"/>
              </a:buClr>
              <a:buBlip>
                <a:blip r:embed="rId2"/>
              </a:buBlip>
            </a:pP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  Bills will be raised 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on fixed rate(if connection is non - metered)/unit charges(if connection is metered).</a:t>
            </a:r>
            <a:endParaRPr lang="en-IN" dirty="0" smtClean="0">
              <a:solidFill>
                <a:schemeClr val="tx1">
                  <a:lumMod val="85000"/>
                  <a:lumOff val="15000"/>
                </a:schemeClr>
              </a:solidFill>
              <a:latin typeface="Berlin Sans FB" pitchFamily="34" charset="0"/>
            </a:endParaRPr>
          </a:p>
          <a:p>
            <a:pPr lvl="2">
              <a:buClr>
                <a:srgbClr val="C00000"/>
              </a:buClr>
              <a:buBlip>
                <a:blip r:embed="rId2"/>
              </a:buBlip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Berlin Sans FB" pitchFamily="34" charset="0"/>
            </a:endParaRPr>
          </a:p>
          <a:p>
            <a:pPr lvl="2">
              <a:buClr>
                <a:srgbClr val="C00000"/>
              </a:buClr>
              <a:buBlip>
                <a:blip r:embed="rId2"/>
              </a:buBlip>
            </a:pP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  Arrears can be paid in </a:t>
            </a:r>
            <a:r>
              <a:rPr lang="en-IN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installment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 .</a:t>
            </a:r>
            <a:endParaRPr lang="en-IN" dirty="0" smtClean="0">
              <a:solidFill>
                <a:schemeClr val="tx1">
                  <a:lumMod val="85000"/>
                  <a:lumOff val="15000"/>
                </a:schemeClr>
              </a:solidFill>
              <a:latin typeface="Berlin Sans FB" pitchFamily="34" charset="0"/>
            </a:endParaRPr>
          </a:p>
          <a:p>
            <a:pPr lvl="2">
              <a:buClr>
                <a:srgbClr val="C00000"/>
              </a:buClr>
              <a:buBlip>
                <a:blip r:embed="rId2"/>
              </a:buBlip>
            </a:pPr>
            <a:endParaRPr lang="en-IN" dirty="0" smtClean="0">
              <a:solidFill>
                <a:schemeClr val="tx1">
                  <a:lumMod val="85000"/>
                  <a:lumOff val="15000"/>
                </a:schemeClr>
              </a:solidFill>
              <a:latin typeface="Berlin Sans FB" pitchFamily="34" charset="0"/>
            </a:endParaRPr>
          </a:p>
          <a:p>
            <a:pPr lvl="2">
              <a:buClr>
                <a:srgbClr val="C00000"/>
              </a:buClr>
              <a:buBlip>
                <a:blip r:embed="rId2"/>
              </a:buBlip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 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 Pay within 15 days of billing else 2% interest will be charged</a:t>
            </a:r>
          </a:p>
        </p:txBody>
      </p:sp>
      <p:pic>
        <p:nvPicPr>
          <p:cNvPr id="9" name="Picture 2" descr="C:\Users\Sparrrow softech\Desktop\water_dro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97352"/>
            <a:ext cx="9144000" cy="270273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lum brigh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25543"/>
            <a:ext cx="6858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8860" y="571480"/>
            <a:ext cx="4314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dirty="0" smtClean="0">
                <a:solidFill>
                  <a:srgbClr val="C00000"/>
                </a:solidFill>
                <a:latin typeface="Berlin Sans FB" pitchFamily="34" charset="0"/>
              </a:rPr>
              <a:t>Work-flow of the system</a:t>
            </a:r>
          </a:p>
        </p:txBody>
      </p:sp>
      <p:sp>
        <p:nvSpPr>
          <p:cNvPr id="7" name="Striped Right Arrow 6"/>
          <p:cNvSpPr/>
          <p:nvPr/>
        </p:nvSpPr>
        <p:spPr>
          <a:xfrm rot="10800000">
            <a:off x="3643306" y="2448248"/>
            <a:ext cx="548708" cy="120608"/>
          </a:xfrm>
          <a:prstGeom prst="strip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 descr="C:\Users\Administrator\Documents\opt 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2091058"/>
            <a:ext cx="1143008" cy="727369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2091058"/>
            <a:ext cx="1189460" cy="720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071670" y="2805438"/>
            <a:ext cx="1748393" cy="332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At Jan Suvidha Kendra</a:t>
            </a:r>
            <a:endParaRPr lang="en-US" sz="1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5008" y="2876876"/>
            <a:ext cx="1571636" cy="233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Online Payment</a:t>
            </a:r>
            <a:endParaRPr lang="en-US" sz="1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1715274" y="4161966"/>
            <a:ext cx="2142346" cy="794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86050" y="5234330"/>
            <a:ext cx="1500198" cy="158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2"/>
          </p:cNvCxnSpPr>
          <p:nvPr/>
        </p:nvCxnSpPr>
        <p:spPr>
          <a:xfrm rot="5400000">
            <a:off x="5437986" y="4172284"/>
            <a:ext cx="2124886" cy="794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5143504" y="5234330"/>
            <a:ext cx="1357322" cy="158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29190" y="5520082"/>
            <a:ext cx="3071834" cy="1588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7" descr="C:\Users\Sparrrow softech\Desktop\serv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3834" y="4519950"/>
            <a:ext cx="1384300" cy="1038225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3857620" y="5662958"/>
            <a:ext cx="167640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Internet Service Provider</a:t>
            </a:r>
            <a:endParaRPr lang="en-US" sz="1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28992" y="3948446"/>
            <a:ext cx="2607915" cy="319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Hand Held devices through our collectors</a:t>
            </a:r>
            <a:endParaRPr lang="en-US" sz="1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6" y="2019620"/>
            <a:ext cx="714380" cy="9496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6" y="4734264"/>
            <a:ext cx="719202" cy="95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7715272" y="5448644"/>
            <a:ext cx="1428728" cy="285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Server</a:t>
            </a:r>
            <a:endParaRPr lang="en-US" sz="1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Striped Right Arrow 26"/>
          <p:cNvSpPr/>
          <p:nvPr/>
        </p:nvSpPr>
        <p:spPr>
          <a:xfrm>
            <a:off x="5214942" y="2448248"/>
            <a:ext cx="548708" cy="120608"/>
          </a:xfrm>
          <a:prstGeom prst="strip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iped Right Arrow 27"/>
          <p:cNvSpPr/>
          <p:nvPr/>
        </p:nvSpPr>
        <p:spPr>
          <a:xfrm rot="5400000">
            <a:off x="4511960" y="3079792"/>
            <a:ext cx="405832" cy="142876"/>
          </a:xfrm>
          <a:prstGeom prst="strip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" descr="C:\Users\Sparrrow softech\Desktop\water_drop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6597352"/>
            <a:ext cx="9144000" cy="270273"/>
          </a:xfrm>
          <a:prstGeom prst="rect">
            <a:avLst/>
          </a:prstGeom>
          <a:noFill/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lum brigh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25543"/>
            <a:ext cx="685800" cy="4953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096" y="133221"/>
            <a:ext cx="756719" cy="8136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933" y="3391270"/>
            <a:ext cx="1285885" cy="6172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  <p:bldP spid="19" grpId="0"/>
      <p:bldP spid="20" grpId="0"/>
      <p:bldP spid="26" grpId="0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57364"/>
            <a:ext cx="9144000" cy="3286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dirty="0" smtClean="0">
                <a:solidFill>
                  <a:srgbClr val="0070C0"/>
                </a:solidFill>
                <a:latin typeface="Berlin Sans FB" pitchFamily="34" charset="0"/>
              </a:rPr>
              <a:t>	</a:t>
            </a:r>
            <a:endParaRPr lang="en-IN" dirty="0">
              <a:solidFill>
                <a:srgbClr val="7030A0"/>
              </a:solidFill>
              <a:latin typeface="Berlin Sans FB" pitchFamily="34" charset="0"/>
            </a:endParaRPr>
          </a:p>
          <a:p>
            <a:pPr lvl="1">
              <a:buClr>
                <a:srgbClr val="C00000"/>
              </a:buClr>
              <a:buBlip>
                <a:blip r:embed="rId2"/>
              </a:buBlip>
            </a:pPr>
            <a:r>
              <a:rPr lang="en-US" dirty="0" smtClean="0">
                <a:solidFill>
                  <a:srgbClr val="7030A0"/>
                </a:solidFill>
                <a:latin typeface="Berlin Sans FB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No more ambiguity in the details of holdings information, water user charges or its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   payments</a:t>
            </a:r>
          </a:p>
          <a:p>
            <a:pPr lvl="1">
              <a:buBlip>
                <a:blip r:embed="rId2"/>
              </a:buBlip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Berlin Sans FB" pitchFamily="34" charset="0"/>
            </a:endParaRPr>
          </a:p>
          <a:p>
            <a:pPr>
              <a:buBlip>
                <a:blip r:embed="rId2"/>
              </a:buBlip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Berlin Sans FB" pitchFamily="34" charset="0"/>
            </a:endParaRPr>
          </a:p>
          <a:p>
            <a:pPr lvl="1">
              <a:buClr>
                <a:srgbClr val="C00000"/>
              </a:buClr>
              <a:buBlip>
                <a:blip r:embed="rId2"/>
              </a:buBlip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  No more waiting or standing in queue to get information of water user charges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   information and its payment.</a:t>
            </a:r>
          </a:p>
          <a:p>
            <a:pPr lvl="1">
              <a:buBlip>
                <a:blip r:embed="rId2"/>
              </a:buBlip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Berlin Sans FB" pitchFamily="34" charset="0"/>
            </a:endParaRPr>
          </a:p>
          <a:p>
            <a:pPr>
              <a:buBlip>
                <a:blip r:embed="rId2"/>
              </a:buBlip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Berlin Sans FB" pitchFamily="34" charset="0"/>
            </a:endParaRPr>
          </a:p>
          <a:p>
            <a:pPr lvl="1">
              <a:buClr>
                <a:srgbClr val="C00000"/>
              </a:buClr>
              <a:buBlip>
                <a:blip r:embed="rId2"/>
              </a:buBlip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  Better redressal of grievances related to new water connection/ regularization, water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itchFamily="34" charset="0"/>
              </a:rPr>
              <a:t>   user charges and others.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andara" pitchFamily="34" charset="0"/>
            </a:endParaRPr>
          </a:p>
          <a:p>
            <a:endParaRPr lang="en-IN" dirty="0" smtClean="0">
              <a:solidFill>
                <a:srgbClr val="7030A0"/>
              </a:solidFill>
              <a:latin typeface="Berlin Sans FB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7554" y="857232"/>
            <a:ext cx="2727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dirty="0">
                <a:solidFill>
                  <a:srgbClr val="C00000"/>
                </a:solidFill>
                <a:latin typeface="Berlin Sans FB" pitchFamily="34" charset="0"/>
              </a:rPr>
              <a:t>ADVANTAGES</a:t>
            </a:r>
          </a:p>
        </p:txBody>
      </p:sp>
      <p:pic>
        <p:nvPicPr>
          <p:cNvPr id="9" name="Picture 2" descr="C:\Users\Sparrrow softech\Desktop\water_dro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97352"/>
            <a:ext cx="9144000" cy="270273"/>
          </a:xfrm>
          <a:prstGeom prst="rect">
            <a:avLst/>
          </a:prstGeom>
          <a:noFill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lum brigh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25543"/>
            <a:ext cx="685800" cy="495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096" y="133221"/>
            <a:ext cx="756719" cy="8136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9752" y="3006289"/>
            <a:ext cx="47852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dirty="0" smtClean="0">
                <a:solidFill>
                  <a:srgbClr val="C00000"/>
                </a:solidFill>
                <a:latin typeface="Berlin Sans FB" pitchFamily="34" charset="0"/>
              </a:rPr>
              <a:t>SOFTWARE AT A </a:t>
            </a:r>
            <a:r>
              <a:rPr lang="en-IN" sz="3200" dirty="0" smtClean="0">
                <a:solidFill>
                  <a:srgbClr val="C00000"/>
                </a:solidFill>
                <a:latin typeface="Berlin Sans FB" pitchFamily="34" charset="0"/>
              </a:rPr>
              <a:t>GLANCE</a:t>
            </a:r>
          </a:p>
          <a:p>
            <a:pPr algn="ctr"/>
            <a:endParaRPr lang="en-IN" sz="32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pic>
        <p:nvPicPr>
          <p:cNvPr id="9" name="Picture 2" descr="C:\Users\Sparrrow softech\Desktop\water_dro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97352"/>
            <a:ext cx="9144000" cy="27027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267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宋体</vt:lpstr>
      <vt:lpstr>Arial</vt:lpstr>
      <vt:lpstr>Berlin Sans FB</vt:lpstr>
      <vt:lpstr>Britannic Bold</vt:lpstr>
      <vt:lpstr>Calibri</vt:lpstr>
      <vt:lpstr>Cambria</vt:lpstr>
      <vt:lpstr>Candara</vt:lpstr>
      <vt:lpstr>Centaur</vt:lpstr>
      <vt:lpstr>Gabriola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Our Presence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Sparrrow softech</dc:creator>
  <cp:lastModifiedBy>Windows User</cp:lastModifiedBy>
  <cp:revision>48</cp:revision>
  <dcterms:created xsi:type="dcterms:W3CDTF">2015-10-07T10:56:23Z</dcterms:created>
  <dcterms:modified xsi:type="dcterms:W3CDTF">2016-04-25T13:14:49Z</dcterms:modified>
</cp:coreProperties>
</file>