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9/24/2016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comm-analytics.azurewebsites.net/ecomm/index.php" TargetMode="External"/><Relationship Id="rId2" Type="http://schemas.openxmlformats.org/officeDocument/2006/relationships/hyperlink" Target="http://assign3ads.azurewebsites.net/ADSTeam6Assign3/login.php" TargetMode="External"/><Relationship Id="rId1" Type="http://schemas.openxmlformats.org/officeDocument/2006/relationships/slideLayout" Target="../slideLayouts/slideLayout2.xml"/><Relationship Id="rId4" Type="http://schemas.openxmlformats.org/officeDocument/2006/relationships/hyperlink" Target="mailto:bethisandeepkumar@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0"/>
            <a:ext cx="8791575" cy="2387600"/>
          </a:xfrm>
        </p:spPr>
        <p:txBody>
          <a:bodyPr>
            <a:normAutofit/>
          </a:bodyPr>
          <a:lstStyle/>
          <a:p>
            <a:r>
              <a:rPr lang="en-IN" sz="6600" dirty="0"/>
              <a:t>ONLINE RETAIL ANALYSIS</a:t>
            </a:r>
          </a:p>
        </p:txBody>
      </p:sp>
      <p:sp>
        <p:nvSpPr>
          <p:cNvPr id="3" name="Subtitle 2"/>
          <p:cNvSpPr>
            <a:spLocks noGrp="1"/>
          </p:cNvSpPr>
          <p:nvPr>
            <p:ph type="subTitle" idx="1"/>
          </p:nvPr>
        </p:nvSpPr>
        <p:spPr>
          <a:xfrm>
            <a:off x="1876424" y="2703443"/>
            <a:ext cx="8791576" cy="2878491"/>
          </a:xfrm>
        </p:spPr>
        <p:txBody>
          <a:bodyPr>
            <a:noAutofit/>
          </a:bodyPr>
          <a:lstStyle/>
          <a:p>
            <a:r>
              <a:rPr lang="en-IN" sz="3200" dirty="0"/>
              <a:t>TEAM 6</a:t>
            </a:r>
          </a:p>
          <a:p>
            <a:r>
              <a:rPr lang="en-IN" sz="3200" dirty="0"/>
              <a:t>Himaja VADAGA</a:t>
            </a:r>
          </a:p>
          <a:p>
            <a:r>
              <a:rPr lang="en-IN" sz="3200" dirty="0"/>
              <a:t>SANDEEP BETHI</a:t>
            </a:r>
          </a:p>
          <a:p>
            <a:r>
              <a:rPr lang="en-IN" sz="3200" dirty="0"/>
              <a:t>BRYCE BRAKO</a:t>
            </a:r>
          </a:p>
          <a:p>
            <a:endParaRPr lang="en-IN" sz="3200" dirty="0"/>
          </a:p>
        </p:txBody>
      </p:sp>
    </p:spTree>
    <p:extLst>
      <p:ext uri="{BB962C8B-B14F-4D97-AF65-F5344CB8AC3E}">
        <p14:creationId xmlns:p14="http://schemas.microsoft.com/office/powerpoint/2010/main" val="365426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692"/>
            <a:ext cx="9905998" cy="1060157"/>
          </a:xfrm>
        </p:spPr>
        <p:txBody>
          <a:bodyPr>
            <a:normAutofit fontScale="90000"/>
          </a:bodyPr>
          <a:lstStyle/>
          <a:p>
            <a:r>
              <a:rPr lang="en-IN" sz="7200" dirty="0"/>
              <a:t>DATASET</a:t>
            </a:r>
            <a:endParaRPr lang="en-IN" sz="4400" dirty="0"/>
          </a:p>
        </p:txBody>
      </p:sp>
      <p:sp>
        <p:nvSpPr>
          <p:cNvPr id="3" name="Content Placeholder 2"/>
          <p:cNvSpPr>
            <a:spLocks noGrp="1"/>
          </p:cNvSpPr>
          <p:nvPr>
            <p:ph idx="1"/>
          </p:nvPr>
        </p:nvSpPr>
        <p:spPr>
          <a:xfrm>
            <a:off x="1141412" y="1317702"/>
            <a:ext cx="9905999" cy="5374646"/>
          </a:xfrm>
        </p:spPr>
        <p:txBody>
          <a:bodyPr>
            <a:noAutofit/>
          </a:bodyPr>
          <a:lstStyle/>
          <a:p>
            <a:r>
              <a:rPr lang="en-IN" sz="3200" dirty="0"/>
              <a:t>Transactional dataset of a UK based E-commerce company</a:t>
            </a:r>
          </a:p>
          <a:p>
            <a:r>
              <a:rPr lang="en-IN" sz="3200" b="1" u="sng" dirty="0"/>
              <a:t>Source: </a:t>
            </a:r>
            <a:r>
              <a:rPr lang="en-IN" sz="3200" dirty="0"/>
              <a:t>UCI machine learning repository</a:t>
            </a:r>
          </a:p>
          <a:p>
            <a:r>
              <a:rPr lang="en-IN" sz="3200" b="1" u="sng" dirty="0"/>
              <a:t>Size: </a:t>
            </a:r>
            <a:r>
              <a:rPr lang="en-IN" sz="3200" dirty="0"/>
              <a:t>Eight features and 541909 rows</a:t>
            </a:r>
          </a:p>
          <a:p>
            <a:r>
              <a:rPr lang="en-IN" sz="3200" dirty="0"/>
              <a:t>Features are of both categorical and numeric format</a:t>
            </a:r>
          </a:p>
          <a:p>
            <a:r>
              <a:rPr lang="en-IN" sz="3200" b="1" u="sng" dirty="0"/>
              <a:t>Major challenges: </a:t>
            </a:r>
            <a:r>
              <a:rPr lang="en-IN" sz="3200" dirty="0"/>
              <a:t>Establishing the scope of the analysis, defining and deriving the business value of analysis, cleansing and pre-processing of dataset</a:t>
            </a:r>
          </a:p>
          <a:p>
            <a:endParaRPr lang="en-IN" sz="3200" dirty="0"/>
          </a:p>
        </p:txBody>
      </p:sp>
    </p:spTree>
    <p:extLst>
      <p:ext uri="{BB962C8B-B14F-4D97-AF65-F5344CB8AC3E}">
        <p14:creationId xmlns:p14="http://schemas.microsoft.com/office/powerpoint/2010/main" val="202430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692"/>
            <a:ext cx="9905998" cy="869088"/>
          </a:xfrm>
        </p:spPr>
        <p:txBody>
          <a:bodyPr>
            <a:noAutofit/>
          </a:bodyPr>
          <a:lstStyle/>
          <a:p>
            <a:r>
              <a:rPr lang="en-IN" sz="6000" dirty="0"/>
              <a:t>NOISY AND BAD DATA</a:t>
            </a:r>
          </a:p>
        </p:txBody>
      </p:sp>
      <p:sp>
        <p:nvSpPr>
          <p:cNvPr id="3" name="Content Placeholder 2"/>
          <p:cNvSpPr>
            <a:spLocks noGrp="1"/>
          </p:cNvSpPr>
          <p:nvPr>
            <p:ph idx="1"/>
          </p:nvPr>
        </p:nvSpPr>
        <p:spPr>
          <a:xfrm>
            <a:off x="1141412" y="1023779"/>
            <a:ext cx="9905999" cy="5734829"/>
          </a:xfrm>
        </p:spPr>
        <p:txBody>
          <a:bodyPr>
            <a:noAutofit/>
          </a:bodyPr>
          <a:lstStyle/>
          <a:p>
            <a:pPr lvl="0"/>
            <a:r>
              <a:rPr lang="en-US" dirty="0"/>
              <a:t>The “Description” column had a missing value count of 1501.</a:t>
            </a:r>
            <a:endParaRPr lang="en-IN" dirty="0"/>
          </a:p>
          <a:p>
            <a:pPr lvl="0"/>
            <a:r>
              <a:rPr lang="en-US" dirty="0"/>
              <a:t>The “CustomerID” column had a missing value count of 135080.</a:t>
            </a:r>
            <a:endParaRPr lang="en-IN" dirty="0"/>
          </a:p>
          <a:p>
            <a:pPr lvl="0"/>
            <a:r>
              <a:rPr lang="en-US" dirty="0"/>
              <a:t>The “Quantity” column had negative values in it.</a:t>
            </a:r>
            <a:endParaRPr lang="en-IN" dirty="0"/>
          </a:p>
          <a:p>
            <a:r>
              <a:rPr lang="en-US" dirty="0"/>
              <a:t>The “Unit Price” column had negative values in it</a:t>
            </a:r>
          </a:p>
          <a:p>
            <a:r>
              <a:rPr lang="en-US" dirty="0"/>
              <a:t>The columns Unit Price and Quantity had outliers</a:t>
            </a:r>
            <a:endParaRPr lang="en-IN" dirty="0"/>
          </a:p>
          <a:p>
            <a:r>
              <a:rPr lang="en-IN" dirty="0"/>
              <a:t>Not many feature present to do better analysis so need to perform feature engineering on Date column</a:t>
            </a:r>
          </a:p>
          <a:p>
            <a:r>
              <a:rPr lang="en-IN" dirty="0"/>
              <a:t>Performed feature selection module before building the models</a:t>
            </a:r>
          </a:p>
          <a:p>
            <a:r>
              <a:rPr lang="en-IN" dirty="0"/>
              <a:t>The values in Description and Country features were having spaces between the words. This could effect the output while parsing the input and deploying the web application</a:t>
            </a:r>
          </a:p>
          <a:p>
            <a:endParaRPr lang="en-IN" dirty="0"/>
          </a:p>
        </p:txBody>
      </p:sp>
    </p:spTree>
    <p:extLst>
      <p:ext uri="{BB962C8B-B14F-4D97-AF65-F5344CB8AC3E}">
        <p14:creationId xmlns:p14="http://schemas.microsoft.com/office/powerpoint/2010/main" val="223980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458" y="0"/>
            <a:ext cx="9905998" cy="941696"/>
          </a:xfrm>
        </p:spPr>
        <p:txBody>
          <a:bodyPr>
            <a:noAutofit/>
          </a:bodyPr>
          <a:lstStyle/>
          <a:p>
            <a:r>
              <a:rPr lang="en-IN" sz="6000" dirty="0"/>
              <a:t>Algorithms DEPLOYED</a:t>
            </a:r>
          </a:p>
        </p:txBody>
      </p:sp>
      <p:sp>
        <p:nvSpPr>
          <p:cNvPr id="3" name="Content Placeholder 2"/>
          <p:cNvSpPr>
            <a:spLocks noGrp="1"/>
          </p:cNvSpPr>
          <p:nvPr>
            <p:ph idx="1"/>
          </p:nvPr>
        </p:nvSpPr>
        <p:spPr>
          <a:xfrm>
            <a:off x="868458" y="736980"/>
            <a:ext cx="9905999" cy="5909480"/>
          </a:xfrm>
        </p:spPr>
        <p:txBody>
          <a:bodyPr>
            <a:noAutofit/>
          </a:bodyPr>
          <a:lstStyle/>
          <a:p>
            <a:r>
              <a:rPr lang="en-IN" sz="1800" b="1" u="sng" dirty="0"/>
              <a:t>Recommendation</a:t>
            </a:r>
            <a:r>
              <a:rPr lang="en-IN" sz="1800" dirty="0"/>
              <a:t>:  Match Box recommender </a:t>
            </a:r>
          </a:p>
          <a:p>
            <a:pPr marL="0" indent="0">
              <a:buNone/>
            </a:pPr>
            <a:r>
              <a:rPr lang="en-IN" sz="1800" dirty="0"/>
              <a:t>                                Combination of content based and collaborative filtering </a:t>
            </a:r>
          </a:p>
          <a:p>
            <a:r>
              <a:rPr lang="en-IN" sz="1800" b="1" u="sng" dirty="0"/>
              <a:t>Classification</a:t>
            </a:r>
            <a:r>
              <a:rPr lang="en-IN" sz="1800" b="1" dirty="0"/>
              <a:t>: </a:t>
            </a:r>
            <a:r>
              <a:rPr lang="en-IN" sz="1800" dirty="0"/>
              <a:t>Two-class logistic regression</a:t>
            </a:r>
          </a:p>
          <a:p>
            <a:pPr marL="0" indent="0">
              <a:buNone/>
            </a:pPr>
            <a:r>
              <a:rPr lang="en-IN" sz="1800" dirty="0"/>
              <a:t>                         Two-Class Average Perception</a:t>
            </a:r>
          </a:p>
          <a:p>
            <a:pPr marL="0" indent="0">
              <a:buNone/>
            </a:pPr>
            <a:r>
              <a:rPr lang="en-IN" sz="1800" dirty="0"/>
              <a:t>                         Two-class support vector machine(SVM) </a:t>
            </a:r>
          </a:p>
          <a:p>
            <a:pPr marL="0" indent="0">
              <a:buNone/>
            </a:pPr>
            <a:r>
              <a:rPr lang="en-IN" sz="1800" dirty="0"/>
              <a:t>                         Two-class Bayern point machine</a:t>
            </a:r>
          </a:p>
          <a:p>
            <a:r>
              <a:rPr lang="en-IN" sz="1800" b="1" u="sng" dirty="0"/>
              <a:t>Prediction</a:t>
            </a:r>
            <a:r>
              <a:rPr lang="en-IN" sz="1800" dirty="0"/>
              <a:t>: </a:t>
            </a:r>
            <a:r>
              <a:rPr lang="en-US" sz="1800" dirty="0"/>
              <a:t>Poisson Regression</a:t>
            </a:r>
            <a:endParaRPr lang="en-IN" sz="1800" dirty="0"/>
          </a:p>
          <a:p>
            <a:pPr marL="0" indent="0">
              <a:buNone/>
            </a:pPr>
            <a:r>
              <a:rPr lang="en-IN" sz="1800" dirty="0"/>
              <a:t>                    </a:t>
            </a:r>
            <a:r>
              <a:rPr lang="en-US" sz="1800" dirty="0"/>
              <a:t>Linear Regression</a:t>
            </a:r>
            <a:endParaRPr lang="en-IN" sz="1800" dirty="0"/>
          </a:p>
          <a:p>
            <a:pPr marL="0" indent="0">
              <a:buNone/>
            </a:pPr>
            <a:r>
              <a:rPr lang="en-US" sz="1800" dirty="0"/>
              <a:t>                    Neural Network Regression</a:t>
            </a:r>
            <a:endParaRPr lang="en-IN" sz="1800" dirty="0"/>
          </a:p>
          <a:p>
            <a:pPr marL="0" indent="0">
              <a:buNone/>
            </a:pPr>
            <a:r>
              <a:rPr lang="en-US" sz="1800" dirty="0"/>
              <a:t>                    Decision Forest Regression</a:t>
            </a:r>
            <a:endParaRPr lang="en-IN" sz="1800" dirty="0"/>
          </a:p>
          <a:p>
            <a:pPr marL="0" indent="0">
              <a:buNone/>
            </a:pPr>
            <a:r>
              <a:rPr lang="en-US" sz="1800" dirty="0"/>
              <a:t>                    Boosted Decision Tree Regression</a:t>
            </a:r>
          </a:p>
          <a:p>
            <a:r>
              <a:rPr lang="en-US" sz="1800" b="1" dirty="0"/>
              <a:t>CHOSE ONE BEST MODEL FROM CLASSIFICATION AND PREDICTION BASED ON PERFORMANCE METRICS EVALUATION</a:t>
            </a:r>
          </a:p>
          <a:p>
            <a:pPr marL="0" indent="0">
              <a:buNone/>
            </a:pPr>
            <a:endParaRPr lang="en-US" sz="2000" dirty="0"/>
          </a:p>
          <a:p>
            <a:pPr marL="0" indent="0">
              <a:buNone/>
            </a:pPr>
            <a:endParaRPr lang="en-IN" sz="2000" dirty="0"/>
          </a:p>
          <a:p>
            <a:pPr marL="0" indent="0">
              <a:buNone/>
            </a:pPr>
            <a:r>
              <a:rPr lang="en-IN" sz="2000" dirty="0"/>
              <a:t>                               </a:t>
            </a:r>
          </a:p>
        </p:txBody>
      </p:sp>
    </p:spTree>
    <p:extLst>
      <p:ext uri="{BB962C8B-B14F-4D97-AF65-F5344CB8AC3E}">
        <p14:creationId xmlns:p14="http://schemas.microsoft.com/office/powerpoint/2010/main" val="253593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14936"/>
            <a:ext cx="9905998" cy="1073804"/>
          </a:xfrm>
        </p:spPr>
        <p:txBody>
          <a:bodyPr>
            <a:normAutofit/>
          </a:bodyPr>
          <a:lstStyle/>
          <a:p>
            <a:r>
              <a:rPr lang="en-IN" sz="6000" dirty="0"/>
              <a:t>BUSINESS VALUE</a:t>
            </a:r>
          </a:p>
        </p:txBody>
      </p:sp>
      <p:sp>
        <p:nvSpPr>
          <p:cNvPr id="3" name="Content Placeholder 2"/>
          <p:cNvSpPr>
            <a:spLocks noGrp="1"/>
          </p:cNvSpPr>
          <p:nvPr>
            <p:ph idx="1"/>
          </p:nvPr>
        </p:nvSpPr>
        <p:spPr>
          <a:xfrm>
            <a:off x="1141412" y="1374270"/>
            <a:ext cx="9905999" cy="4416930"/>
          </a:xfrm>
        </p:spPr>
        <p:txBody>
          <a:bodyPr>
            <a:noAutofit/>
          </a:bodyPr>
          <a:lstStyle/>
          <a:p>
            <a:r>
              <a:rPr lang="en-IN" b="1" u="sng" dirty="0"/>
              <a:t>Recommendation</a:t>
            </a:r>
            <a:r>
              <a:rPr lang="en-IN" b="1" dirty="0"/>
              <a:t>: </a:t>
            </a:r>
            <a:r>
              <a:rPr lang="en-IN" dirty="0"/>
              <a:t>Company can recommend appropriate products to specific customers. Increases the revenue of the company</a:t>
            </a:r>
          </a:p>
          <a:p>
            <a:r>
              <a:rPr lang="en-IN" b="1" u="sng" dirty="0"/>
              <a:t>Classification</a:t>
            </a:r>
            <a:r>
              <a:rPr lang="en-IN" dirty="0"/>
              <a:t>: By classifying whether a product is a good contributor or a bad contributor to the overall sales, the company can take measures and decide whether to continue selling that particular product or not</a:t>
            </a:r>
          </a:p>
          <a:p>
            <a:r>
              <a:rPr lang="en-US" b="1" u="sng" dirty="0"/>
              <a:t>Prediction</a:t>
            </a:r>
            <a:r>
              <a:rPr lang="en-US" u="sng" dirty="0"/>
              <a:t>: </a:t>
            </a:r>
            <a:r>
              <a:rPr lang="en-US" dirty="0"/>
              <a:t>By predicting the sales of the product by country and time, the company can take good measures in beforehand to allocate proper resources so that they can achieve their goals. They can also design their marketing strategy of different products in a better way</a:t>
            </a:r>
            <a:endParaRPr lang="en-IN" dirty="0"/>
          </a:p>
          <a:p>
            <a:endParaRPr lang="en-IN" dirty="0"/>
          </a:p>
        </p:txBody>
      </p:sp>
    </p:spTree>
    <p:extLst>
      <p:ext uri="{BB962C8B-B14F-4D97-AF65-F5344CB8AC3E}">
        <p14:creationId xmlns:p14="http://schemas.microsoft.com/office/powerpoint/2010/main" val="218311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622"/>
            <a:ext cx="9905998" cy="718963"/>
          </a:xfrm>
        </p:spPr>
        <p:txBody>
          <a:bodyPr>
            <a:noAutofit/>
          </a:bodyPr>
          <a:lstStyle/>
          <a:p>
            <a:r>
              <a:rPr lang="en-IN" sz="4800" dirty="0"/>
              <a:t>WEBSITE</a:t>
            </a:r>
          </a:p>
        </p:txBody>
      </p:sp>
      <p:sp>
        <p:nvSpPr>
          <p:cNvPr id="3" name="Content Placeholder 2"/>
          <p:cNvSpPr>
            <a:spLocks noGrp="1"/>
          </p:cNvSpPr>
          <p:nvPr>
            <p:ph idx="1"/>
          </p:nvPr>
        </p:nvSpPr>
        <p:spPr>
          <a:xfrm>
            <a:off x="1141412" y="1086206"/>
            <a:ext cx="9905999" cy="5486871"/>
          </a:xfrm>
        </p:spPr>
        <p:txBody>
          <a:bodyPr>
            <a:normAutofit lnSpcReduction="10000"/>
          </a:bodyPr>
          <a:lstStyle/>
          <a:p>
            <a:r>
              <a:rPr lang="en-US" dirty="0"/>
              <a:t>The process flow design can be depicted as:</a:t>
            </a: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a:p>
            <a:r>
              <a:rPr lang="en-IN" dirty="0"/>
              <a:t>Overall Technologies used: Azure ML Studio, Power BI, R, HTML, CSS, Bootstrap, Python, Javascript</a:t>
            </a:r>
          </a:p>
        </p:txBody>
      </p:sp>
      <p:sp>
        <p:nvSpPr>
          <p:cNvPr id="4" name="Rectangle 2"/>
          <p:cNvSpPr>
            <a:spLocks noChangeArrowheads="1"/>
          </p:cNvSpPr>
          <p:nvPr/>
        </p:nvSpPr>
        <p:spPr bwMode="auto">
          <a:xfrm>
            <a:off x="614149"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5" name="Picture 1" descr="webdesign_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406" y="1685303"/>
            <a:ext cx="322897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614149" y="3629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96988" algn="l"/>
              </a:tabLst>
              <a:defRPr>
                <a:solidFill>
                  <a:schemeClr val="tx1"/>
                </a:solidFill>
                <a:latin typeface="Arial" panose="020B0604020202020204" pitchFamily="34" charset="0"/>
              </a:defRPr>
            </a:lvl1pPr>
            <a:lvl2pPr eaLnBrk="0" fontAlgn="base" hangingPunct="0">
              <a:spcBef>
                <a:spcPct val="0"/>
              </a:spcBef>
              <a:spcAft>
                <a:spcPct val="0"/>
              </a:spcAft>
              <a:tabLst>
                <a:tab pos="1296988" algn="l"/>
              </a:tabLst>
              <a:defRPr>
                <a:solidFill>
                  <a:schemeClr val="tx1"/>
                </a:solidFill>
                <a:latin typeface="Arial" panose="020B0604020202020204" pitchFamily="34" charset="0"/>
              </a:defRPr>
            </a:lvl2pPr>
            <a:lvl3pPr eaLnBrk="0" fontAlgn="base" hangingPunct="0">
              <a:spcBef>
                <a:spcPct val="0"/>
              </a:spcBef>
              <a:spcAft>
                <a:spcPct val="0"/>
              </a:spcAft>
              <a:tabLst>
                <a:tab pos="1296988" algn="l"/>
              </a:tabLst>
              <a:defRPr>
                <a:solidFill>
                  <a:schemeClr val="tx1"/>
                </a:solidFill>
                <a:latin typeface="Arial" panose="020B0604020202020204" pitchFamily="34" charset="0"/>
              </a:defRPr>
            </a:lvl3pPr>
            <a:lvl4pPr eaLnBrk="0" fontAlgn="base" hangingPunct="0">
              <a:spcBef>
                <a:spcPct val="0"/>
              </a:spcBef>
              <a:spcAft>
                <a:spcPct val="0"/>
              </a:spcAft>
              <a:tabLst>
                <a:tab pos="1296988" algn="l"/>
              </a:tabLst>
              <a:defRPr>
                <a:solidFill>
                  <a:schemeClr val="tx1"/>
                </a:solidFill>
                <a:latin typeface="Arial" panose="020B0604020202020204" pitchFamily="34" charset="0"/>
              </a:defRPr>
            </a:lvl4pPr>
            <a:lvl5pPr eaLnBrk="0" fontAlgn="base" hangingPunct="0">
              <a:spcBef>
                <a:spcPct val="0"/>
              </a:spcBef>
              <a:spcAft>
                <a:spcPct val="0"/>
              </a:spcAft>
              <a:tabLst>
                <a:tab pos="1296988" algn="l"/>
              </a:tabLst>
              <a:defRPr>
                <a:solidFill>
                  <a:schemeClr val="tx1"/>
                </a:solidFill>
                <a:latin typeface="Arial" panose="020B0604020202020204" pitchFamily="34" charset="0"/>
              </a:defRPr>
            </a:lvl5pPr>
            <a:lvl6pPr eaLnBrk="0" fontAlgn="base" hangingPunct="0">
              <a:spcBef>
                <a:spcPct val="0"/>
              </a:spcBef>
              <a:spcAft>
                <a:spcPct val="0"/>
              </a:spcAft>
              <a:tabLst>
                <a:tab pos="1296988" algn="l"/>
              </a:tabLst>
              <a:defRPr>
                <a:solidFill>
                  <a:schemeClr val="tx1"/>
                </a:solidFill>
                <a:latin typeface="Arial" panose="020B0604020202020204" pitchFamily="34" charset="0"/>
              </a:defRPr>
            </a:lvl6pPr>
            <a:lvl7pPr eaLnBrk="0" fontAlgn="base" hangingPunct="0">
              <a:spcBef>
                <a:spcPct val="0"/>
              </a:spcBef>
              <a:spcAft>
                <a:spcPct val="0"/>
              </a:spcAft>
              <a:tabLst>
                <a:tab pos="1296988" algn="l"/>
              </a:tabLst>
              <a:defRPr>
                <a:solidFill>
                  <a:schemeClr val="tx1"/>
                </a:solidFill>
                <a:latin typeface="Arial" panose="020B0604020202020204" pitchFamily="34" charset="0"/>
              </a:defRPr>
            </a:lvl7pPr>
            <a:lvl8pPr eaLnBrk="0" fontAlgn="base" hangingPunct="0">
              <a:spcBef>
                <a:spcPct val="0"/>
              </a:spcBef>
              <a:spcAft>
                <a:spcPct val="0"/>
              </a:spcAft>
              <a:tabLst>
                <a:tab pos="1296988" algn="l"/>
              </a:tabLst>
              <a:defRPr>
                <a:solidFill>
                  <a:schemeClr val="tx1"/>
                </a:solidFill>
                <a:latin typeface="Arial" panose="020B0604020202020204" pitchFamily="34" charset="0"/>
              </a:defRPr>
            </a:lvl8pPr>
            <a:lvl9pPr eaLnBrk="0" fontAlgn="base" hangingPunct="0">
              <a:spcBef>
                <a:spcPct val="0"/>
              </a:spcBef>
              <a:spcAft>
                <a:spcPct val="0"/>
              </a:spcAft>
              <a:tabLst>
                <a:tab pos="1296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96988"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51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01683"/>
            <a:ext cx="9905998" cy="1478570"/>
          </a:xfrm>
        </p:spPr>
        <p:txBody>
          <a:bodyPr>
            <a:noAutofit/>
          </a:bodyPr>
          <a:lstStyle/>
          <a:p>
            <a:r>
              <a:rPr lang="en-IN" sz="9600" dirty="0"/>
              <a:t>DEMO</a:t>
            </a:r>
          </a:p>
        </p:txBody>
      </p:sp>
      <p:sp>
        <p:nvSpPr>
          <p:cNvPr id="3" name="Content Placeholder 2"/>
          <p:cNvSpPr>
            <a:spLocks noGrp="1"/>
          </p:cNvSpPr>
          <p:nvPr>
            <p:ph idx="1"/>
          </p:nvPr>
        </p:nvSpPr>
        <p:spPr>
          <a:xfrm>
            <a:off x="1141412" y="1580253"/>
            <a:ext cx="9905999" cy="5165104"/>
          </a:xfrm>
        </p:spPr>
        <p:txBody>
          <a:bodyPr>
            <a:normAutofit/>
          </a:bodyPr>
          <a:lstStyle/>
          <a:p>
            <a:pPr marL="0" indent="0">
              <a:buNone/>
            </a:pPr>
            <a:r>
              <a:rPr lang="en-IN" dirty="0">
                <a:hlinkClick r:id="rId2"/>
              </a:rPr>
              <a:t>CLICK HERE FOR DEMO</a:t>
            </a:r>
            <a:endParaRPr lang="en-IN" dirty="0"/>
          </a:p>
          <a:p>
            <a:pPr marL="0" indent="0">
              <a:buNone/>
            </a:pPr>
            <a:r>
              <a:rPr lang="en-IN" dirty="0"/>
              <a:t>LINK: </a:t>
            </a:r>
            <a:r>
              <a:rPr lang="en-IN" dirty="0">
                <a:hlinkClick r:id="rId3"/>
              </a:rPr>
              <a:t>http://</a:t>
            </a:r>
            <a:r>
              <a:rPr lang="en-IN" dirty="0" smtClean="0">
                <a:hlinkClick r:id="rId3"/>
              </a:rPr>
              <a:t>ecomm-analytics.azurewebsites.net/ecomm/index.php</a:t>
            </a:r>
            <a:endParaRPr lang="en-IN" dirty="0" smtClean="0"/>
          </a:p>
          <a:p>
            <a:pPr marL="0" indent="0">
              <a:buNone/>
            </a:pPr>
            <a:r>
              <a:rPr lang="en-IN" b="1" dirty="0" smtClean="0"/>
              <a:t>Login </a:t>
            </a:r>
            <a:r>
              <a:rPr lang="en-IN" b="1" dirty="0"/>
              <a:t>Credentials for the website:</a:t>
            </a:r>
          </a:p>
          <a:p>
            <a:pPr marL="0" indent="0">
              <a:buNone/>
            </a:pPr>
            <a:r>
              <a:rPr lang="en-IN" dirty="0"/>
              <a:t>Username – ADSsummer2016Team6@outlook.com</a:t>
            </a:r>
          </a:p>
          <a:p>
            <a:pPr marL="0" indent="0">
              <a:buNone/>
            </a:pPr>
            <a:r>
              <a:rPr lang="en-IN" dirty="0"/>
              <a:t>Password – himajasandeepbryce@6</a:t>
            </a:r>
          </a:p>
          <a:p>
            <a:pPr marL="0" indent="0">
              <a:buNone/>
            </a:pPr>
            <a:endParaRPr lang="en-IN" b="1" dirty="0"/>
          </a:p>
          <a:p>
            <a:pPr marL="0" indent="0">
              <a:buNone/>
            </a:pPr>
            <a:r>
              <a:rPr lang="en-IN" b="1" dirty="0"/>
              <a:t>Login Credentials for Machine Learning Studio:</a:t>
            </a:r>
          </a:p>
          <a:p>
            <a:pPr marL="0" indent="0">
              <a:buNone/>
            </a:pPr>
            <a:r>
              <a:rPr lang="en-IN" dirty="0"/>
              <a:t>Username – </a:t>
            </a:r>
            <a:r>
              <a:rPr lang="en-IN" dirty="0">
                <a:hlinkClick r:id="rId4"/>
              </a:rPr>
              <a:t>bethisandeepkumar@gmail.com</a:t>
            </a:r>
            <a:endParaRPr lang="en-IN" dirty="0"/>
          </a:p>
          <a:p>
            <a:pPr marL="0" indent="0">
              <a:buNone/>
            </a:pPr>
            <a:r>
              <a:rPr lang="en-IN" dirty="0"/>
              <a:t>Password – Sunrisers1$</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7939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Prospects: K-means CLUSTERING</a:t>
            </a:r>
            <a:endParaRPr lang="en-US" dirty="0"/>
          </a:p>
        </p:txBody>
      </p:sp>
      <p:sp>
        <p:nvSpPr>
          <p:cNvPr id="3" name="Content Placeholder 2"/>
          <p:cNvSpPr>
            <a:spLocks noGrp="1"/>
          </p:cNvSpPr>
          <p:nvPr>
            <p:ph idx="1"/>
          </p:nvPr>
        </p:nvSpPr>
        <p:spPr/>
        <p:txBody>
          <a:bodyPr>
            <a:normAutofit fontScale="92500" lnSpcReduction="10000"/>
          </a:bodyPr>
          <a:lstStyle/>
          <a:p>
            <a:r>
              <a:rPr lang="en-IN" dirty="0"/>
              <a:t>RFM (recency, frequency, monetary) analysis is a marketing technique used to determine quantitatively which customers are the best ones by examining how recently a customer has purchased (recency), how often they purchase (frequency), and how much the customer spends (monetary</a:t>
            </a:r>
            <a:r>
              <a:rPr lang="en-IN" dirty="0" smtClean="0"/>
              <a:t>).</a:t>
            </a:r>
          </a:p>
          <a:p>
            <a:r>
              <a:rPr lang="en-IN" dirty="0" smtClean="0"/>
              <a:t>CustomerID, </a:t>
            </a:r>
            <a:r>
              <a:rPr lang="en-IN" dirty="0"/>
              <a:t>InvoiceDate and </a:t>
            </a:r>
            <a:r>
              <a:rPr lang="en-IN" dirty="0" smtClean="0"/>
              <a:t>Sales_Amount</a:t>
            </a:r>
          </a:p>
          <a:p>
            <a:r>
              <a:rPr lang="en-IN" b="1" i="1" dirty="0"/>
              <a:t>Lower the recency, high frequency and high monetary -&gt; good customer</a:t>
            </a:r>
            <a:endParaRPr lang="en-US" dirty="0"/>
          </a:p>
          <a:p>
            <a:r>
              <a:rPr lang="en-IN" i="1" dirty="0"/>
              <a:t>Interesting insight</a:t>
            </a:r>
            <a:r>
              <a:rPr lang="en-IN" dirty="0"/>
              <a:t>: the relationship between frequency and monetary seems to be a monotonic linear relationship</a:t>
            </a:r>
            <a:r>
              <a:rPr lang="en-IN" dirty="0" smtClean="0"/>
              <a:t>.</a:t>
            </a:r>
            <a:endParaRPr lang="en-US" dirty="0"/>
          </a:p>
        </p:txBody>
      </p:sp>
    </p:spTree>
    <p:extLst>
      <p:ext uri="{BB962C8B-B14F-4D97-AF65-F5344CB8AC3E}">
        <p14:creationId xmlns:p14="http://schemas.microsoft.com/office/powerpoint/2010/main" val="229688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337</TotalTime>
  <Words>426</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ONLINE RETAIL ANALYSIS</vt:lpstr>
      <vt:lpstr>DATASET</vt:lpstr>
      <vt:lpstr>NOISY AND BAD DATA</vt:lpstr>
      <vt:lpstr>Algorithms DEPLOYED</vt:lpstr>
      <vt:lpstr>BUSINESS VALUE</vt:lpstr>
      <vt:lpstr>WEBSITE</vt:lpstr>
      <vt:lpstr>DEMO</vt:lpstr>
      <vt:lpstr>FUTURE Prospects: K-means CLUSTERING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ANALYSIS</dc:title>
  <dc:creator>srinivas bethi</dc:creator>
  <cp:lastModifiedBy>srinivas bethi</cp:lastModifiedBy>
  <cp:revision>17</cp:revision>
  <dcterms:created xsi:type="dcterms:W3CDTF">2016-08-05T06:47:41Z</dcterms:created>
  <dcterms:modified xsi:type="dcterms:W3CDTF">2016-09-24T20:16:02Z</dcterms:modified>
</cp:coreProperties>
</file>