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OMyKYNPX36/q+Bl2wa42npDj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9643" y="514350"/>
            <a:ext cx="30456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3950" y="514350"/>
            <a:ext cx="18176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270701" y="7005194"/>
            <a:ext cx="25734600" cy="14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Calibri"/>
              <a:buNone/>
              <a:defRPr sz="2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84502" y="22482012"/>
            <a:ext cx="22707000" cy="10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/>
            </a:lvl1pPr>
            <a:lvl2pPr lvl="1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/>
            </a:lvl2pPr>
            <a:lvl3pPr lvl="2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3pPr>
            <a:lvl4pPr lvl="3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4pPr>
            <a:lvl5pPr lvl="4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5pPr>
            <a:lvl6pPr lvl="5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6pPr>
            <a:lvl7pPr lvl="6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7pPr>
            <a:lvl8pPr lvl="7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8pPr>
            <a:lvl9pPr lvl="8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793140" y="17152018"/>
            <a:ext cx="36274500" cy="6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452577" y="10813017"/>
            <a:ext cx="36274500" cy="19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5709" y="10671288"/>
            <a:ext cx="26113200" cy="17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Calibri"/>
              <a:buNone/>
              <a:defRPr sz="2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5709" y="28645004"/>
            <a:ext cx="26113200" cy="9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8300"/>
              <a:buNone/>
              <a:defRPr sz="83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 sz="7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81476" y="2278927"/>
            <a:ext cx="26113200" cy="8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081476" y="11394583"/>
            <a:ext cx="12867300" cy="27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327231" y="11394583"/>
            <a:ext cx="12867300" cy="27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5419" y="2278927"/>
            <a:ext cx="26113200" cy="8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5423" y="10492929"/>
            <a:ext cx="12808200" cy="5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1"/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 b="1"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5pPr>
            <a:lvl6pPr marL="2743200" lvl="5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6pPr>
            <a:lvl7pPr marL="3200400" lvl="6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7pPr>
            <a:lvl8pPr marL="3657600" lvl="7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8pPr>
            <a:lvl9pPr marL="4114800" lvl="8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5423" y="15635350"/>
            <a:ext cx="12808200" cy="22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27233" y="10492929"/>
            <a:ext cx="12871200" cy="5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1"/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 b="1"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5pPr>
            <a:lvl6pPr marL="2743200" lvl="5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6pPr>
            <a:lvl7pPr marL="3200400" lvl="6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7pPr>
            <a:lvl8pPr marL="3657600" lvl="7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8pPr>
            <a:lvl9pPr marL="4114800" lvl="8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27233" y="15635350"/>
            <a:ext cx="12871200" cy="22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081476" y="2278927"/>
            <a:ext cx="26113200" cy="8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5419" y="2853600"/>
            <a:ext cx="9764700" cy="9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0"/>
              <a:buFont typeface="Calibri"/>
              <a:buNone/>
              <a:defRPr sz="1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71249" y="6162991"/>
            <a:ext cx="15327300" cy="30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107315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3300"/>
              <a:buChar char="•"/>
              <a:defRPr sz="13300"/>
            </a:lvl1pPr>
            <a:lvl2pPr marL="914400" lvl="1" indent="-965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600"/>
              <a:buChar char="•"/>
              <a:defRPr sz="11600"/>
            </a:lvl2pPr>
            <a:lvl3pPr marL="1371600" lvl="2" indent="-863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3pPr>
            <a:lvl4pPr marL="1828800" lvl="3" indent="-75565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4pPr>
            <a:lvl5pPr marL="2286000" lvl="4" indent="-75565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5pPr>
            <a:lvl6pPr marL="2743200" lvl="5" indent="-75565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6pPr>
            <a:lvl7pPr marL="3200400" lvl="6" indent="-75565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7pPr>
            <a:lvl8pPr marL="3657600" lvl="7" indent="-75565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8pPr>
            <a:lvl9pPr marL="4114800" lvl="8" indent="-75565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5419" y="12841201"/>
            <a:ext cx="9764700" cy="2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5pPr>
            <a:lvl6pPr marL="2743200" lvl="5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6pPr>
            <a:lvl7pPr marL="3200400" lvl="6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7pPr>
            <a:lvl8pPr marL="3657600" lvl="7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8pPr>
            <a:lvl9pPr marL="4114800" lvl="8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5419" y="2853600"/>
            <a:ext cx="9764700" cy="9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0"/>
              <a:buFont typeface="Calibri"/>
              <a:buNone/>
              <a:defRPr sz="1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71249" y="6162991"/>
            <a:ext cx="15327300" cy="15196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5419" y="12841201"/>
            <a:ext cx="9764700" cy="2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5pPr>
            <a:lvl6pPr marL="2743200" lvl="5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6pPr>
            <a:lvl7pPr marL="3200400" lvl="6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7pPr>
            <a:lvl8pPr marL="3657600" lvl="7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8pPr>
            <a:lvl9pPr marL="4114800" lvl="8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081476" y="2278927"/>
            <a:ext cx="26113200" cy="8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558588" y="11917334"/>
            <a:ext cx="27158700" cy="26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081476" y="2278927"/>
            <a:ext cx="26113200" cy="8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081476" y="11394583"/>
            <a:ext cx="26113200" cy="27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rmAutofit/>
          </a:bodyPr>
          <a:lstStyle>
            <a:lvl1pPr marL="457200" marR="0" lvl="0" indent="-9652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•"/>
              <a:defRPr sz="1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63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556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Char char="•"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048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048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048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048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048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048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081476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028930" y="39672976"/>
            <a:ext cx="102183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382434" y="39672976"/>
            <a:ext cx="68121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F45C5F-EC26-5270-0DA0-F3E0DF1D6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443" y="16328381"/>
            <a:ext cx="18932263" cy="5577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5CD43B-3FE7-7B92-775B-CFF1F4FA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102" y="27536448"/>
            <a:ext cx="13520355" cy="11089214"/>
          </a:xfrm>
          <a:prstGeom prst="rect">
            <a:avLst/>
          </a:prstGeom>
        </p:spPr>
      </p:pic>
      <p:sp>
        <p:nvSpPr>
          <p:cNvPr id="84" name="Google Shape;84;p1"/>
          <p:cNvSpPr/>
          <p:nvPr/>
        </p:nvSpPr>
        <p:spPr>
          <a:xfrm>
            <a:off x="248150" y="6386405"/>
            <a:ext cx="29799000" cy="8470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48150" y="4295505"/>
            <a:ext cx="29776750" cy="1816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Hate speech is a pervasive problem on social media, and automated systems for detection rely on pretrained transformer-based models like BERT and RoBERTa. However, there is limited research on comparing different pretrained models, evalauting their seed robustness, fine-tuning settings, and the impact of pre-training data collection time. In this study, we analyze pretrained models for hate speech detection, examining robustness, learning dynamics, usefulness of newer data, and fine-tuning configurations. Our findings reveal early peaks for downstream tasks during pre-training, limited benefit of newer data, and significance of specific layers during fine-tuning. We also show that a general pretrained language model with a complex classification head can emulate a domain-specific model.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27975" y="4295505"/>
            <a:ext cx="29799000" cy="1000500"/>
          </a:xfrm>
          <a:prstGeom prst="rect">
            <a:avLst/>
          </a:prstGeom>
          <a:solidFill>
            <a:srgbClr val="93C47D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700" b="1" dirty="0">
                <a:solidFill>
                  <a:schemeClr val="dk1"/>
                </a:solidFill>
              </a:rPr>
              <a:t>Motivation</a:t>
            </a:r>
            <a:endParaRPr sz="4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236460" y="21950302"/>
            <a:ext cx="12540470" cy="6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RQ1: </a:t>
            </a:r>
            <a:r>
              <a:rPr lang="en-IN" sz="3700" b="1" dirty="0"/>
              <a:t>Do LLMs Pick on Geographical Cues?</a:t>
            </a:r>
            <a:endParaRPr sz="3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163455" y="286018"/>
            <a:ext cx="25813251" cy="377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algn="ctr">
              <a:buSzPts val="1200"/>
            </a:pPr>
            <a:r>
              <a:rPr lang="en-US" sz="7200" b="1" dirty="0">
                <a:solidFill>
                  <a:srgbClr val="38761D"/>
                </a:solidFill>
                <a:latin typeface="Bookman Old Style" panose="02050604050505020204" pitchFamily="18" charset="0"/>
              </a:rPr>
              <a:t>Hate Personified</a:t>
            </a:r>
          </a:p>
          <a:p>
            <a:pPr algn="ctr">
              <a:buSzPts val="1200"/>
            </a:pPr>
            <a:r>
              <a:rPr lang="en-US" sz="7200" b="1" dirty="0">
                <a:solidFill>
                  <a:srgbClr val="38761D"/>
                </a:solidFill>
                <a:latin typeface="Bookman Old Style" panose="02050604050505020204" pitchFamily="18" charset="0"/>
              </a:rPr>
              <a:t>Investigating the role of LLMs in content moderation</a:t>
            </a:r>
            <a:endParaRPr lang="en-IN"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Sarah </a:t>
            </a:r>
            <a:r>
              <a:rPr lang="en-IN" sz="4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Masud</a:t>
            </a:r>
            <a:r>
              <a:rPr lang="en-IN" sz="4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*, </a:t>
            </a:r>
            <a:r>
              <a:rPr lang="en-IN" sz="4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Sahajpreet</a:t>
            </a:r>
            <a:r>
              <a:rPr lang="en-IN" sz="4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Singh*, Viktor </a:t>
            </a:r>
            <a:r>
              <a:rPr lang="en-IN" sz="4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Hangya</a:t>
            </a:r>
            <a:r>
              <a:rPr lang="en-IN" sz="4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IN" sz="4600" b="1" dirty="0">
                <a:solidFill>
                  <a:schemeClr val="dk1"/>
                </a:solidFill>
              </a:rPr>
              <a:t> </a:t>
            </a:r>
            <a:r>
              <a:rPr lang="en-IN" sz="4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Alexander Fraser, Tanmoy Chakraborty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600" b="1" dirty="0">
                <a:solidFill>
                  <a:schemeClr val="dk1"/>
                </a:solidFill>
              </a:rPr>
              <a:t>IIIT Delhi, IIT Delhi, LMU Munich, TUM</a:t>
            </a:r>
            <a:endParaRPr lang="en-IN" sz="4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000" dirty="0">
                <a:solidFill>
                  <a:srgbClr val="0070C0"/>
                </a:solidFill>
              </a:rPr>
              <a:t>sarahm@iiitd.ac.in</a:t>
            </a:r>
            <a:r>
              <a:rPr lang="en-IN" sz="4000" dirty="0">
                <a:solidFill>
                  <a:schemeClr val="dk1"/>
                </a:solidFill>
              </a:rPr>
              <a:t>, </a:t>
            </a:r>
            <a:r>
              <a:rPr lang="en-IN" sz="4000" dirty="0">
                <a:solidFill>
                  <a:srgbClr val="0070C0"/>
                </a:solidFill>
              </a:rPr>
              <a:t>sahaj.phy@gmail.com, hangyav@cis.lmu.de, alexander.fraser@tum.de, tanchak@iitd.ac.in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90500" y="5338755"/>
            <a:ext cx="2903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121950" rIns="121950" bIns="1219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dirty="0">
                <a:solidFill>
                  <a:schemeClr val="dk1"/>
                </a:solidFill>
              </a:rPr>
              <a:t>Investigate variations in LLM’s output when primed with context, which, under a similar setting for humans [1], causes variability in hate speech annotations.</a:t>
            </a:r>
            <a:endParaRPr sz="3200" i="1" dirty="0">
              <a:solidFill>
                <a:schemeClr val="dk1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4550" y="31573605"/>
            <a:ext cx="10014600" cy="8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121950" rIns="121950" bIns="121950" anchor="t" anchorCtr="0">
            <a:sp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Including country or language mentions, even under multilingual setup improves IAA.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Native speaker persona always lead to increased instances of hate labels.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LLMs are prone to numerical anchoring bias.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Prompting solely cannot explain the variation in result under intersectional identities.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Not just persona attributes but manner of contextualising (1st vs 3rd person) form impact LLM nudging. 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Numerical metadata useful for PLM fine-tuning, not very useful for prompting LLMs.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 sz="3200" dirty="0">
                <a:solidFill>
                  <a:schemeClr val="dk1"/>
                </a:solidFill>
              </a:rPr>
              <a:t>Multilingual prompting is still lagging, reducing its adoption for native speakers.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8275" y="6394930"/>
            <a:ext cx="29799000" cy="1000500"/>
          </a:xfrm>
          <a:prstGeom prst="rect">
            <a:avLst/>
          </a:prstGeom>
          <a:solidFill>
            <a:srgbClr val="93C47D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4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68845" y="20227613"/>
            <a:ext cx="10240325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Hate speech </a:t>
            </a:r>
            <a:r>
              <a:rPr lang="en-IN" sz="3200" b="1" dirty="0"/>
              <a:t>d</a:t>
            </a:r>
            <a:r>
              <a:rPr lang="en-IN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atasets analysed in this study </a:t>
            </a:r>
            <a:r>
              <a:rPr lang="en-IN" sz="3200" b="1" dirty="0"/>
              <a:t>marked with the language of the samples.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200" dirty="0" err="1"/>
              <a:t>CREHate</a:t>
            </a:r>
            <a:r>
              <a:rPr lang="en-IN" sz="3200" dirty="0"/>
              <a:t> has each sample annotated by humans from 5 different countries. </a:t>
            </a:r>
            <a:endParaRPr sz="3200" dirty="0"/>
          </a:p>
        </p:txBody>
      </p:sp>
      <p:sp>
        <p:nvSpPr>
          <p:cNvPr id="93" name="Google Shape;93;p1"/>
          <p:cNvSpPr/>
          <p:nvPr/>
        </p:nvSpPr>
        <p:spPr>
          <a:xfrm>
            <a:off x="10951075" y="15203330"/>
            <a:ext cx="19114800" cy="10005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Analysis</a:t>
            </a:r>
            <a:endParaRPr sz="4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0951075" y="15191179"/>
            <a:ext cx="19114800" cy="2466728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7975" y="30304555"/>
            <a:ext cx="10389300" cy="10005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 &amp; </a:t>
            </a:r>
            <a:r>
              <a:rPr lang="en-IN" sz="4700" b="1"/>
              <a:t>Takeaways</a:t>
            </a:r>
            <a:endParaRPr sz="4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48150" y="15179593"/>
            <a:ext cx="10369200" cy="14748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876100" y="7495586"/>
            <a:ext cx="218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In each RQ, we vary the cue and record the variation in inter-annotator agreement (IAA) and % of predicted hate (PHLR)</a:t>
            </a:r>
          </a:p>
        </p:txBody>
      </p:sp>
      <p:sp>
        <p:nvSpPr>
          <p:cNvPr id="108" name="Google Shape;108;p1"/>
          <p:cNvSpPr/>
          <p:nvPr/>
        </p:nvSpPr>
        <p:spPr>
          <a:xfrm>
            <a:off x="235675" y="15179605"/>
            <a:ext cx="10369200" cy="10005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700" b="1" dirty="0"/>
              <a:t>Dataset, Models &amp; Metrics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64550" y="8407504"/>
            <a:ext cx="11817300" cy="634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IN" sz="3200" dirty="0">
                <a:solidFill>
                  <a:srgbClr val="000000"/>
                </a:solidFill>
              </a:rPr>
              <a:t>The prompts are formatted as </a:t>
            </a:r>
            <a:r>
              <a:rPr lang="en-IN" sz="3200" b="1" dirty="0">
                <a:solidFill>
                  <a:srgbClr val="000000"/>
                </a:solidFill>
              </a:rPr>
              <a:t>cue + post + query</a:t>
            </a:r>
            <a:r>
              <a:rPr lang="en-IN" sz="3200" dirty="0">
                <a:solidFill>
                  <a:srgbClr val="000000"/>
                </a:solidFill>
              </a:rPr>
              <a:t>.</a:t>
            </a:r>
            <a:endParaRPr sz="3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IN" sz="3200" b="1" dirty="0">
                <a:solidFill>
                  <a:srgbClr val="000000"/>
                </a:solidFill>
              </a:rPr>
              <a:t>Base case = (post + query) = </a:t>
            </a:r>
            <a:r>
              <a:rPr lang="en-IN" sz="3200" b="1" dirty="0" err="1">
                <a:solidFill>
                  <a:srgbClr val="000000"/>
                </a:solidFill>
              </a:rPr>
              <a:t>p</a:t>
            </a:r>
            <a:r>
              <a:rPr lang="en-IN" sz="3200" b="1" baseline="-25000" dirty="0" err="1">
                <a:solidFill>
                  <a:srgbClr val="000000"/>
                </a:solidFill>
              </a:rPr>
              <a:t>base</a:t>
            </a:r>
            <a:r>
              <a:rPr lang="en-IN" sz="3200" b="1" baseline="-25000" dirty="0">
                <a:solidFill>
                  <a:srgbClr val="000000"/>
                </a:solidFill>
              </a:rPr>
              <a:t> </a:t>
            </a:r>
            <a:r>
              <a:rPr lang="en-IN" sz="3200" dirty="0">
                <a:solidFill>
                  <a:srgbClr val="000000"/>
                </a:solidFill>
              </a:rPr>
              <a:t>= “Statement: &lt;POST&gt;. Is the given statement hateful?”</a:t>
            </a:r>
            <a:endParaRPr sz="3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IN" sz="3200" b="1" dirty="0">
                <a:solidFill>
                  <a:srgbClr val="000000"/>
                </a:solidFill>
              </a:rPr>
              <a:t>RQ1: </a:t>
            </a:r>
            <a:r>
              <a:rPr lang="en-IN" sz="3200" b="1" dirty="0" err="1">
                <a:solidFill>
                  <a:srgbClr val="000000"/>
                </a:solidFill>
              </a:rPr>
              <a:t>p</a:t>
            </a:r>
            <a:r>
              <a:rPr lang="en-IN" sz="3200" b="1" baseline="-25000" dirty="0" err="1">
                <a:solidFill>
                  <a:srgbClr val="000000"/>
                </a:solidFill>
              </a:rPr>
              <a:t>cue</a:t>
            </a:r>
            <a:r>
              <a:rPr lang="en-IN" sz="3200" b="1" baseline="-25000" dirty="0">
                <a:solidFill>
                  <a:srgbClr val="000000"/>
                </a:solidFill>
              </a:rPr>
              <a:t> </a:t>
            </a:r>
            <a:r>
              <a:rPr lang="en-IN" sz="3200" dirty="0">
                <a:solidFill>
                  <a:srgbClr val="000000"/>
                </a:solidFill>
              </a:rPr>
              <a:t>= “The following post was made in </a:t>
            </a:r>
            <a:r>
              <a:rPr lang="en-IN" sz="3200" b="1" dirty="0">
                <a:solidFill>
                  <a:srgbClr val="000000"/>
                </a:solidFill>
              </a:rPr>
              <a:t>Singapore</a:t>
            </a:r>
            <a:r>
              <a:rPr lang="en-IN" sz="3200" dirty="0">
                <a:solidFill>
                  <a:srgbClr val="000000"/>
                </a:solidFill>
              </a:rPr>
              <a:t>.</a:t>
            </a:r>
            <a:r>
              <a:rPr lang="en-IN" sz="3200" baseline="-25000" dirty="0"/>
              <a:t>”</a:t>
            </a:r>
            <a:endParaRPr sz="3200" baseline="-250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aseline="-25000" dirty="0">
              <a:solidFill>
                <a:srgbClr val="00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IN" sz="3200" b="1" dirty="0">
                <a:solidFill>
                  <a:srgbClr val="000000"/>
                </a:solidFill>
              </a:rPr>
              <a:t>RQ2: </a:t>
            </a:r>
            <a:r>
              <a:rPr lang="en-IN" sz="3200" b="1" dirty="0" err="1">
                <a:solidFill>
                  <a:srgbClr val="000000"/>
                </a:solidFill>
              </a:rPr>
              <a:t>p</a:t>
            </a:r>
            <a:r>
              <a:rPr lang="en-IN" sz="3200" b="1" baseline="-25000" dirty="0" err="1">
                <a:solidFill>
                  <a:srgbClr val="000000"/>
                </a:solidFill>
              </a:rPr>
              <a:t>cue</a:t>
            </a:r>
            <a:r>
              <a:rPr lang="en-IN" sz="3200" b="1" baseline="-25000" dirty="0">
                <a:solidFill>
                  <a:srgbClr val="000000"/>
                </a:solidFill>
              </a:rPr>
              <a:t> </a:t>
            </a:r>
            <a:r>
              <a:rPr lang="en-IN" sz="3200" dirty="0">
                <a:solidFill>
                  <a:srgbClr val="000000"/>
                </a:solidFill>
              </a:rPr>
              <a:t>= “A </a:t>
            </a:r>
            <a:r>
              <a:rPr lang="en-IN" sz="3200" b="1" dirty="0">
                <a:solidFill>
                  <a:srgbClr val="000000"/>
                </a:solidFill>
              </a:rPr>
              <a:t>non-binary</a:t>
            </a:r>
            <a:r>
              <a:rPr lang="en-IN" sz="3200" dirty="0">
                <a:solidFill>
                  <a:srgbClr val="000000"/>
                </a:solidFill>
              </a:rPr>
              <a:t> annotated the following statement as hateful.”</a:t>
            </a:r>
            <a:endParaRPr sz="3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IN" sz="3200" b="1" dirty="0">
                <a:solidFill>
                  <a:srgbClr val="000000"/>
                </a:solidFill>
              </a:rPr>
              <a:t>RQ3: </a:t>
            </a:r>
            <a:r>
              <a:rPr lang="en-IN" sz="3200" b="1" dirty="0" err="1">
                <a:solidFill>
                  <a:srgbClr val="000000"/>
                </a:solidFill>
              </a:rPr>
              <a:t>p</a:t>
            </a:r>
            <a:r>
              <a:rPr lang="en-IN" sz="3200" b="1" baseline="-25000" dirty="0" err="1">
                <a:solidFill>
                  <a:srgbClr val="000000"/>
                </a:solidFill>
              </a:rPr>
              <a:t>cue</a:t>
            </a:r>
            <a:r>
              <a:rPr lang="en-IN" sz="3200" baseline="-25000" dirty="0">
                <a:solidFill>
                  <a:srgbClr val="000000"/>
                </a:solidFill>
              </a:rPr>
              <a:t> </a:t>
            </a:r>
            <a:r>
              <a:rPr lang="en-IN" sz="3200" dirty="0">
                <a:solidFill>
                  <a:srgbClr val="000000"/>
                </a:solidFill>
              </a:rPr>
              <a:t>= “The following post was </a:t>
            </a:r>
            <a:r>
              <a:rPr lang="en-IN" sz="3200" dirty="0" err="1"/>
              <a:t>labeled</a:t>
            </a:r>
            <a:r>
              <a:rPr lang="en-IN" sz="3200" dirty="0">
                <a:solidFill>
                  <a:srgbClr val="000000"/>
                </a:solidFill>
              </a:rPr>
              <a:t> hateful by  </a:t>
            </a:r>
            <a:r>
              <a:rPr lang="en-IN" sz="3200" b="1" dirty="0"/>
              <a:t>75%</a:t>
            </a:r>
            <a:r>
              <a:rPr lang="en-IN" sz="3200" dirty="0">
                <a:solidFill>
                  <a:srgbClr val="000000"/>
                </a:solidFill>
              </a:rPr>
              <a:t> of annotators.”</a:t>
            </a:r>
            <a:endParaRPr sz="3200" baseline="-25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3200" dirty="0">
              <a:solidFill>
                <a:srgbClr val="595959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64550" y="25515170"/>
            <a:ext cx="100146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200" b="1" dirty="0"/>
              <a:t>LLMs tested with </a:t>
            </a:r>
            <a:r>
              <a:rPr lang="en-IN" sz="3200" b="1" dirty="0" err="1">
                <a:solidFill>
                  <a:schemeClr val="dk1"/>
                </a:solidFill>
              </a:rPr>
              <a:t>p</a:t>
            </a:r>
            <a:r>
              <a:rPr lang="en-IN" sz="3200" b="1" baseline="-25000" dirty="0" err="1">
                <a:solidFill>
                  <a:schemeClr val="dk1"/>
                </a:solidFill>
              </a:rPr>
              <a:t>base</a:t>
            </a:r>
            <a:endParaRPr sz="3200" b="1" baseline="-25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200" dirty="0">
                <a:solidFill>
                  <a:schemeClr val="dk1"/>
                </a:solidFill>
              </a:rPr>
              <a:t>Only FlanT5-XXL and GPT-3.5 employed for further RQs owing to higher ratio of well-formatted outputs.</a:t>
            </a:r>
            <a:r>
              <a:rPr lang="en-IN" sz="3200" baseline="-25000" dirty="0">
                <a:solidFill>
                  <a:schemeClr val="dk1"/>
                </a:solidFill>
              </a:rPr>
              <a:t> </a:t>
            </a:r>
            <a:endParaRPr sz="32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396788" y="27325470"/>
            <a:ext cx="6040830" cy="17488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 F1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Inter-annotator agreement (IAA)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hate label ratio (PHLR)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04978" y="29150619"/>
            <a:ext cx="9624450" cy="6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700" b="1" dirty="0"/>
              <a:t>Metrics used for evaluation in this study</a:t>
            </a:r>
            <a:endParaRPr sz="3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25900" y="30304555"/>
            <a:ext cx="10391400" cy="95539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A4715-908F-4D07-FDB2-D6A33AD80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0585" y="8581518"/>
            <a:ext cx="18068925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8721C-01AE-8DC1-4297-D7633F4B5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384" y="16328382"/>
            <a:ext cx="8000861" cy="3802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3A341-6659-368F-4252-16F0D6222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33" y="22326992"/>
            <a:ext cx="10134034" cy="31976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CB1537-B104-21BC-CDF2-CE1C9CB69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2294435" y="30444060"/>
            <a:ext cx="10471930" cy="4656704"/>
          </a:xfrm>
          <a:prstGeom prst="rect">
            <a:avLst/>
          </a:prstGeom>
        </p:spPr>
      </p:pic>
      <p:sp>
        <p:nvSpPr>
          <p:cNvPr id="22" name="Google Shape;107;p1"/>
          <p:cNvSpPr txBox="1"/>
          <p:nvPr/>
        </p:nvSpPr>
        <p:spPr>
          <a:xfrm>
            <a:off x="24094618" y="38182124"/>
            <a:ext cx="6180595" cy="126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RQ3: </a:t>
            </a:r>
            <a:r>
              <a:rPr lang="en-IN" sz="3700" b="1" dirty="0"/>
              <a:t>Are LLMs Sensitive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700" b="1" dirty="0"/>
              <a:t>to Anchoring Bias?</a:t>
            </a:r>
            <a:endParaRPr sz="3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98D560-B71D-3E19-952A-EA214CC12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61698" y="22871407"/>
            <a:ext cx="17995236" cy="4296375"/>
          </a:xfrm>
          <a:prstGeom prst="rect">
            <a:avLst/>
          </a:prstGeom>
        </p:spPr>
      </p:pic>
      <p:sp>
        <p:nvSpPr>
          <p:cNvPr id="26" name="Google Shape;105;p1">
            <a:extLst>
              <a:ext uri="{FF2B5EF4-FFF2-40B4-BE49-F238E27FC236}">
                <a16:creationId xmlns:a16="http://schemas.microsoft.com/office/drawing/2014/main" id="{A302DCC3-3F0B-C5CB-A89A-93EC53DBACA1}"/>
              </a:ext>
            </a:extLst>
          </p:cNvPr>
          <p:cNvSpPr txBox="1"/>
          <p:nvPr/>
        </p:nvSpPr>
        <p:spPr>
          <a:xfrm>
            <a:off x="12361706" y="38751511"/>
            <a:ext cx="10345308" cy="6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IN" sz="3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RQ2: </a:t>
            </a:r>
            <a:r>
              <a:rPr lang="en-IN" sz="3700" b="1" dirty="0"/>
              <a:t>Can LLMs Mimic Annotator Persona?</a:t>
            </a:r>
            <a:endParaRPr sz="3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6;p1"/>
          <p:cNvSpPr/>
          <p:nvPr/>
        </p:nvSpPr>
        <p:spPr>
          <a:xfrm>
            <a:off x="22188612" y="40261064"/>
            <a:ext cx="7836288" cy="10005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4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8;p1"/>
          <p:cNvSpPr txBox="1"/>
          <p:nvPr/>
        </p:nvSpPr>
        <p:spPr>
          <a:xfrm>
            <a:off x="22251461" y="41451547"/>
            <a:ext cx="7773439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IN" sz="2800" dirty="0" err="1">
                <a:solidFill>
                  <a:schemeClr val="dk1"/>
                </a:solidFill>
              </a:rPr>
              <a:t>CREHate</a:t>
            </a:r>
            <a:r>
              <a:rPr lang="en-IN" sz="2800" dirty="0">
                <a:solidFill>
                  <a:schemeClr val="dk1"/>
                </a:solidFill>
              </a:rPr>
              <a:t>: Cross-cultural Re-annotation of English Hate Speech Dataset, NAACL’24.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9" name="Google Shape;121;p1"/>
          <p:cNvSpPr/>
          <p:nvPr/>
        </p:nvSpPr>
        <p:spPr>
          <a:xfrm>
            <a:off x="22188612" y="40262364"/>
            <a:ext cx="7836288" cy="225811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56;p13">
            <a:extLst>
              <a:ext uri="{FF2B5EF4-FFF2-40B4-BE49-F238E27FC236}">
                <a16:creationId xmlns:a16="http://schemas.microsoft.com/office/drawing/2014/main" id="{07579758-242A-04D8-61CA-562CEC2C0A44}"/>
              </a:ext>
            </a:extLst>
          </p:cNvPr>
          <p:cNvGrpSpPr>
            <a:grpSpLocks noChangeAspect="1"/>
          </p:cNvGrpSpPr>
          <p:nvPr/>
        </p:nvGrpSpPr>
        <p:grpSpPr>
          <a:xfrm>
            <a:off x="-191758" y="40406835"/>
            <a:ext cx="12010903" cy="1969173"/>
            <a:chOff x="-121575" y="-10700"/>
            <a:chExt cx="8896965" cy="1458650"/>
          </a:xfrm>
        </p:grpSpPr>
        <p:pic>
          <p:nvPicPr>
            <p:cNvPr id="31" name="Google Shape;57;p13">
              <a:extLst>
                <a:ext uri="{FF2B5EF4-FFF2-40B4-BE49-F238E27FC236}">
                  <a16:creationId xmlns:a16="http://schemas.microsoft.com/office/drawing/2014/main" id="{FE1EF78E-954F-31CA-E9F0-B68691C53C9C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-121575" y="-10700"/>
              <a:ext cx="2431150" cy="145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58;p13">
              <a:extLst>
                <a:ext uri="{FF2B5EF4-FFF2-40B4-BE49-F238E27FC236}">
                  <a16:creationId xmlns:a16="http://schemas.microsoft.com/office/drawing/2014/main" id="{43990684-2FC3-3ACA-7F61-938E6010DCFE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559198" y="78022"/>
              <a:ext cx="1281200" cy="12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59;p13">
              <a:extLst>
                <a:ext uri="{FF2B5EF4-FFF2-40B4-BE49-F238E27FC236}">
                  <a16:creationId xmlns:a16="http://schemas.microsoft.com/office/drawing/2014/main" id="{A5CC3FA5-725A-B846-B36E-63187F9D8682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447288" y="197650"/>
              <a:ext cx="1987722" cy="1041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60;p13">
              <a:extLst>
                <a:ext uri="{FF2B5EF4-FFF2-40B4-BE49-F238E27FC236}">
                  <a16:creationId xmlns:a16="http://schemas.microsoft.com/office/drawing/2014/main" id="{10A32930-C602-FEDB-D9CA-260F49BE02BA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123350" y="287398"/>
              <a:ext cx="1652040" cy="862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12011E-3EBD-B6E6-605E-3C88BF0786DA}"/>
              </a:ext>
            </a:extLst>
          </p:cNvPr>
          <p:cNvGrpSpPr/>
          <p:nvPr/>
        </p:nvGrpSpPr>
        <p:grpSpPr>
          <a:xfrm>
            <a:off x="12502067" y="40101883"/>
            <a:ext cx="8974001" cy="2571750"/>
            <a:chOff x="12459880" y="39947686"/>
            <a:chExt cx="8974001" cy="257175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9212EA-6184-53A3-CFAD-A44AD1866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661005" y="39947686"/>
              <a:ext cx="2571750" cy="257175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47480CB-E423-7FC2-77AA-80C29D9EB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862131" y="39947686"/>
              <a:ext cx="2571750" cy="25717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B50620E-B217-392C-31FF-338603A5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459880" y="39947687"/>
              <a:ext cx="2571749" cy="2571749"/>
            </a:xfrm>
            <a:prstGeom prst="rect">
              <a:avLst/>
            </a:prstGeom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9AA15C1-B105-EA77-7D7A-B19A07CCE5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5675" y="289173"/>
            <a:ext cx="3536450" cy="1623292"/>
          </a:xfrm>
          <a:prstGeom prst="rect">
            <a:avLst/>
          </a:prstGeom>
        </p:spPr>
      </p:pic>
      <p:pic>
        <p:nvPicPr>
          <p:cNvPr id="45" name="Google Shape;55;p13">
            <a:extLst>
              <a:ext uri="{FF2B5EF4-FFF2-40B4-BE49-F238E27FC236}">
                <a16:creationId xmlns:a16="http://schemas.microsoft.com/office/drawing/2014/main" id="{1814B77C-6735-3577-A9D8-53B63BC4AD55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5900" y="2288696"/>
            <a:ext cx="3573940" cy="152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543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Pallavi Kaushik</dc:creator>
  <cp:lastModifiedBy>SAHAJPREET SINGH</cp:lastModifiedBy>
  <cp:revision>18</cp:revision>
  <dcterms:created xsi:type="dcterms:W3CDTF">2022-03-02T06:21:27Z</dcterms:created>
  <dcterms:modified xsi:type="dcterms:W3CDTF">2024-10-24T14:38:15Z</dcterms:modified>
</cp:coreProperties>
</file>