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76" r:id="rId7"/>
    <p:sldId id="277" r:id="rId8"/>
    <p:sldId id="264" r:id="rId9"/>
    <p:sldId id="262" r:id="rId10"/>
    <p:sldId id="268" r:id="rId11"/>
    <p:sldId id="260" r:id="rId12"/>
    <p:sldId id="275" r:id="rId13"/>
    <p:sldId id="266" r:id="rId14"/>
    <p:sldId id="267" r:id="rId15"/>
    <p:sldId id="274" r:id="rId16"/>
    <p:sldId id="270" r:id="rId17"/>
    <p:sldId id="263" r:id="rId18"/>
    <p:sldId id="272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02"/>
    <p:restoredTop sz="94613"/>
  </p:normalViewPr>
  <p:slideViewPr>
    <p:cSldViewPr snapToGrid="0" snapToObjects="1">
      <p:cViewPr>
        <p:scale>
          <a:sx n="86" d="100"/>
          <a:sy n="86" d="100"/>
        </p:scale>
        <p:origin x="112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E7DC9-C02D-CD4A-B994-FD2FC2B74EF1}" type="doc">
      <dgm:prSet loTypeId="urn:microsoft.com/office/officeart/2008/layout/PictureStrip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6DF24-186D-A643-A00F-A1C08E726655}">
      <dgm:prSet phldrT="[Text]"/>
      <dgm:spPr/>
      <dgm:t>
        <a:bodyPr/>
        <a:lstStyle/>
        <a:p>
          <a:r>
            <a:rPr lang="en-US" dirty="0" smtClean="0"/>
            <a:t>Data input</a:t>
          </a:r>
          <a:endParaRPr lang="en-US" dirty="0"/>
        </a:p>
      </dgm:t>
    </dgm:pt>
    <dgm:pt modelId="{921584C6-C35B-054A-825F-5D3429ED38FB}" type="parTrans" cxnId="{E498ED4B-F078-5D4B-860A-0B827CCAEBE8}">
      <dgm:prSet/>
      <dgm:spPr/>
      <dgm:t>
        <a:bodyPr/>
        <a:lstStyle/>
        <a:p>
          <a:endParaRPr lang="en-US"/>
        </a:p>
      </dgm:t>
    </dgm:pt>
    <dgm:pt modelId="{A519DD03-A655-2E40-9F56-12B60FDDD048}" type="sibTrans" cxnId="{E498ED4B-F078-5D4B-860A-0B827CCAEBE8}">
      <dgm:prSet/>
      <dgm:spPr/>
      <dgm:t>
        <a:bodyPr/>
        <a:lstStyle/>
        <a:p>
          <a:endParaRPr lang="en-US"/>
        </a:p>
      </dgm:t>
    </dgm:pt>
    <dgm:pt modelId="{07DC7C31-D93D-BF48-9CA5-E08381B4C4E8}">
      <dgm:prSet phldrT="[Text]"/>
      <dgm:spPr/>
      <dgm:t>
        <a:bodyPr/>
        <a:lstStyle/>
        <a:p>
          <a:r>
            <a:rPr lang="en-US" dirty="0" smtClean="0"/>
            <a:t>Human input</a:t>
          </a:r>
          <a:endParaRPr lang="en-US" dirty="0"/>
        </a:p>
      </dgm:t>
    </dgm:pt>
    <dgm:pt modelId="{703C9AE1-8554-E549-AE13-C0EB3D10E36E}" type="parTrans" cxnId="{852846C8-D9EA-E94E-B663-789965BA755C}">
      <dgm:prSet/>
      <dgm:spPr/>
      <dgm:t>
        <a:bodyPr/>
        <a:lstStyle/>
        <a:p>
          <a:endParaRPr lang="en-US"/>
        </a:p>
      </dgm:t>
    </dgm:pt>
    <dgm:pt modelId="{4E0DA155-460A-B941-BDF4-7B50AA69818E}" type="sibTrans" cxnId="{852846C8-D9EA-E94E-B663-789965BA755C}">
      <dgm:prSet/>
      <dgm:spPr/>
      <dgm:t>
        <a:bodyPr/>
        <a:lstStyle/>
        <a:p>
          <a:endParaRPr lang="en-US"/>
        </a:p>
      </dgm:t>
    </dgm:pt>
    <dgm:pt modelId="{BFF21537-880D-144E-81E8-B43E079AD9F0}">
      <dgm:prSet phldrT="[Text]"/>
      <dgm:spPr/>
      <dgm:t>
        <a:bodyPr/>
        <a:lstStyle/>
        <a:p>
          <a:r>
            <a:rPr lang="en-US" dirty="0" smtClean="0"/>
            <a:t>Operation input</a:t>
          </a:r>
          <a:endParaRPr lang="en-US" dirty="0"/>
        </a:p>
      </dgm:t>
    </dgm:pt>
    <dgm:pt modelId="{A1F6352A-546C-4D4E-A515-92D8938E25D3}" type="parTrans" cxnId="{41C44DB2-99A5-C149-A288-E8FBF234AFCE}">
      <dgm:prSet/>
      <dgm:spPr/>
      <dgm:t>
        <a:bodyPr/>
        <a:lstStyle/>
        <a:p>
          <a:endParaRPr lang="en-US"/>
        </a:p>
      </dgm:t>
    </dgm:pt>
    <dgm:pt modelId="{8772E4FB-309E-D746-B546-B53B011FF130}" type="sibTrans" cxnId="{41C44DB2-99A5-C149-A288-E8FBF234AFCE}">
      <dgm:prSet/>
      <dgm:spPr/>
      <dgm:t>
        <a:bodyPr/>
        <a:lstStyle/>
        <a:p>
          <a:endParaRPr lang="en-US"/>
        </a:p>
      </dgm:t>
    </dgm:pt>
    <dgm:pt modelId="{B685EC9E-5406-8641-8282-88917A0A3E20}">
      <dgm:prSet/>
      <dgm:spPr/>
      <dgm:t>
        <a:bodyPr/>
        <a:lstStyle/>
        <a:p>
          <a:r>
            <a:rPr lang="en-US" dirty="0" smtClean="0"/>
            <a:t>Data output</a:t>
          </a:r>
          <a:endParaRPr lang="en-US" dirty="0"/>
        </a:p>
      </dgm:t>
    </dgm:pt>
    <dgm:pt modelId="{2A4E949B-516D-B145-87AF-6327B0EA493D}" type="parTrans" cxnId="{3B468910-41D0-954C-858A-F75617002A18}">
      <dgm:prSet/>
      <dgm:spPr/>
      <dgm:t>
        <a:bodyPr/>
        <a:lstStyle/>
        <a:p>
          <a:endParaRPr lang="en-US"/>
        </a:p>
      </dgm:t>
    </dgm:pt>
    <dgm:pt modelId="{D1416D55-5FE2-4F45-8565-9B3E7BE0C6A1}" type="sibTrans" cxnId="{3B468910-41D0-954C-858A-F75617002A18}">
      <dgm:prSet/>
      <dgm:spPr/>
      <dgm:t>
        <a:bodyPr/>
        <a:lstStyle/>
        <a:p>
          <a:endParaRPr lang="en-US"/>
        </a:p>
      </dgm:t>
    </dgm:pt>
    <dgm:pt modelId="{B7B3C88E-4FA6-4D49-A90E-EC21545BFFF7}" type="pres">
      <dgm:prSet presAssocID="{453E7DC9-C02D-CD4A-B994-FD2FC2B74EF1}" presName="Name0" presStyleCnt="0">
        <dgm:presLayoutVars>
          <dgm:dir/>
          <dgm:resizeHandles val="exact"/>
        </dgm:presLayoutVars>
      </dgm:prSet>
      <dgm:spPr/>
    </dgm:pt>
    <dgm:pt modelId="{2D041C2A-B667-D24E-8CF8-9EAD76159A9A}" type="pres">
      <dgm:prSet presAssocID="{41A6DF24-186D-A643-A00F-A1C08E726655}" presName="composite" presStyleCnt="0"/>
      <dgm:spPr/>
    </dgm:pt>
    <dgm:pt modelId="{80602E34-A8AA-6A48-917C-6A622171FA85}" type="pres">
      <dgm:prSet presAssocID="{41A6DF24-186D-A643-A00F-A1C08E726655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7354D-3C6D-1849-99A4-7877F5DC5181}" type="pres">
      <dgm:prSet presAssocID="{41A6DF24-186D-A643-A00F-A1C08E726655}" presName="rect2" presStyleLbl="fgImgPlace1" presStyleIdx="0" presStyleCnt="4"/>
      <dgm:spPr>
        <a:solidFill>
          <a:schemeClr val="accent6"/>
        </a:solidFill>
      </dgm:spPr>
    </dgm:pt>
    <dgm:pt modelId="{77E3FB08-521B-2E4C-885B-70BC127C6E54}" type="pres">
      <dgm:prSet presAssocID="{A519DD03-A655-2E40-9F56-12B60FDDD048}" presName="sibTrans" presStyleCnt="0"/>
      <dgm:spPr/>
    </dgm:pt>
    <dgm:pt modelId="{C21B99EB-30FF-E042-BD5E-D0B1F80B510F}" type="pres">
      <dgm:prSet presAssocID="{07DC7C31-D93D-BF48-9CA5-E08381B4C4E8}" presName="composite" presStyleCnt="0"/>
      <dgm:spPr/>
    </dgm:pt>
    <dgm:pt modelId="{8419D2AB-9459-3043-AA0C-59382404E7FB}" type="pres">
      <dgm:prSet presAssocID="{07DC7C31-D93D-BF48-9CA5-E08381B4C4E8}" presName="rect1" presStyleLbl="trAlignAcc1" presStyleIdx="1" presStyleCnt="4">
        <dgm:presLayoutVars>
          <dgm:bulletEnabled val="1"/>
        </dgm:presLayoutVars>
      </dgm:prSet>
      <dgm:spPr/>
    </dgm:pt>
    <dgm:pt modelId="{1074A0B0-C2D2-9741-B961-303EBDDAAF71}" type="pres">
      <dgm:prSet presAssocID="{07DC7C31-D93D-BF48-9CA5-E08381B4C4E8}" presName="rect2" presStyleLbl="fgImgPlace1" presStyleIdx="1" presStyleCnt="4"/>
      <dgm:spPr>
        <a:solidFill>
          <a:schemeClr val="accent3"/>
        </a:solidFill>
      </dgm:spPr>
    </dgm:pt>
    <dgm:pt modelId="{C7491A73-8232-204D-B6DF-04182DDCD69D}" type="pres">
      <dgm:prSet presAssocID="{4E0DA155-460A-B941-BDF4-7B50AA69818E}" presName="sibTrans" presStyleCnt="0"/>
      <dgm:spPr/>
    </dgm:pt>
    <dgm:pt modelId="{66ADB440-E09A-6E40-A765-935CBD6CD373}" type="pres">
      <dgm:prSet presAssocID="{BFF21537-880D-144E-81E8-B43E079AD9F0}" presName="composite" presStyleCnt="0"/>
      <dgm:spPr/>
    </dgm:pt>
    <dgm:pt modelId="{95F02F60-386E-844D-9689-806D3C58BC36}" type="pres">
      <dgm:prSet presAssocID="{BFF21537-880D-144E-81E8-B43E079AD9F0}" presName="rect1" presStyleLbl="trAlignAcc1" presStyleIdx="2" presStyleCnt="4">
        <dgm:presLayoutVars>
          <dgm:bulletEnabled val="1"/>
        </dgm:presLayoutVars>
      </dgm:prSet>
      <dgm:spPr/>
    </dgm:pt>
    <dgm:pt modelId="{945D9F9C-615C-E441-9749-FD9A01D778D7}" type="pres">
      <dgm:prSet presAssocID="{BFF21537-880D-144E-81E8-B43E079AD9F0}" presName="rect2" presStyleLbl="fgImgPlace1" presStyleIdx="2" presStyleCnt="4"/>
      <dgm:spPr>
        <a:solidFill>
          <a:schemeClr val="accent2"/>
        </a:solidFill>
      </dgm:spPr>
    </dgm:pt>
    <dgm:pt modelId="{DF4E3B8F-3567-4342-B270-31D985459CF2}" type="pres">
      <dgm:prSet presAssocID="{8772E4FB-309E-D746-B546-B53B011FF130}" presName="sibTrans" presStyleCnt="0"/>
      <dgm:spPr/>
    </dgm:pt>
    <dgm:pt modelId="{177FF8BF-A6CA-9741-AB25-CE62F6C4FB15}" type="pres">
      <dgm:prSet presAssocID="{B685EC9E-5406-8641-8282-88917A0A3E20}" presName="composite" presStyleCnt="0"/>
      <dgm:spPr/>
    </dgm:pt>
    <dgm:pt modelId="{E531F427-C01F-7D42-BFF4-031870FF5DA2}" type="pres">
      <dgm:prSet presAssocID="{B685EC9E-5406-8641-8282-88917A0A3E20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EC192A-019A-CD46-944D-189A3286C5A8}" type="pres">
      <dgm:prSet presAssocID="{B685EC9E-5406-8641-8282-88917A0A3E20}" presName="rect2" presStyleLbl="fgImgPlace1" presStyleIdx="3" presStyleCnt="4"/>
      <dgm:spPr>
        <a:solidFill>
          <a:schemeClr val="accent4"/>
        </a:solidFill>
      </dgm:spPr>
    </dgm:pt>
  </dgm:ptLst>
  <dgm:cxnLst>
    <dgm:cxn modelId="{2CCE5862-FD8B-1C45-8384-B3A35FB5868E}" type="presOf" srcId="{453E7DC9-C02D-CD4A-B994-FD2FC2B74EF1}" destId="{B7B3C88E-4FA6-4D49-A90E-EC21545BFFF7}" srcOrd="0" destOrd="0" presId="urn:microsoft.com/office/officeart/2008/layout/PictureStrips"/>
    <dgm:cxn modelId="{852846C8-D9EA-E94E-B663-789965BA755C}" srcId="{453E7DC9-C02D-CD4A-B994-FD2FC2B74EF1}" destId="{07DC7C31-D93D-BF48-9CA5-E08381B4C4E8}" srcOrd="1" destOrd="0" parTransId="{703C9AE1-8554-E549-AE13-C0EB3D10E36E}" sibTransId="{4E0DA155-460A-B941-BDF4-7B50AA69818E}"/>
    <dgm:cxn modelId="{74833791-22AF-924F-9A32-443408DFA15B}" type="presOf" srcId="{41A6DF24-186D-A643-A00F-A1C08E726655}" destId="{80602E34-A8AA-6A48-917C-6A622171FA85}" srcOrd="0" destOrd="0" presId="urn:microsoft.com/office/officeart/2008/layout/PictureStrips"/>
    <dgm:cxn modelId="{E498ED4B-F078-5D4B-860A-0B827CCAEBE8}" srcId="{453E7DC9-C02D-CD4A-B994-FD2FC2B74EF1}" destId="{41A6DF24-186D-A643-A00F-A1C08E726655}" srcOrd="0" destOrd="0" parTransId="{921584C6-C35B-054A-825F-5D3429ED38FB}" sibTransId="{A519DD03-A655-2E40-9F56-12B60FDDD048}"/>
    <dgm:cxn modelId="{C59444C4-580E-2E41-9676-460630AD981F}" type="presOf" srcId="{BFF21537-880D-144E-81E8-B43E079AD9F0}" destId="{95F02F60-386E-844D-9689-806D3C58BC36}" srcOrd="0" destOrd="0" presId="urn:microsoft.com/office/officeart/2008/layout/PictureStrips"/>
    <dgm:cxn modelId="{3B468910-41D0-954C-858A-F75617002A18}" srcId="{453E7DC9-C02D-CD4A-B994-FD2FC2B74EF1}" destId="{B685EC9E-5406-8641-8282-88917A0A3E20}" srcOrd="3" destOrd="0" parTransId="{2A4E949B-516D-B145-87AF-6327B0EA493D}" sibTransId="{D1416D55-5FE2-4F45-8565-9B3E7BE0C6A1}"/>
    <dgm:cxn modelId="{4BFE2240-FD56-9C48-A66E-B5CFA0270701}" type="presOf" srcId="{B685EC9E-5406-8641-8282-88917A0A3E20}" destId="{E531F427-C01F-7D42-BFF4-031870FF5DA2}" srcOrd="0" destOrd="0" presId="urn:microsoft.com/office/officeart/2008/layout/PictureStrips"/>
    <dgm:cxn modelId="{2D88CE2B-7164-A447-A26A-3241AF1D2C6E}" type="presOf" srcId="{07DC7C31-D93D-BF48-9CA5-E08381B4C4E8}" destId="{8419D2AB-9459-3043-AA0C-59382404E7FB}" srcOrd="0" destOrd="0" presId="urn:microsoft.com/office/officeart/2008/layout/PictureStrips"/>
    <dgm:cxn modelId="{41C44DB2-99A5-C149-A288-E8FBF234AFCE}" srcId="{453E7DC9-C02D-CD4A-B994-FD2FC2B74EF1}" destId="{BFF21537-880D-144E-81E8-B43E079AD9F0}" srcOrd="2" destOrd="0" parTransId="{A1F6352A-546C-4D4E-A515-92D8938E25D3}" sibTransId="{8772E4FB-309E-D746-B546-B53B011FF130}"/>
    <dgm:cxn modelId="{93A685FD-E62A-E244-A972-176C9EBEE885}" type="presParOf" srcId="{B7B3C88E-4FA6-4D49-A90E-EC21545BFFF7}" destId="{2D041C2A-B667-D24E-8CF8-9EAD76159A9A}" srcOrd="0" destOrd="0" presId="urn:microsoft.com/office/officeart/2008/layout/PictureStrips"/>
    <dgm:cxn modelId="{E2682A4E-5B4F-3045-B462-3A28C9550A32}" type="presParOf" srcId="{2D041C2A-B667-D24E-8CF8-9EAD76159A9A}" destId="{80602E34-A8AA-6A48-917C-6A622171FA85}" srcOrd="0" destOrd="0" presId="urn:microsoft.com/office/officeart/2008/layout/PictureStrips"/>
    <dgm:cxn modelId="{50DC0C13-AF92-2342-8944-820CCFC05803}" type="presParOf" srcId="{2D041C2A-B667-D24E-8CF8-9EAD76159A9A}" destId="{26A7354D-3C6D-1849-99A4-7877F5DC5181}" srcOrd="1" destOrd="0" presId="urn:microsoft.com/office/officeart/2008/layout/PictureStrips"/>
    <dgm:cxn modelId="{0C8B123E-AD77-8A4D-A623-6368553CAA4B}" type="presParOf" srcId="{B7B3C88E-4FA6-4D49-A90E-EC21545BFFF7}" destId="{77E3FB08-521B-2E4C-885B-70BC127C6E54}" srcOrd="1" destOrd="0" presId="urn:microsoft.com/office/officeart/2008/layout/PictureStrips"/>
    <dgm:cxn modelId="{1842B5D9-70CD-DA46-BEEA-C68BC651F791}" type="presParOf" srcId="{B7B3C88E-4FA6-4D49-A90E-EC21545BFFF7}" destId="{C21B99EB-30FF-E042-BD5E-D0B1F80B510F}" srcOrd="2" destOrd="0" presId="urn:microsoft.com/office/officeart/2008/layout/PictureStrips"/>
    <dgm:cxn modelId="{1D88F3BE-46C4-6346-9313-7E8FF476DFA4}" type="presParOf" srcId="{C21B99EB-30FF-E042-BD5E-D0B1F80B510F}" destId="{8419D2AB-9459-3043-AA0C-59382404E7FB}" srcOrd="0" destOrd="0" presId="urn:microsoft.com/office/officeart/2008/layout/PictureStrips"/>
    <dgm:cxn modelId="{8869923F-317B-9E45-BA8D-1FC9CB3A4DD0}" type="presParOf" srcId="{C21B99EB-30FF-E042-BD5E-D0B1F80B510F}" destId="{1074A0B0-C2D2-9741-B961-303EBDDAAF71}" srcOrd="1" destOrd="0" presId="urn:microsoft.com/office/officeart/2008/layout/PictureStrips"/>
    <dgm:cxn modelId="{4F3A9D3F-6E56-DC48-9113-B52751A4C742}" type="presParOf" srcId="{B7B3C88E-4FA6-4D49-A90E-EC21545BFFF7}" destId="{C7491A73-8232-204D-B6DF-04182DDCD69D}" srcOrd="3" destOrd="0" presId="urn:microsoft.com/office/officeart/2008/layout/PictureStrips"/>
    <dgm:cxn modelId="{2D0FE0CE-E0E0-4C47-A4DD-E2C2A9E7B114}" type="presParOf" srcId="{B7B3C88E-4FA6-4D49-A90E-EC21545BFFF7}" destId="{66ADB440-E09A-6E40-A765-935CBD6CD373}" srcOrd="4" destOrd="0" presId="urn:microsoft.com/office/officeart/2008/layout/PictureStrips"/>
    <dgm:cxn modelId="{129B7A59-8523-F747-89DB-7167767289B4}" type="presParOf" srcId="{66ADB440-E09A-6E40-A765-935CBD6CD373}" destId="{95F02F60-386E-844D-9689-806D3C58BC36}" srcOrd="0" destOrd="0" presId="urn:microsoft.com/office/officeart/2008/layout/PictureStrips"/>
    <dgm:cxn modelId="{8D32EC11-E2BA-E944-83C8-A1528A4FA4DF}" type="presParOf" srcId="{66ADB440-E09A-6E40-A765-935CBD6CD373}" destId="{945D9F9C-615C-E441-9749-FD9A01D778D7}" srcOrd="1" destOrd="0" presId="urn:microsoft.com/office/officeart/2008/layout/PictureStrips"/>
    <dgm:cxn modelId="{73FFF32F-0707-ED49-8D18-A77B97037881}" type="presParOf" srcId="{B7B3C88E-4FA6-4D49-A90E-EC21545BFFF7}" destId="{DF4E3B8F-3567-4342-B270-31D985459CF2}" srcOrd="5" destOrd="0" presId="urn:microsoft.com/office/officeart/2008/layout/PictureStrips"/>
    <dgm:cxn modelId="{5F6CBF84-9289-A846-A69C-F5BC1A56E593}" type="presParOf" srcId="{B7B3C88E-4FA6-4D49-A90E-EC21545BFFF7}" destId="{177FF8BF-A6CA-9741-AB25-CE62F6C4FB15}" srcOrd="6" destOrd="0" presId="urn:microsoft.com/office/officeart/2008/layout/PictureStrips"/>
    <dgm:cxn modelId="{E8E23A53-D95C-654F-B940-D4254B62A947}" type="presParOf" srcId="{177FF8BF-A6CA-9741-AB25-CE62F6C4FB15}" destId="{E531F427-C01F-7D42-BFF4-031870FF5DA2}" srcOrd="0" destOrd="0" presId="urn:microsoft.com/office/officeart/2008/layout/PictureStrips"/>
    <dgm:cxn modelId="{04A1B737-19C5-D544-BB48-C78FC99B3B4F}" type="presParOf" srcId="{177FF8BF-A6CA-9741-AB25-CE62F6C4FB15}" destId="{ACEC192A-019A-CD46-944D-189A3286C5A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02E34-A8AA-6A48-917C-6A622171FA85}">
      <dsp:nvSpPr>
        <dsp:cNvPr id="0" name=""/>
        <dsp:cNvSpPr/>
      </dsp:nvSpPr>
      <dsp:spPr>
        <a:xfrm>
          <a:off x="258063" y="423872"/>
          <a:ext cx="1821066" cy="56908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459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input</a:t>
          </a:r>
          <a:endParaRPr lang="en-US" sz="1600" kern="1200" dirty="0"/>
        </a:p>
      </dsp:txBody>
      <dsp:txXfrm>
        <a:off x="258063" y="423872"/>
        <a:ext cx="1821066" cy="569083"/>
      </dsp:txXfrm>
    </dsp:sp>
    <dsp:sp modelId="{26A7354D-3C6D-1849-99A4-7877F5DC5181}">
      <dsp:nvSpPr>
        <dsp:cNvPr id="0" name=""/>
        <dsp:cNvSpPr/>
      </dsp:nvSpPr>
      <dsp:spPr>
        <a:xfrm>
          <a:off x="182186" y="341671"/>
          <a:ext cx="398358" cy="597537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19D2AB-9459-3043-AA0C-59382404E7FB}">
      <dsp:nvSpPr>
        <dsp:cNvPr id="0" name=""/>
        <dsp:cNvSpPr/>
      </dsp:nvSpPr>
      <dsp:spPr>
        <a:xfrm>
          <a:off x="258063" y="1140284"/>
          <a:ext cx="1821066" cy="56908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459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Human input</a:t>
          </a:r>
          <a:endParaRPr lang="en-US" sz="1600" kern="1200" dirty="0"/>
        </a:p>
      </dsp:txBody>
      <dsp:txXfrm>
        <a:off x="258063" y="1140284"/>
        <a:ext cx="1821066" cy="569083"/>
      </dsp:txXfrm>
    </dsp:sp>
    <dsp:sp modelId="{1074A0B0-C2D2-9741-B961-303EBDDAAF71}">
      <dsp:nvSpPr>
        <dsp:cNvPr id="0" name=""/>
        <dsp:cNvSpPr/>
      </dsp:nvSpPr>
      <dsp:spPr>
        <a:xfrm>
          <a:off x="182186" y="1058083"/>
          <a:ext cx="398358" cy="597537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F02F60-386E-844D-9689-806D3C58BC36}">
      <dsp:nvSpPr>
        <dsp:cNvPr id="0" name=""/>
        <dsp:cNvSpPr/>
      </dsp:nvSpPr>
      <dsp:spPr>
        <a:xfrm>
          <a:off x="258063" y="1856697"/>
          <a:ext cx="1821066" cy="56908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459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Operation input</a:t>
          </a:r>
          <a:endParaRPr lang="en-US" sz="1600" kern="1200" dirty="0"/>
        </a:p>
      </dsp:txBody>
      <dsp:txXfrm>
        <a:off x="258063" y="1856697"/>
        <a:ext cx="1821066" cy="569083"/>
      </dsp:txXfrm>
    </dsp:sp>
    <dsp:sp modelId="{945D9F9C-615C-E441-9749-FD9A01D778D7}">
      <dsp:nvSpPr>
        <dsp:cNvPr id="0" name=""/>
        <dsp:cNvSpPr/>
      </dsp:nvSpPr>
      <dsp:spPr>
        <a:xfrm>
          <a:off x="182186" y="1774496"/>
          <a:ext cx="398358" cy="59753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31F427-C01F-7D42-BFF4-031870FF5DA2}">
      <dsp:nvSpPr>
        <dsp:cNvPr id="0" name=""/>
        <dsp:cNvSpPr/>
      </dsp:nvSpPr>
      <dsp:spPr>
        <a:xfrm>
          <a:off x="258063" y="2573109"/>
          <a:ext cx="1821066" cy="56908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459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output</a:t>
          </a:r>
          <a:endParaRPr lang="en-US" sz="1600" kern="1200" dirty="0"/>
        </a:p>
      </dsp:txBody>
      <dsp:txXfrm>
        <a:off x="258063" y="2573109"/>
        <a:ext cx="1821066" cy="569083"/>
      </dsp:txXfrm>
    </dsp:sp>
    <dsp:sp modelId="{ACEC192A-019A-CD46-944D-189A3286C5A8}">
      <dsp:nvSpPr>
        <dsp:cNvPr id="0" name=""/>
        <dsp:cNvSpPr/>
      </dsp:nvSpPr>
      <dsp:spPr>
        <a:xfrm>
          <a:off x="182186" y="2490908"/>
          <a:ext cx="398358" cy="597537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A9ED7-DEF5-B14C-84D9-99EC15154C3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F49E4-6169-C249-8D91-FE551267F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19D3-C2F7-A44B-8585-8A941C482CA3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017E-C8D4-7F40-93F9-02324531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FUTURE RUN REGISTRY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Fabio Espinosa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for Future 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Must be developed with state of the art technologies.</a:t>
            </a:r>
          </a:p>
          <a:p>
            <a:r>
              <a:rPr lang="en-US" dirty="0" smtClean="0"/>
              <a:t>Must be maintainable, well documented and design must be as simple as possible. </a:t>
            </a:r>
          </a:p>
          <a:p>
            <a:r>
              <a:rPr lang="en-US" dirty="0"/>
              <a:t>Must allow lots of automation via </a:t>
            </a:r>
            <a:r>
              <a:rPr lang="en-US" dirty="0" smtClean="0"/>
              <a:t>API (API completely separated from front end).</a:t>
            </a:r>
          </a:p>
          <a:p>
            <a:r>
              <a:rPr lang="en-US" dirty="0" smtClean="0"/>
              <a:t>Must have great performance and be user-friendly. </a:t>
            </a:r>
          </a:p>
          <a:p>
            <a:r>
              <a:rPr lang="en-US" dirty="0" smtClean="0"/>
              <a:t>Possible human errors must be prevented by design.</a:t>
            </a:r>
          </a:p>
          <a:p>
            <a:r>
              <a:rPr lang="en-US" dirty="0" smtClean="0"/>
              <a:t>Information should be allowed for everyone to see, but only for authorized users to edit/delete.</a:t>
            </a:r>
          </a:p>
          <a:p>
            <a:r>
              <a:rPr lang="en-US" dirty="0" smtClean="0"/>
              <a:t>Must not be a copy of current RR, but a complete new solution.</a:t>
            </a:r>
          </a:p>
        </p:txBody>
      </p:sp>
    </p:spTree>
    <p:extLst>
      <p:ext uri="{BB962C8B-B14F-4D97-AF65-F5344CB8AC3E}">
        <p14:creationId xmlns:p14="http://schemas.microsoft.com/office/powerpoint/2010/main" val="112073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 Major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Handling triggers, make them work as soon as they should, </a:t>
            </a:r>
            <a:r>
              <a:rPr lang="en-US" dirty="0" smtClean="0"/>
              <a:t>store them </a:t>
            </a:r>
            <a:r>
              <a:rPr lang="en-US" dirty="0" smtClean="0"/>
              <a:t>and </a:t>
            </a:r>
            <a:r>
              <a:rPr lang="en-US" dirty="0" smtClean="0"/>
              <a:t>make them user-friendly to write.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User authentication working with e-groups.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Make existing data in current RR fit new RR. This includes 69 tables for Online </a:t>
            </a:r>
            <a:r>
              <a:rPr lang="en-US" dirty="0" err="1" smtClean="0"/>
              <a:t>db</a:t>
            </a:r>
            <a:r>
              <a:rPr lang="en-US" dirty="0" smtClean="0"/>
              <a:t> and 191 tables for Offline db. Have to go through each table importing data and exporting to new schema</a:t>
            </a:r>
            <a:r>
              <a:rPr lang="en-US" dirty="0" smtClean="0"/>
              <a:t>. (Do we actually need old data). 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Handling </a:t>
            </a:r>
            <a:r>
              <a:rPr lang="en-US" dirty="0" smtClean="0"/>
              <a:t>possible immutable database schema design.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Handling Triggers viable solution</a:t>
            </a:r>
            <a:endParaRPr lang="en-US" sz="3600" dirty="0"/>
          </a:p>
        </p:txBody>
      </p:sp>
      <p:pic>
        <p:nvPicPr>
          <p:cNvPr id="1026" name="Picture 2" descr="https://lh3.googleusercontent.com/54-PQgGCYnJfwPw_GY-nlQhH7mthTK4FsAnjHP0nCzBUCBxNULPMwLy3-E5Ofaz8f2Rjlel7DUOfNPQnkI_IMm9w8CG7Mi0bkb4q_sqSr7BKJc_0xmMW9kputpTf6svxsPNzijv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0" y="128789"/>
            <a:ext cx="4450723" cy="658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518" y="1571223"/>
            <a:ext cx="5950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Can be easily stored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Are not hard to understand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Can be easily validated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Requires a learning curve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Are easily evaluated at runtime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Must have consistency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 JSON editor is not the friendliest thing, but is not changed frequently.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50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PostgreSQL vs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PostgreSQL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92D050"/>
                </a:solidFill>
              </a:rPr>
              <a:t>Pros: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Open source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Vastly more used in real world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support in managed DBS at CERN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Very popular in developer community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Notify() function built 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Built in support for JSON storage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Cons: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Will not be able to query WBM/OMS data source directly.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Oracle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92D050"/>
                </a:solidFill>
              </a:rPr>
              <a:t>Pros: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support as managed DBS at CERN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Current WBM uses Oracle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developers in CERN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Cons: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Closed source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Fewer developers worldwide know it.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7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Event sourcing schema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Pros:</a:t>
            </a:r>
          </a:p>
          <a:p>
            <a:r>
              <a:rPr lang="en-US" dirty="0" smtClean="0"/>
              <a:t>It will have a built in log “for free”</a:t>
            </a:r>
          </a:p>
          <a:p>
            <a:r>
              <a:rPr lang="en-US" dirty="0" smtClean="0"/>
              <a:t>Database can be viewed at any point in time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Cons:</a:t>
            </a:r>
          </a:p>
          <a:p>
            <a:r>
              <a:rPr lang="en-US" dirty="0" smtClean="0"/>
              <a:t>It will be my first time using such schema.</a:t>
            </a:r>
          </a:p>
          <a:p>
            <a:r>
              <a:rPr lang="en-US" dirty="0" smtClean="0"/>
              <a:t>Unknown time horizon for learning curve.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Normal “relational” schema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Pros</a:t>
            </a:r>
            <a:r>
              <a:rPr lang="en-US" dirty="0">
                <a:solidFill>
                  <a:srgbClr val="92D050"/>
                </a:solidFill>
              </a:rPr>
              <a:t>:</a:t>
            </a:r>
          </a:p>
          <a:p>
            <a:r>
              <a:rPr lang="en-US" dirty="0" smtClean="0"/>
              <a:t>It is the most common way to use a relational db.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Cons:</a:t>
            </a:r>
          </a:p>
          <a:p>
            <a:r>
              <a:rPr lang="en-US" dirty="0" smtClean="0"/>
              <a:t>It is problematic for creating snapshots, or restoring to any point in time</a:t>
            </a:r>
          </a:p>
          <a:p>
            <a:r>
              <a:rPr lang="en-US" dirty="0" smtClean="0"/>
              <a:t>Creating a log, and user actions is not trivial.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4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 (REST API)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Python: current language and probably the chosen language (with Flask framework):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92D050"/>
                </a:solidFill>
              </a:rPr>
              <a:t>Pros: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Is used throughout CERN.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Acquiring talent of Python developers is easy.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Cons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new maintainers will also need to know JavaScript to modify front end.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JavaScript (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92D050"/>
                </a:solidFill>
              </a:rPr>
              <a:t>Pros</a:t>
            </a:r>
            <a:r>
              <a:rPr lang="en-US" dirty="0">
                <a:solidFill>
                  <a:srgbClr val="92D050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</a:t>
            </a:r>
            <a:r>
              <a:rPr lang="en-US" dirty="0"/>
              <a:t>the advantage that the whole stack of Run Registry will be in only one </a:t>
            </a:r>
            <a:r>
              <a:rPr lang="en-US" dirty="0" err="1"/>
              <a:t>prog</a:t>
            </a:r>
            <a:r>
              <a:rPr lang="en-US" dirty="0"/>
              <a:t>. language.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 is not as maintainable as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4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2435"/>
            <a:ext cx="10591800" cy="142068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React.js</a:t>
            </a:r>
            <a:r>
              <a:rPr lang="en-US" dirty="0" smtClean="0"/>
              <a:t> for interactivity. Hands down the most popular </a:t>
            </a:r>
            <a:r>
              <a:rPr lang="en-US" dirty="0" err="1" smtClean="0"/>
              <a:t>js</a:t>
            </a:r>
            <a:r>
              <a:rPr lang="en-US" dirty="0" smtClean="0"/>
              <a:t> library/framework for front-end in the world right now. (Already used in other CMS projects like OMS </a:t>
            </a:r>
          </a:p>
          <a:p>
            <a:r>
              <a:rPr lang="en-US" dirty="0" smtClean="0"/>
              <a:t>Easy integration of real-time architecture.</a:t>
            </a:r>
          </a:p>
          <a:p>
            <a:r>
              <a:rPr lang="en-US" dirty="0" smtClean="0"/>
              <a:t>Other options: </a:t>
            </a:r>
            <a:r>
              <a:rPr lang="en-US" dirty="0" err="1" smtClean="0"/>
              <a:t>Vue.js</a:t>
            </a:r>
            <a:r>
              <a:rPr lang="en-US" dirty="0" smtClean="0"/>
              <a:t>, Angular or Backbone.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3192906"/>
            <a:ext cx="7196328" cy="26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8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t="20723" r="9304" b="10206"/>
          <a:stretch/>
        </p:blipFill>
        <p:spPr>
          <a:xfrm>
            <a:off x="1262128" y="843034"/>
            <a:ext cx="8937939" cy="5071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705" y="658368"/>
            <a:ext cx="552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5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Users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</a:t>
            </a:r>
            <a:r>
              <a:rPr lang="en-US" dirty="0" err="1" smtClean="0"/>
              <a:t>elogs</a:t>
            </a:r>
            <a:r>
              <a:rPr lang="en-US" dirty="0" smtClean="0"/>
              <a:t> for every run, the </a:t>
            </a:r>
            <a:r>
              <a:rPr lang="en-US" dirty="0" err="1" smtClean="0"/>
              <a:t>elogs</a:t>
            </a:r>
            <a:r>
              <a:rPr lang="en-US" dirty="0" smtClean="0"/>
              <a:t> must be filtered by run and by timestamp.</a:t>
            </a:r>
          </a:p>
          <a:p>
            <a:r>
              <a:rPr lang="en-US" dirty="0" smtClean="0"/>
              <a:t>Link to DQM GUI for every run. </a:t>
            </a:r>
          </a:p>
          <a:p>
            <a:r>
              <a:rPr lang="en-US" dirty="0" smtClean="0"/>
              <a:t>Option to upload text file that contemplates changes between component status (Change in batch) or  WYSIWYG editor. </a:t>
            </a:r>
          </a:p>
          <a:p>
            <a:r>
              <a:rPr lang="en-US" dirty="0" err="1" smtClean="0"/>
              <a:t>Bookmarkability</a:t>
            </a:r>
            <a:r>
              <a:rPr lang="en-US" dirty="0" smtClean="0"/>
              <a:t>. Make URL contain filtered data table.</a:t>
            </a:r>
          </a:p>
          <a:p>
            <a:r>
              <a:rPr lang="en-US" dirty="0" smtClean="0"/>
              <a:t>Preserve functionality of data filtering in current tables. Mostly ”like” functionality.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0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current shifter screen looks like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68" y="1579550"/>
            <a:ext cx="7373112" cy="3657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5422392"/>
            <a:ext cx="982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tabs that can be integrated into one -&gt; Make DQM GUI available in RR. There will be no way that “human mistake” occurs in selecting same run in both applications.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Problems</a:t>
            </a:r>
            <a:endParaRPr lang="en-US" dirty="0" smtClean="0"/>
          </a:p>
          <a:p>
            <a:r>
              <a:rPr lang="en-US" dirty="0" smtClean="0"/>
              <a:t>Proposal</a:t>
            </a:r>
          </a:p>
          <a:p>
            <a:pPr lvl="1"/>
            <a:r>
              <a:rPr lang="en-US" dirty="0" smtClean="0"/>
              <a:t>Challenges</a:t>
            </a:r>
            <a:endParaRPr lang="en-US" dirty="0" smtClean="0"/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Database/DB-Schema</a:t>
            </a:r>
            <a:endParaRPr lang="en-US" dirty="0" smtClean="0"/>
          </a:p>
          <a:p>
            <a:pPr lvl="1"/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Front end</a:t>
            </a:r>
          </a:p>
          <a:p>
            <a:r>
              <a:rPr lang="en-US" dirty="0" smtClean="0"/>
              <a:t>Data input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2961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real time chat inside RR to facilitate collaboration between offline physics teams.</a:t>
            </a:r>
          </a:p>
          <a:p>
            <a:r>
              <a:rPr lang="en-US" dirty="0" smtClean="0"/>
              <a:t>Enforce deadline of physics groups to set components good/bad Monday midnight for weekly runs. Controversial. </a:t>
            </a:r>
          </a:p>
          <a:p>
            <a:r>
              <a:rPr lang="en-US" dirty="0" smtClean="0"/>
              <a:t>Integrate DQM GUI into RR. Make it easy so that in the future, machine learning can fit in RR. </a:t>
            </a:r>
          </a:p>
        </p:txBody>
      </p:sp>
    </p:spTree>
    <p:extLst>
      <p:ext uri="{BB962C8B-B14F-4D97-AF65-F5344CB8AC3E}">
        <p14:creationId xmlns:p14="http://schemas.microsoft.com/office/powerpoint/2010/main" val="102596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of Run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Shifters</a:t>
            </a:r>
          </a:p>
          <a:p>
            <a:r>
              <a:rPr lang="en-US" dirty="0" smtClean="0"/>
              <a:t>Offline Shifters</a:t>
            </a:r>
          </a:p>
          <a:p>
            <a:r>
              <a:rPr lang="en-US" dirty="0" smtClean="0"/>
              <a:t>DC </a:t>
            </a:r>
            <a:r>
              <a:rPr lang="en-US" dirty="0" smtClean="0"/>
              <a:t>Expert</a:t>
            </a:r>
            <a:endParaRPr lang="en-US" dirty="0" smtClean="0"/>
          </a:p>
          <a:p>
            <a:r>
              <a:rPr lang="en-US" dirty="0" smtClean="0"/>
              <a:t>API users</a:t>
            </a:r>
          </a:p>
        </p:txBody>
      </p:sp>
    </p:spTree>
    <p:extLst>
      <p:ext uri="{BB962C8B-B14F-4D97-AF65-F5344CB8AC3E}">
        <p14:creationId xmlns:p14="http://schemas.microsoft.com/office/powerpoint/2010/main" val="125512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reported by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Delays of runs appearing in the system (sometimes in the size of hours). Cause: Synchronization is needed between two databases (online-offline).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Complicated GUI. Too much unused </a:t>
            </a:r>
            <a:r>
              <a:rPr lang="en-US" dirty="0" smtClean="0"/>
              <a:t>functionality.</a:t>
            </a:r>
            <a:endParaRPr lang="en-US" dirty="0" smtClean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Era </a:t>
            </a:r>
            <a:r>
              <a:rPr lang="en-US" dirty="0" smtClean="0"/>
              <a:t>is needed to be set manually. There can be more automation.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RR is slow and users sometimes don’t know if it is loading or stuck.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Slow fixes by maintainers. 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Certificate issues and logins (authentication).</a:t>
            </a:r>
          </a:p>
        </p:txBody>
      </p:sp>
    </p:spTree>
    <p:extLst>
      <p:ext uri="{BB962C8B-B14F-4D97-AF65-F5344CB8AC3E}">
        <p14:creationId xmlns:p14="http://schemas.microsoft.com/office/powerpoint/2010/main" val="51545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89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Difficult maintainability. The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smtClean="0"/>
              <a:t>schema design </a:t>
            </a:r>
            <a:r>
              <a:rPr lang="en-US" dirty="0" smtClean="0"/>
              <a:t>is extremely complicated. There are over 260 tables between the two dbs. This makes a new developer to take ages to make any change </a:t>
            </a:r>
            <a:r>
              <a:rPr lang="en-US" dirty="0" smtClean="0"/>
              <a:t>in the </a:t>
            </a:r>
            <a:r>
              <a:rPr lang="en-US" dirty="0" smtClean="0"/>
              <a:t>current </a:t>
            </a:r>
            <a:r>
              <a:rPr lang="en-US" dirty="0" smtClean="0"/>
              <a:t>system.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Outdated </a:t>
            </a:r>
            <a:r>
              <a:rPr lang="en-US" dirty="0" smtClean="0"/>
              <a:t>technology. RR was built using the best web frameworks of 2012.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Three web apps that can fit into one. One that apparently nobody uses (User).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18" y="0"/>
            <a:ext cx="9909748" cy="1325563"/>
          </a:xfrm>
        </p:spPr>
        <p:txBody>
          <a:bodyPr/>
          <a:lstStyle/>
          <a:p>
            <a:r>
              <a:rPr lang="en-US" dirty="0" smtClean="0"/>
              <a:t>Actual Db Schema for Online RR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87961" y="-300728"/>
            <a:ext cx="5584784" cy="83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3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0822" y="-2015348"/>
            <a:ext cx="5223542" cy="1151881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1518" y="0"/>
            <a:ext cx="9909748" cy="1325563"/>
          </a:xfrm>
        </p:spPr>
        <p:txBody>
          <a:bodyPr/>
          <a:lstStyle/>
          <a:p>
            <a:r>
              <a:rPr lang="en-US" dirty="0" smtClean="0"/>
              <a:t>Actual Db Schema for Offline 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9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496" y="2788285"/>
            <a:ext cx="3605784" cy="1325563"/>
          </a:xfrm>
        </p:spPr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0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289" y="44772"/>
            <a:ext cx="10515600" cy="1325563"/>
          </a:xfrm>
        </p:spPr>
        <p:txBody>
          <a:bodyPr/>
          <a:lstStyle/>
          <a:p>
            <a:r>
              <a:rPr lang="en-US" dirty="0" smtClean="0"/>
              <a:t>RR Weekly Workflow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91289" y="2268498"/>
            <a:ext cx="1178287" cy="10432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3342" y="2636712"/>
            <a:ext cx="74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Runs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91289" y="3374258"/>
            <a:ext cx="1178287" cy="10432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1289" y="3679987"/>
            <a:ext cx="117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Lumisections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92314" y="2115075"/>
            <a:ext cx="4117868" cy="220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2172526" y="4560107"/>
            <a:ext cx="1178287" cy="10432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311845" y="4963314"/>
            <a:ext cx="89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Shifters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6200000">
            <a:off x="3552772" y="4560106"/>
            <a:ext cx="1178287" cy="10432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589312" y="4875922"/>
            <a:ext cx="110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DC Expert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6460774" y="2472705"/>
            <a:ext cx="1657988" cy="15150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38744" y="2852620"/>
            <a:ext cx="130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Golden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4464" y="3035053"/>
            <a:ext cx="36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RUN REGISTRY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6200000">
            <a:off x="4761240" y="4560105"/>
            <a:ext cx="1178287" cy="10432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797780" y="4783590"/>
            <a:ext cx="1105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DQM GUI / DBS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36027495"/>
              </p:ext>
            </p:extLst>
          </p:nvPr>
        </p:nvGraphicFramePr>
        <p:xfrm>
          <a:off x="9092484" y="3219719"/>
          <a:ext cx="2261316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27089" y="2944601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Legend: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8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916</Words>
  <Application>Microsoft Macintosh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FUTURE RUN REGISTRY</vt:lpstr>
      <vt:lpstr>Contents</vt:lpstr>
      <vt:lpstr>Users of Run Registry</vt:lpstr>
      <vt:lpstr>Problems reported by users</vt:lpstr>
      <vt:lpstr>Other Problems</vt:lpstr>
      <vt:lpstr>Actual Db Schema for Online RR</vt:lpstr>
      <vt:lpstr>Actual Db Schema for Offline RR</vt:lpstr>
      <vt:lpstr>PROPOSAL</vt:lpstr>
      <vt:lpstr>RR Weekly Workflow</vt:lpstr>
      <vt:lpstr>Overview for Future RR</vt:lpstr>
      <vt:lpstr>New Design Major Challenges</vt:lpstr>
      <vt:lpstr>Handling Triggers viable solution</vt:lpstr>
      <vt:lpstr>Database PostgreSQL vs Oracle</vt:lpstr>
      <vt:lpstr>DB Schema</vt:lpstr>
      <vt:lpstr>Back End (REST API)</vt:lpstr>
      <vt:lpstr>Front End</vt:lpstr>
      <vt:lpstr>PowerPoint Presentation</vt:lpstr>
      <vt:lpstr>Additional Users requests</vt:lpstr>
      <vt:lpstr>What a current shifter screen looks like</vt:lpstr>
      <vt:lpstr>Other ideas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RUN REGISTRY</dc:title>
  <dc:creator>Microsoft Office User</dc:creator>
  <cp:lastModifiedBy>Microsoft Office User</cp:lastModifiedBy>
  <cp:revision>34</cp:revision>
  <dcterms:created xsi:type="dcterms:W3CDTF">2018-06-13T07:45:53Z</dcterms:created>
  <dcterms:modified xsi:type="dcterms:W3CDTF">2018-06-14T14:19:29Z</dcterms:modified>
</cp:coreProperties>
</file>