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FCFED-BD76-4C3B-E36F-77067654F7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D829ED-E780-A453-15AD-FB11228EE2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3339BE-6313-09B3-274A-58E806FC11B4}"/>
              </a:ext>
            </a:extLst>
          </p:cNvPr>
          <p:cNvSpPr>
            <a:spLocks noGrp="1"/>
          </p:cNvSpPr>
          <p:nvPr>
            <p:ph type="dt" sz="half" idx="10"/>
          </p:nvPr>
        </p:nvSpPr>
        <p:spPr/>
        <p:txBody>
          <a:bodyPr/>
          <a:lstStyle/>
          <a:p>
            <a:fld id="{F3089FFB-364A-4420-A1FE-A6523D06AE7E}" type="datetimeFigureOut">
              <a:rPr lang="en-US" smtClean="0"/>
              <a:t>8/11/2025</a:t>
            </a:fld>
            <a:endParaRPr lang="en-US"/>
          </a:p>
        </p:txBody>
      </p:sp>
      <p:sp>
        <p:nvSpPr>
          <p:cNvPr id="5" name="Footer Placeholder 4">
            <a:extLst>
              <a:ext uri="{FF2B5EF4-FFF2-40B4-BE49-F238E27FC236}">
                <a16:creationId xmlns:a16="http://schemas.microsoft.com/office/drawing/2014/main" id="{D180A69E-F93D-354B-4BF4-AB0642953A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ED69C3-3B36-7125-521A-228A2DC2FED1}"/>
              </a:ext>
            </a:extLst>
          </p:cNvPr>
          <p:cNvSpPr>
            <a:spLocks noGrp="1"/>
          </p:cNvSpPr>
          <p:nvPr>
            <p:ph type="sldNum" sz="quarter" idx="12"/>
          </p:nvPr>
        </p:nvSpPr>
        <p:spPr/>
        <p:txBody>
          <a:bodyPr/>
          <a:lstStyle/>
          <a:p>
            <a:fld id="{1387FEFC-DB9E-4055-90A7-D1AC281F420E}" type="slidenum">
              <a:rPr lang="en-US" smtClean="0"/>
              <a:t>‹#›</a:t>
            </a:fld>
            <a:endParaRPr lang="en-US"/>
          </a:p>
        </p:txBody>
      </p:sp>
    </p:spTree>
    <p:extLst>
      <p:ext uri="{BB962C8B-B14F-4D97-AF65-F5344CB8AC3E}">
        <p14:creationId xmlns:p14="http://schemas.microsoft.com/office/powerpoint/2010/main" val="1735133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B462F-C7F4-FC39-298E-F1496485CF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053FE9-5F3E-AA7E-51E4-4646B0D0E9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BD4519-C3A2-8815-6EEF-8997D62793C6}"/>
              </a:ext>
            </a:extLst>
          </p:cNvPr>
          <p:cNvSpPr>
            <a:spLocks noGrp="1"/>
          </p:cNvSpPr>
          <p:nvPr>
            <p:ph type="dt" sz="half" idx="10"/>
          </p:nvPr>
        </p:nvSpPr>
        <p:spPr/>
        <p:txBody>
          <a:bodyPr/>
          <a:lstStyle/>
          <a:p>
            <a:fld id="{F3089FFB-364A-4420-A1FE-A6523D06AE7E}" type="datetimeFigureOut">
              <a:rPr lang="en-US" smtClean="0"/>
              <a:t>8/11/2025</a:t>
            </a:fld>
            <a:endParaRPr lang="en-US"/>
          </a:p>
        </p:txBody>
      </p:sp>
      <p:sp>
        <p:nvSpPr>
          <p:cNvPr id="5" name="Footer Placeholder 4">
            <a:extLst>
              <a:ext uri="{FF2B5EF4-FFF2-40B4-BE49-F238E27FC236}">
                <a16:creationId xmlns:a16="http://schemas.microsoft.com/office/drawing/2014/main" id="{B07EAAC6-4ABB-5DD7-A7F4-F9C2D0C0B8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4ED1AB-F0AF-520F-273A-81A99105DD85}"/>
              </a:ext>
            </a:extLst>
          </p:cNvPr>
          <p:cNvSpPr>
            <a:spLocks noGrp="1"/>
          </p:cNvSpPr>
          <p:nvPr>
            <p:ph type="sldNum" sz="quarter" idx="12"/>
          </p:nvPr>
        </p:nvSpPr>
        <p:spPr/>
        <p:txBody>
          <a:bodyPr/>
          <a:lstStyle/>
          <a:p>
            <a:fld id="{1387FEFC-DB9E-4055-90A7-D1AC281F420E}" type="slidenum">
              <a:rPr lang="en-US" smtClean="0"/>
              <a:t>‹#›</a:t>
            </a:fld>
            <a:endParaRPr lang="en-US"/>
          </a:p>
        </p:txBody>
      </p:sp>
    </p:spTree>
    <p:extLst>
      <p:ext uri="{BB962C8B-B14F-4D97-AF65-F5344CB8AC3E}">
        <p14:creationId xmlns:p14="http://schemas.microsoft.com/office/powerpoint/2010/main" val="819211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361774-C841-384E-07CC-EBD50CCF53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719653-6F4C-293D-F8E3-7FCDC72975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5948E5-91B6-1174-9414-A8863FDCF14A}"/>
              </a:ext>
            </a:extLst>
          </p:cNvPr>
          <p:cNvSpPr>
            <a:spLocks noGrp="1"/>
          </p:cNvSpPr>
          <p:nvPr>
            <p:ph type="dt" sz="half" idx="10"/>
          </p:nvPr>
        </p:nvSpPr>
        <p:spPr/>
        <p:txBody>
          <a:bodyPr/>
          <a:lstStyle/>
          <a:p>
            <a:fld id="{F3089FFB-364A-4420-A1FE-A6523D06AE7E}" type="datetimeFigureOut">
              <a:rPr lang="en-US" smtClean="0"/>
              <a:t>8/11/2025</a:t>
            </a:fld>
            <a:endParaRPr lang="en-US"/>
          </a:p>
        </p:txBody>
      </p:sp>
      <p:sp>
        <p:nvSpPr>
          <p:cNvPr id="5" name="Footer Placeholder 4">
            <a:extLst>
              <a:ext uri="{FF2B5EF4-FFF2-40B4-BE49-F238E27FC236}">
                <a16:creationId xmlns:a16="http://schemas.microsoft.com/office/drawing/2014/main" id="{07A181B6-3B33-3E35-4304-CEB096AE8A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F4BDD0-D222-C4CD-A9F0-E75AE73496E5}"/>
              </a:ext>
            </a:extLst>
          </p:cNvPr>
          <p:cNvSpPr>
            <a:spLocks noGrp="1"/>
          </p:cNvSpPr>
          <p:nvPr>
            <p:ph type="sldNum" sz="quarter" idx="12"/>
          </p:nvPr>
        </p:nvSpPr>
        <p:spPr/>
        <p:txBody>
          <a:bodyPr/>
          <a:lstStyle/>
          <a:p>
            <a:fld id="{1387FEFC-DB9E-4055-90A7-D1AC281F420E}" type="slidenum">
              <a:rPr lang="en-US" smtClean="0"/>
              <a:t>‹#›</a:t>
            </a:fld>
            <a:endParaRPr lang="en-US"/>
          </a:p>
        </p:txBody>
      </p:sp>
    </p:spTree>
    <p:extLst>
      <p:ext uri="{BB962C8B-B14F-4D97-AF65-F5344CB8AC3E}">
        <p14:creationId xmlns:p14="http://schemas.microsoft.com/office/powerpoint/2010/main" val="1236808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2C205-ED0E-F14E-2EAE-1ECF3AB20F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5FB252-180E-4647-613B-D9F4F7C483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F04660-93AF-6EC1-9C39-FD315A5531EA}"/>
              </a:ext>
            </a:extLst>
          </p:cNvPr>
          <p:cNvSpPr>
            <a:spLocks noGrp="1"/>
          </p:cNvSpPr>
          <p:nvPr>
            <p:ph type="dt" sz="half" idx="10"/>
          </p:nvPr>
        </p:nvSpPr>
        <p:spPr/>
        <p:txBody>
          <a:bodyPr/>
          <a:lstStyle/>
          <a:p>
            <a:fld id="{F3089FFB-364A-4420-A1FE-A6523D06AE7E}" type="datetimeFigureOut">
              <a:rPr lang="en-US" smtClean="0"/>
              <a:t>8/11/2025</a:t>
            </a:fld>
            <a:endParaRPr lang="en-US"/>
          </a:p>
        </p:txBody>
      </p:sp>
      <p:sp>
        <p:nvSpPr>
          <p:cNvPr id="5" name="Footer Placeholder 4">
            <a:extLst>
              <a:ext uri="{FF2B5EF4-FFF2-40B4-BE49-F238E27FC236}">
                <a16:creationId xmlns:a16="http://schemas.microsoft.com/office/drawing/2014/main" id="{9D26141E-581C-2850-4B82-1D5D28C326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BD5402-71A0-4404-061F-EAA83C6DBE0F}"/>
              </a:ext>
            </a:extLst>
          </p:cNvPr>
          <p:cNvSpPr>
            <a:spLocks noGrp="1"/>
          </p:cNvSpPr>
          <p:nvPr>
            <p:ph type="sldNum" sz="quarter" idx="12"/>
          </p:nvPr>
        </p:nvSpPr>
        <p:spPr/>
        <p:txBody>
          <a:bodyPr/>
          <a:lstStyle/>
          <a:p>
            <a:fld id="{1387FEFC-DB9E-4055-90A7-D1AC281F420E}" type="slidenum">
              <a:rPr lang="en-US" smtClean="0"/>
              <a:t>‹#›</a:t>
            </a:fld>
            <a:endParaRPr lang="en-US"/>
          </a:p>
        </p:txBody>
      </p:sp>
    </p:spTree>
    <p:extLst>
      <p:ext uri="{BB962C8B-B14F-4D97-AF65-F5344CB8AC3E}">
        <p14:creationId xmlns:p14="http://schemas.microsoft.com/office/powerpoint/2010/main" val="3473712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FC199-865D-DE3A-F420-75DD2690AA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F0855D-15F1-360D-5450-22312A2BCC3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AD2A0A-1147-A2A1-5BFF-540B0E141EF3}"/>
              </a:ext>
            </a:extLst>
          </p:cNvPr>
          <p:cNvSpPr>
            <a:spLocks noGrp="1"/>
          </p:cNvSpPr>
          <p:nvPr>
            <p:ph type="dt" sz="half" idx="10"/>
          </p:nvPr>
        </p:nvSpPr>
        <p:spPr/>
        <p:txBody>
          <a:bodyPr/>
          <a:lstStyle/>
          <a:p>
            <a:fld id="{F3089FFB-364A-4420-A1FE-A6523D06AE7E}" type="datetimeFigureOut">
              <a:rPr lang="en-US" smtClean="0"/>
              <a:t>8/11/2025</a:t>
            </a:fld>
            <a:endParaRPr lang="en-US"/>
          </a:p>
        </p:txBody>
      </p:sp>
      <p:sp>
        <p:nvSpPr>
          <p:cNvPr id="5" name="Footer Placeholder 4">
            <a:extLst>
              <a:ext uri="{FF2B5EF4-FFF2-40B4-BE49-F238E27FC236}">
                <a16:creationId xmlns:a16="http://schemas.microsoft.com/office/drawing/2014/main" id="{0EE0735A-BF47-415E-E2D0-D9CC1FB2D3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0F97CD-A98D-E1FE-5186-7F484EAB3D0A}"/>
              </a:ext>
            </a:extLst>
          </p:cNvPr>
          <p:cNvSpPr>
            <a:spLocks noGrp="1"/>
          </p:cNvSpPr>
          <p:nvPr>
            <p:ph type="sldNum" sz="quarter" idx="12"/>
          </p:nvPr>
        </p:nvSpPr>
        <p:spPr/>
        <p:txBody>
          <a:bodyPr/>
          <a:lstStyle/>
          <a:p>
            <a:fld id="{1387FEFC-DB9E-4055-90A7-D1AC281F420E}" type="slidenum">
              <a:rPr lang="en-US" smtClean="0"/>
              <a:t>‹#›</a:t>
            </a:fld>
            <a:endParaRPr lang="en-US"/>
          </a:p>
        </p:txBody>
      </p:sp>
    </p:spTree>
    <p:extLst>
      <p:ext uri="{BB962C8B-B14F-4D97-AF65-F5344CB8AC3E}">
        <p14:creationId xmlns:p14="http://schemas.microsoft.com/office/powerpoint/2010/main" val="67371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2ABF4-39AB-42B2-70E7-280A6A375F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E6FC5A-C38B-BAB0-1F3C-66F5BC64DF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8244CA-026C-416C-17D2-31AE35D344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E4E376-29F3-F8DE-B04F-AE9848A67A97}"/>
              </a:ext>
            </a:extLst>
          </p:cNvPr>
          <p:cNvSpPr>
            <a:spLocks noGrp="1"/>
          </p:cNvSpPr>
          <p:nvPr>
            <p:ph type="dt" sz="half" idx="10"/>
          </p:nvPr>
        </p:nvSpPr>
        <p:spPr/>
        <p:txBody>
          <a:bodyPr/>
          <a:lstStyle/>
          <a:p>
            <a:fld id="{F3089FFB-364A-4420-A1FE-A6523D06AE7E}" type="datetimeFigureOut">
              <a:rPr lang="en-US" smtClean="0"/>
              <a:t>8/11/2025</a:t>
            </a:fld>
            <a:endParaRPr lang="en-US"/>
          </a:p>
        </p:txBody>
      </p:sp>
      <p:sp>
        <p:nvSpPr>
          <p:cNvPr id="6" name="Footer Placeholder 5">
            <a:extLst>
              <a:ext uri="{FF2B5EF4-FFF2-40B4-BE49-F238E27FC236}">
                <a16:creationId xmlns:a16="http://schemas.microsoft.com/office/drawing/2014/main" id="{5A10C011-4B61-B68A-90A6-1B0900FB3D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D0DC53-0CF7-AA8D-14AD-16519BD7E10B}"/>
              </a:ext>
            </a:extLst>
          </p:cNvPr>
          <p:cNvSpPr>
            <a:spLocks noGrp="1"/>
          </p:cNvSpPr>
          <p:nvPr>
            <p:ph type="sldNum" sz="quarter" idx="12"/>
          </p:nvPr>
        </p:nvSpPr>
        <p:spPr/>
        <p:txBody>
          <a:bodyPr/>
          <a:lstStyle/>
          <a:p>
            <a:fld id="{1387FEFC-DB9E-4055-90A7-D1AC281F420E}" type="slidenum">
              <a:rPr lang="en-US" smtClean="0"/>
              <a:t>‹#›</a:t>
            </a:fld>
            <a:endParaRPr lang="en-US"/>
          </a:p>
        </p:txBody>
      </p:sp>
    </p:spTree>
    <p:extLst>
      <p:ext uri="{BB962C8B-B14F-4D97-AF65-F5344CB8AC3E}">
        <p14:creationId xmlns:p14="http://schemas.microsoft.com/office/powerpoint/2010/main" val="1398989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3B976-EAE4-DD6E-064F-9349E418E7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E5B7BA-F04B-48DB-4DBA-E960DB6CDC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59AB40-4554-809F-E1AD-15690A66E4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18593F-667B-056A-A540-8C17DAAE4F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37365D-AF5C-10EE-A7B5-3C66E74B85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D9BCFD-61BB-D4BB-2F5D-589525FBFE79}"/>
              </a:ext>
            </a:extLst>
          </p:cNvPr>
          <p:cNvSpPr>
            <a:spLocks noGrp="1"/>
          </p:cNvSpPr>
          <p:nvPr>
            <p:ph type="dt" sz="half" idx="10"/>
          </p:nvPr>
        </p:nvSpPr>
        <p:spPr/>
        <p:txBody>
          <a:bodyPr/>
          <a:lstStyle/>
          <a:p>
            <a:fld id="{F3089FFB-364A-4420-A1FE-A6523D06AE7E}" type="datetimeFigureOut">
              <a:rPr lang="en-US" smtClean="0"/>
              <a:t>8/11/2025</a:t>
            </a:fld>
            <a:endParaRPr lang="en-US"/>
          </a:p>
        </p:txBody>
      </p:sp>
      <p:sp>
        <p:nvSpPr>
          <p:cNvPr id="8" name="Footer Placeholder 7">
            <a:extLst>
              <a:ext uri="{FF2B5EF4-FFF2-40B4-BE49-F238E27FC236}">
                <a16:creationId xmlns:a16="http://schemas.microsoft.com/office/drawing/2014/main" id="{3481C878-DA4A-D5F6-3633-78BF2FA0E0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D0E19E-0793-3B79-0A2A-4E4344F44985}"/>
              </a:ext>
            </a:extLst>
          </p:cNvPr>
          <p:cNvSpPr>
            <a:spLocks noGrp="1"/>
          </p:cNvSpPr>
          <p:nvPr>
            <p:ph type="sldNum" sz="quarter" idx="12"/>
          </p:nvPr>
        </p:nvSpPr>
        <p:spPr/>
        <p:txBody>
          <a:bodyPr/>
          <a:lstStyle/>
          <a:p>
            <a:fld id="{1387FEFC-DB9E-4055-90A7-D1AC281F420E}" type="slidenum">
              <a:rPr lang="en-US" smtClean="0"/>
              <a:t>‹#›</a:t>
            </a:fld>
            <a:endParaRPr lang="en-US"/>
          </a:p>
        </p:txBody>
      </p:sp>
    </p:spTree>
    <p:extLst>
      <p:ext uri="{BB962C8B-B14F-4D97-AF65-F5344CB8AC3E}">
        <p14:creationId xmlns:p14="http://schemas.microsoft.com/office/powerpoint/2010/main" val="2749038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A616C-2208-52C9-0C3E-E2CE615663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500405-1B6C-2E48-1B0D-FFA90230606F}"/>
              </a:ext>
            </a:extLst>
          </p:cNvPr>
          <p:cNvSpPr>
            <a:spLocks noGrp="1"/>
          </p:cNvSpPr>
          <p:nvPr>
            <p:ph type="dt" sz="half" idx="10"/>
          </p:nvPr>
        </p:nvSpPr>
        <p:spPr/>
        <p:txBody>
          <a:bodyPr/>
          <a:lstStyle/>
          <a:p>
            <a:fld id="{F3089FFB-364A-4420-A1FE-A6523D06AE7E}" type="datetimeFigureOut">
              <a:rPr lang="en-US" smtClean="0"/>
              <a:t>8/11/2025</a:t>
            </a:fld>
            <a:endParaRPr lang="en-US"/>
          </a:p>
        </p:txBody>
      </p:sp>
      <p:sp>
        <p:nvSpPr>
          <p:cNvPr id="4" name="Footer Placeholder 3">
            <a:extLst>
              <a:ext uri="{FF2B5EF4-FFF2-40B4-BE49-F238E27FC236}">
                <a16:creationId xmlns:a16="http://schemas.microsoft.com/office/drawing/2014/main" id="{87FDF4CF-B147-1C52-9FE8-4EE1EB36EA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2B6E4C-C233-D131-5867-BEA64874BF34}"/>
              </a:ext>
            </a:extLst>
          </p:cNvPr>
          <p:cNvSpPr>
            <a:spLocks noGrp="1"/>
          </p:cNvSpPr>
          <p:nvPr>
            <p:ph type="sldNum" sz="quarter" idx="12"/>
          </p:nvPr>
        </p:nvSpPr>
        <p:spPr/>
        <p:txBody>
          <a:bodyPr/>
          <a:lstStyle/>
          <a:p>
            <a:fld id="{1387FEFC-DB9E-4055-90A7-D1AC281F420E}" type="slidenum">
              <a:rPr lang="en-US" smtClean="0"/>
              <a:t>‹#›</a:t>
            </a:fld>
            <a:endParaRPr lang="en-US"/>
          </a:p>
        </p:txBody>
      </p:sp>
    </p:spTree>
    <p:extLst>
      <p:ext uri="{BB962C8B-B14F-4D97-AF65-F5344CB8AC3E}">
        <p14:creationId xmlns:p14="http://schemas.microsoft.com/office/powerpoint/2010/main" val="1737341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EC5D7B-B189-8364-51B4-A1E108094D08}"/>
              </a:ext>
            </a:extLst>
          </p:cNvPr>
          <p:cNvSpPr>
            <a:spLocks noGrp="1"/>
          </p:cNvSpPr>
          <p:nvPr>
            <p:ph type="dt" sz="half" idx="10"/>
          </p:nvPr>
        </p:nvSpPr>
        <p:spPr/>
        <p:txBody>
          <a:bodyPr/>
          <a:lstStyle/>
          <a:p>
            <a:fld id="{F3089FFB-364A-4420-A1FE-A6523D06AE7E}" type="datetimeFigureOut">
              <a:rPr lang="en-US" smtClean="0"/>
              <a:t>8/11/2025</a:t>
            </a:fld>
            <a:endParaRPr lang="en-US"/>
          </a:p>
        </p:txBody>
      </p:sp>
      <p:sp>
        <p:nvSpPr>
          <p:cNvPr id="3" name="Footer Placeholder 2">
            <a:extLst>
              <a:ext uri="{FF2B5EF4-FFF2-40B4-BE49-F238E27FC236}">
                <a16:creationId xmlns:a16="http://schemas.microsoft.com/office/drawing/2014/main" id="{1D89B289-DED5-6F81-FA98-624F0DA929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D86C99-557E-0BED-3447-F981FE6E5A85}"/>
              </a:ext>
            </a:extLst>
          </p:cNvPr>
          <p:cNvSpPr>
            <a:spLocks noGrp="1"/>
          </p:cNvSpPr>
          <p:nvPr>
            <p:ph type="sldNum" sz="quarter" idx="12"/>
          </p:nvPr>
        </p:nvSpPr>
        <p:spPr/>
        <p:txBody>
          <a:bodyPr/>
          <a:lstStyle/>
          <a:p>
            <a:fld id="{1387FEFC-DB9E-4055-90A7-D1AC281F420E}" type="slidenum">
              <a:rPr lang="en-US" smtClean="0"/>
              <a:t>‹#›</a:t>
            </a:fld>
            <a:endParaRPr lang="en-US"/>
          </a:p>
        </p:txBody>
      </p:sp>
    </p:spTree>
    <p:extLst>
      <p:ext uri="{BB962C8B-B14F-4D97-AF65-F5344CB8AC3E}">
        <p14:creationId xmlns:p14="http://schemas.microsoft.com/office/powerpoint/2010/main" val="3394976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3AC7C-1DE4-6726-C371-6471856F18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1456CE-CDDC-0AD4-C309-0D0ACBDC81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F9A262-C9CA-9342-4680-D7AAD26047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C80CC2-63D8-7BE2-C203-2C35CB810DDC}"/>
              </a:ext>
            </a:extLst>
          </p:cNvPr>
          <p:cNvSpPr>
            <a:spLocks noGrp="1"/>
          </p:cNvSpPr>
          <p:nvPr>
            <p:ph type="dt" sz="half" idx="10"/>
          </p:nvPr>
        </p:nvSpPr>
        <p:spPr/>
        <p:txBody>
          <a:bodyPr/>
          <a:lstStyle/>
          <a:p>
            <a:fld id="{F3089FFB-364A-4420-A1FE-A6523D06AE7E}" type="datetimeFigureOut">
              <a:rPr lang="en-US" smtClean="0"/>
              <a:t>8/11/2025</a:t>
            </a:fld>
            <a:endParaRPr lang="en-US"/>
          </a:p>
        </p:txBody>
      </p:sp>
      <p:sp>
        <p:nvSpPr>
          <p:cNvPr id="6" name="Footer Placeholder 5">
            <a:extLst>
              <a:ext uri="{FF2B5EF4-FFF2-40B4-BE49-F238E27FC236}">
                <a16:creationId xmlns:a16="http://schemas.microsoft.com/office/drawing/2014/main" id="{58BE61A4-2141-63A8-E963-C129D18698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5AD1CA-1CC9-66E5-E05C-57667885DECE}"/>
              </a:ext>
            </a:extLst>
          </p:cNvPr>
          <p:cNvSpPr>
            <a:spLocks noGrp="1"/>
          </p:cNvSpPr>
          <p:nvPr>
            <p:ph type="sldNum" sz="quarter" idx="12"/>
          </p:nvPr>
        </p:nvSpPr>
        <p:spPr/>
        <p:txBody>
          <a:bodyPr/>
          <a:lstStyle/>
          <a:p>
            <a:fld id="{1387FEFC-DB9E-4055-90A7-D1AC281F420E}" type="slidenum">
              <a:rPr lang="en-US" smtClean="0"/>
              <a:t>‹#›</a:t>
            </a:fld>
            <a:endParaRPr lang="en-US"/>
          </a:p>
        </p:txBody>
      </p:sp>
    </p:spTree>
    <p:extLst>
      <p:ext uri="{BB962C8B-B14F-4D97-AF65-F5344CB8AC3E}">
        <p14:creationId xmlns:p14="http://schemas.microsoft.com/office/powerpoint/2010/main" val="1800535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4360F-4D90-A5EA-48DE-E0E5861A19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11A3BA-AD11-726C-9165-73DB8A0763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DB0B65-2594-B3CA-38DE-C42B9BEC88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40B0C7-04DE-4656-2E89-49FFF9FDE815}"/>
              </a:ext>
            </a:extLst>
          </p:cNvPr>
          <p:cNvSpPr>
            <a:spLocks noGrp="1"/>
          </p:cNvSpPr>
          <p:nvPr>
            <p:ph type="dt" sz="half" idx="10"/>
          </p:nvPr>
        </p:nvSpPr>
        <p:spPr/>
        <p:txBody>
          <a:bodyPr/>
          <a:lstStyle/>
          <a:p>
            <a:fld id="{F3089FFB-364A-4420-A1FE-A6523D06AE7E}" type="datetimeFigureOut">
              <a:rPr lang="en-US" smtClean="0"/>
              <a:t>8/11/2025</a:t>
            </a:fld>
            <a:endParaRPr lang="en-US"/>
          </a:p>
        </p:txBody>
      </p:sp>
      <p:sp>
        <p:nvSpPr>
          <p:cNvPr id="6" name="Footer Placeholder 5">
            <a:extLst>
              <a:ext uri="{FF2B5EF4-FFF2-40B4-BE49-F238E27FC236}">
                <a16:creationId xmlns:a16="http://schemas.microsoft.com/office/drawing/2014/main" id="{49762026-A06A-61B8-3B35-DD2B97EE64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ABA740-2007-B88D-730A-6123635F198F}"/>
              </a:ext>
            </a:extLst>
          </p:cNvPr>
          <p:cNvSpPr>
            <a:spLocks noGrp="1"/>
          </p:cNvSpPr>
          <p:nvPr>
            <p:ph type="sldNum" sz="quarter" idx="12"/>
          </p:nvPr>
        </p:nvSpPr>
        <p:spPr/>
        <p:txBody>
          <a:bodyPr/>
          <a:lstStyle/>
          <a:p>
            <a:fld id="{1387FEFC-DB9E-4055-90A7-D1AC281F420E}" type="slidenum">
              <a:rPr lang="en-US" smtClean="0"/>
              <a:t>‹#›</a:t>
            </a:fld>
            <a:endParaRPr lang="en-US"/>
          </a:p>
        </p:txBody>
      </p:sp>
    </p:spTree>
    <p:extLst>
      <p:ext uri="{BB962C8B-B14F-4D97-AF65-F5344CB8AC3E}">
        <p14:creationId xmlns:p14="http://schemas.microsoft.com/office/powerpoint/2010/main" val="3608229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D81B17-853D-DCDA-64E5-D8EAD29C38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91E1C8-32BA-9245-EFCB-3184BB25AA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953BB5-A5BD-E712-CA18-6E23E34F7A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3089FFB-364A-4420-A1FE-A6523D06AE7E}" type="datetimeFigureOut">
              <a:rPr lang="en-US" smtClean="0"/>
              <a:t>8/11/2025</a:t>
            </a:fld>
            <a:endParaRPr lang="en-US"/>
          </a:p>
        </p:txBody>
      </p:sp>
      <p:sp>
        <p:nvSpPr>
          <p:cNvPr id="5" name="Footer Placeholder 4">
            <a:extLst>
              <a:ext uri="{FF2B5EF4-FFF2-40B4-BE49-F238E27FC236}">
                <a16:creationId xmlns:a16="http://schemas.microsoft.com/office/drawing/2014/main" id="{908AA4F2-6EA0-8C47-B925-F77F3E1E01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4B79FCC-3415-B817-F56A-CF689E26EE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387FEFC-DB9E-4055-90A7-D1AC281F420E}" type="slidenum">
              <a:rPr lang="en-US" smtClean="0"/>
              <a:t>‹#›</a:t>
            </a:fld>
            <a:endParaRPr lang="en-US"/>
          </a:p>
        </p:txBody>
      </p:sp>
      <p:sp>
        <p:nvSpPr>
          <p:cNvPr id="8" name="TextBox 7">
            <a:extLst>
              <a:ext uri="{FF2B5EF4-FFF2-40B4-BE49-F238E27FC236}">
                <a16:creationId xmlns:a16="http://schemas.microsoft.com/office/drawing/2014/main" id="{003D231C-88F2-2E5B-EDF9-3E104F181212}"/>
              </a:ext>
            </a:extLst>
          </p:cNvPr>
          <p:cNvSpPr txBox="1"/>
          <p:nvPr userDrawn="1">
            <p:extLst>
              <p:ext uri="{1162E1C5-73C7-4A58-AE30-91384D911F3F}">
                <p184:classification xmlns:p184="http://schemas.microsoft.com/office/powerpoint/2018/4/main" val="ftr"/>
              </p:ext>
            </p:extLst>
          </p:nvPr>
        </p:nvSpPr>
        <p:spPr>
          <a:xfrm>
            <a:off x="63500" y="6642100"/>
            <a:ext cx="2220913"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Document Classification: Internal Use Only</a:t>
            </a:r>
          </a:p>
        </p:txBody>
      </p:sp>
    </p:spTree>
    <p:extLst>
      <p:ext uri="{BB962C8B-B14F-4D97-AF65-F5344CB8AC3E}">
        <p14:creationId xmlns:p14="http://schemas.microsoft.com/office/powerpoint/2010/main" val="1337928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7C7A4ED-B80E-AE9D-5E82-A2C0E2082462}"/>
              </a:ext>
            </a:extLst>
          </p:cNvPr>
          <p:cNvSpPr txBox="1">
            <a:spLocks/>
          </p:cNvSpPr>
          <p:nvPr/>
        </p:nvSpPr>
        <p:spPr>
          <a:xfrm>
            <a:off x="507440" y="360307"/>
            <a:ext cx="8179360" cy="385619"/>
          </a:xfrm>
          <a:prstGeom prst="rect">
            <a:avLst/>
          </a:prstGeom>
        </p:spPr>
        <p:txBody>
          <a:bodyPr vert="horz" lIns="0" tIns="0" rIns="0" bIns="0" rtlCol="0" anchor="b" anchorCtr="0">
            <a:noAutofit/>
          </a:bodyPr>
          <a:lstStyle>
            <a:lvl1pPr algn="l" defTabSz="457200" rtl="0" eaLnBrk="1" latinLnBrk="0" hangingPunct="1">
              <a:lnSpc>
                <a:spcPts val="2600"/>
              </a:lnSpc>
              <a:spcBef>
                <a:spcPct val="0"/>
              </a:spcBef>
              <a:buNone/>
              <a:defRPr sz="2000" kern="1200" baseline="0">
                <a:solidFill>
                  <a:schemeClr val="bg1">
                    <a:lumMod val="50000"/>
                  </a:schemeClr>
                </a:solidFill>
                <a:latin typeface="+mj-lt"/>
                <a:ea typeface="+mj-ea"/>
                <a:cs typeface="+mj-cs"/>
              </a:defRPr>
            </a:lvl1pPr>
          </a:lstStyle>
          <a:p>
            <a:r>
              <a:rPr lang="en-US" dirty="0">
                <a:highlight>
                  <a:srgbClr val="FFFFFF"/>
                </a:highlight>
              </a:rPr>
              <a:t>Executive Summary: Counterparty Credit Risk (as of MM/DD/YYYY)</a:t>
            </a:r>
            <a:endParaRPr lang="en-US" dirty="0">
              <a:solidFill>
                <a:schemeClr val="accent2">
                  <a:lumMod val="50000"/>
                </a:schemeClr>
              </a:solidFill>
              <a:highlight>
                <a:srgbClr val="FFFFFF"/>
              </a:highlight>
            </a:endParaRPr>
          </a:p>
        </p:txBody>
      </p:sp>
      <p:sp>
        <p:nvSpPr>
          <p:cNvPr id="5" name="Rectangle 4">
            <a:extLst>
              <a:ext uri="{FF2B5EF4-FFF2-40B4-BE49-F238E27FC236}">
                <a16:creationId xmlns:a16="http://schemas.microsoft.com/office/drawing/2014/main" id="{98DED81B-C06F-A435-5679-0364ED8F2248}"/>
              </a:ext>
            </a:extLst>
          </p:cNvPr>
          <p:cNvSpPr/>
          <p:nvPr/>
        </p:nvSpPr>
        <p:spPr>
          <a:xfrm>
            <a:off x="498973" y="795768"/>
            <a:ext cx="10095136" cy="5798996"/>
          </a:xfrm>
          <a:prstGeom prst="rect">
            <a:avLst/>
          </a:prstGeom>
          <a:noFill/>
          <a:ln w="6350">
            <a:solidFill>
              <a:schemeClr val="tx1"/>
            </a:solidFill>
          </a:ln>
        </p:spPr>
        <p:style>
          <a:lnRef idx="0">
            <a:scrgbClr r="0" g="0" b="0"/>
          </a:lnRef>
          <a:fillRef idx="0">
            <a:scrgbClr r="0" g="0" b="0"/>
          </a:fillRef>
          <a:effectRef idx="0">
            <a:scrgbClr r="0" g="0" b="0"/>
          </a:effectRef>
          <a:fontRef idx="minor">
            <a:schemeClr val="lt1"/>
          </a:fontRef>
        </p:style>
        <p:txBody>
          <a:bodyPr lIns="0" tIns="0" rIns="0" bIns="0" rtlCol="0" anchor="ctr" anchorCtr="0"/>
          <a:lstStyle/>
          <a:p>
            <a:pPr marL="174625" indent="-114300">
              <a:buFont typeface="Arial" panose="020B0604020202020204" pitchFamily="34" charset="0"/>
              <a:buChar char="•"/>
            </a:pPr>
            <a:r>
              <a:rPr lang="en-US" sz="1000" b="1" dirty="0">
                <a:solidFill>
                  <a:schemeClr val="tx1"/>
                </a:solidFill>
                <a:cs typeface="Calibri"/>
              </a:rPr>
              <a:t>Portfolio Exposure Summary –</a:t>
            </a:r>
            <a:r>
              <a:rPr lang="en-US" sz="1000" dirty="0">
                <a:solidFill>
                  <a:schemeClr val="tx1"/>
                </a:solidFill>
                <a:cs typeface="Calibri"/>
              </a:rPr>
              <a:t>CCR portfolio exposure </a:t>
            </a:r>
            <a:r>
              <a:rPr kumimoji="0" lang="en-US" sz="1000" b="0" i="0" u="none" strike="noStrike" kern="1200" cap="none" spc="0" normalizeH="0" baseline="0" dirty="0">
                <a:ln>
                  <a:noFill/>
                </a:ln>
                <a:solidFill>
                  <a:schemeClr val="tx1"/>
                </a:solidFill>
                <a:effectLst/>
                <a:uLnTx/>
                <a:uFillTx/>
                <a:latin typeface="+mn-lt"/>
                <a:ea typeface="+mn-ea"/>
                <a:cs typeface="+mn-cs"/>
              </a:rPr>
              <a:t>(MPE - $XXX B) had a monthly </a:t>
            </a:r>
            <a:r>
              <a:rPr lang="en-US" sz="1000" dirty="0">
                <a:solidFill>
                  <a:schemeClr val="tx1"/>
                </a:solidFill>
              </a:rPr>
              <a:t>de</a:t>
            </a:r>
            <a:r>
              <a:rPr kumimoji="0" lang="en-US" sz="1000" b="0" i="0" u="none" strike="noStrike" kern="1200" cap="none" spc="0" normalizeH="0" baseline="0" dirty="0">
                <a:ln>
                  <a:noFill/>
                </a:ln>
                <a:solidFill>
                  <a:schemeClr val="tx1"/>
                </a:solidFill>
                <a:effectLst/>
                <a:uLnTx/>
                <a:uFillTx/>
                <a:latin typeface="+mn-lt"/>
                <a:ea typeface="+mn-ea"/>
                <a:cs typeface="+mn-cs"/>
              </a:rPr>
              <a:t>crease of Y%. The </a:t>
            </a:r>
            <a:r>
              <a:rPr lang="en-US" sz="1000" dirty="0">
                <a:solidFill>
                  <a:schemeClr val="tx1"/>
                </a:solidFill>
              </a:rPr>
              <a:t>de</a:t>
            </a:r>
            <a:r>
              <a:rPr kumimoji="0" lang="en-US" sz="1000" b="0" i="0" u="none" strike="noStrike" kern="1200" cap="none" spc="0" normalizeH="0" baseline="0" dirty="0">
                <a:ln>
                  <a:noFill/>
                </a:ln>
                <a:solidFill>
                  <a:schemeClr val="tx1"/>
                </a:solidFill>
                <a:effectLst/>
                <a:uLnTx/>
                <a:uFillTx/>
                <a:latin typeface="+mn-lt"/>
                <a:ea typeface="+mn-ea"/>
                <a:cs typeface="+mn-cs"/>
              </a:rPr>
              <a:t>crease is driven by </a:t>
            </a:r>
            <a:r>
              <a:rPr lang="en-US" sz="1000" dirty="0">
                <a:solidFill>
                  <a:schemeClr val="tx1"/>
                </a:solidFill>
              </a:rPr>
              <a:t>the combined effects of bilateral trading activity and market movements. From a directional risk standpoint – Firm’s CCR portfolio exposure will rise in an environment of declining rates and a weakening dollar</a:t>
            </a:r>
            <a:r>
              <a:rPr lang="en-US" sz="1000" i="1" dirty="0">
                <a:solidFill>
                  <a:srgbClr val="FF0000"/>
                </a:solidFill>
              </a:rPr>
              <a:t>. </a:t>
            </a:r>
            <a:r>
              <a:rPr lang="en-US" sz="1000" dirty="0">
                <a:solidFill>
                  <a:schemeClr val="tx1"/>
                </a:solidFill>
              </a:rPr>
              <a:t>For context, MPE will rise to $XXX B if rates decline by 150bp. A 10% weakening in USD will increase MPE to $YYY B.</a:t>
            </a:r>
            <a:endParaRPr lang="en-US" sz="1000" b="0" u="none" strike="noStrike" kern="1200" cap="none" spc="0" normalizeH="0" baseline="0" dirty="0">
              <a:ln>
                <a:noFill/>
              </a:ln>
              <a:solidFill>
                <a:schemeClr val="tx1"/>
              </a:solidFill>
              <a:effectLst/>
              <a:uLnTx/>
              <a:uFillTx/>
              <a:latin typeface="+mn-lt"/>
              <a:cs typeface="Arial"/>
            </a:endParaRPr>
          </a:p>
          <a:p>
            <a:pPr marL="401320" lvl="1" indent="-171450">
              <a:buFont typeface="Courier New" panose="02070309020205020404" pitchFamily="49" charset="0"/>
              <a:buChar char="o"/>
            </a:pPr>
            <a:r>
              <a:rPr lang="en-US" sz="1000" b="1" dirty="0">
                <a:solidFill>
                  <a:schemeClr val="tx1"/>
                </a:solidFill>
              </a:rPr>
              <a:t>Legal Entity Breakdown: </a:t>
            </a:r>
            <a:r>
              <a:rPr lang="en-US" sz="1000" dirty="0" err="1">
                <a:solidFill>
                  <a:schemeClr val="tx1"/>
                </a:solidFill>
              </a:rPr>
              <a:t>Lgl</a:t>
            </a:r>
            <a:r>
              <a:rPr lang="en-US" sz="1000" dirty="0">
                <a:solidFill>
                  <a:schemeClr val="tx1"/>
                </a:solidFill>
              </a:rPr>
              <a:t> 1, </a:t>
            </a:r>
            <a:r>
              <a:rPr lang="en-US" sz="1000" dirty="0" err="1">
                <a:solidFill>
                  <a:schemeClr val="tx1"/>
                </a:solidFill>
              </a:rPr>
              <a:t>Lgl</a:t>
            </a:r>
            <a:r>
              <a:rPr lang="en-US" sz="1000" dirty="0">
                <a:solidFill>
                  <a:schemeClr val="tx1"/>
                </a:solidFill>
              </a:rPr>
              <a:t> 2 and </a:t>
            </a:r>
            <a:r>
              <a:rPr lang="en-US" sz="1000" dirty="0" err="1">
                <a:solidFill>
                  <a:schemeClr val="tx1"/>
                </a:solidFill>
              </a:rPr>
              <a:t>Lgl</a:t>
            </a:r>
            <a:r>
              <a:rPr lang="en-US" sz="1000" dirty="0">
                <a:solidFill>
                  <a:schemeClr val="tx1"/>
                </a:solidFill>
              </a:rPr>
              <a:t> 3 constitute 85%, 10% and 5% of the total </a:t>
            </a:r>
          </a:p>
          <a:p>
            <a:pPr marL="401320" lvl="1" indent="-171450">
              <a:buFont typeface="Courier New" panose="02070309020205020404" pitchFamily="49" charset="0"/>
              <a:buChar char="o"/>
            </a:pPr>
            <a:r>
              <a:rPr lang="en-US" sz="1000" b="1" dirty="0">
                <a:solidFill>
                  <a:schemeClr val="tx1"/>
                </a:solidFill>
              </a:rPr>
              <a:t>Product Level Breakdown</a:t>
            </a:r>
            <a:r>
              <a:rPr lang="en-US" sz="1000" dirty="0">
                <a:solidFill>
                  <a:schemeClr val="tx1"/>
                </a:solidFill>
              </a:rPr>
              <a:t>: Derivatives and SFTs constitute 92% and 8% of the total</a:t>
            </a:r>
          </a:p>
          <a:p>
            <a:pPr marL="401320" lvl="1" indent="-171450">
              <a:buFont typeface="Courier New" panose="02070309020205020404" pitchFamily="49" charset="0"/>
              <a:buChar char="o"/>
            </a:pPr>
            <a:endParaRPr lang="en-US" sz="1000" dirty="0">
              <a:solidFill>
                <a:schemeClr val="tx1"/>
              </a:solidFill>
            </a:endParaRPr>
          </a:p>
          <a:p>
            <a:pPr marL="58737"/>
            <a:r>
              <a:rPr lang="en-US" sz="1000" b="1" dirty="0">
                <a:solidFill>
                  <a:schemeClr val="tx1"/>
                </a:solidFill>
                <a:cs typeface="Calibri" panose="020F0502020204030204" pitchFamily="34" charset="0"/>
              </a:rPr>
              <a:t>Bilateral Derivative Portfolio: </a:t>
            </a:r>
            <a:r>
              <a:rPr lang="en-US" sz="1000" dirty="0">
                <a:solidFill>
                  <a:schemeClr val="tx1"/>
                </a:solidFill>
                <a:cs typeface="Calibri" panose="020F0502020204030204" pitchFamily="34" charset="0"/>
              </a:rPr>
              <a:t>(Major Movers)</a:t>
            </a:r>
          </a:p>
          <a:p>
            <a:pPr marL="171450" indent="-112713">
              <a:buFont typeface="Arial" panose="020B0604020202020204" pitchFamily="34" charset="0"/>
              <a:buChar char="•"/>
            </a:pPr>
            <a:r>
              <a:rPr lang="en-US" sz="1000" b="1" dirty="0">
                <a:solidFill>
                  <a:schemeClr val="tx1"/>
                </a:solidFill>
                <a:cs typeface="Calibri" panose="020F0502020204030204" pitchFamily="34" charset="0"/>
              </a:rPr>
              <a:t>Counterparty1: </a:t>
            </a:r>
            <a:r>
              <a:rPr lang="en-US" sz="1000" dirty="0">
                <a:solidFill>
                  <a:schemeClr val="tx1"/>
                </a:solidFill>
                <a:cs typeface="Calibri" panose="020F0502020204030204" pitchFamily="34" charset="0"/>
              </a:rPr>
              <a:t>MPE increased by XX%. This was mainly attributed to trading activity (2 new Swaptions with a total Notional of $XXM).</a:t>
            </a:r>
          </a:p>
          <a:p>
            <a:pPr marL="171450" indent="-112713">
              <a:buFont typeface="Arial" panose="020B0604020202020204" pitchFamily="34" charset="0"/>
              <a:buChar char="•"/>
            </a:pPr>
            <a:r>
              <a:rPr lang="en-US" sz="1000" b="1" dirty="0">
                <a:solidFill>
                  <a:schemeClr val="tx1"/>
                </a:solidFill>
                <a:cs typeface="Calibri" panose="020F0502020204030204" pitchFamily="34" charset="0"/>
              </a:rPr>
              <a:t>Counterparty 2:</a:t>
            </a:r>
            <a:r>
              <a:rPr lang="en-US" sz="1000" b="1" u="sng" dirty="0">
                <a:solidFill>
                  <a:schemeClr val="tx1"/>
                </a:solidFill>
                <a:cs typeface="Calibri" panose="020F0502020204030204" pitchFamily="34" charset="0"/>
              </a:rPr>
              <a:t> </a:t>
            </a:r>
            <a:r>
              <a:rPr lang="en-US" sz="1000" dirty="0">
                <a:solidFill>
                  <a:schemeClr val="tx1"/>
                </a:solidFill>
                <a:cs typeface="Calibri" panose="020F0502020204030204" pitchFamily="34" charset="0"/>
              </a:rPr>
              <a:t>MPE increased by YY%. This was mainly attributed to mark-to-market effects (MoM +XXM) from a weakening US Dollar. Risk Profile to the counterparty: DV01 of -$YYK (MoM change -$XX K) and FX Delta of -$YYM (Short USD, MoM change -$XXK).</a:t>
            </a:r>
          </a:p>
          <a:p>
            <a:pPr marL="171450" indent="-112713">
              <a:buFont typeface="Arial" panose="020B0604020202020204" pitchFamily="34" charset="0"/>
              <a:buChar char="•"/>
            </a:pPr>
            <a:r>
              <a:rPr lang="en-US" sz="1000" b="1" dirty="0">
                <a:solidFill>
                  <a:schemeClr val="tx1"/>
                </a:solidFill>
                <a:cs typeface="Calibri" panose="020F0502020204030204" pitchFamily="34" charset="0"/>
              </a:rPr>
              <a:t>Counterparty 3:</a:t>
            </a:r>
            <a:r>
              <a:rPr lang="en-US" sz="1000" b="1" u="sng" dirty="0">
                <a:solidFill>
                  <a:schemeClr val="tx1"/>
                </a:solidFill>
                <a:cs typeface="Calibri" panose="020F0502020204030204" pitchFamily="34" charset="0"/>
              </a:rPr>
              <a:t> </a:t>
            </a:r>
            <a:r>
              <a:rPr lang="en-US" sz="1000" dirty="0">
                <a:solidFill>
                  <a:schemeClr val="tx1"/>
                </a:solidFill>
                <a:cs typeface="Calibri" panose="020F0502020204030204" pitchFamily="34" charset="0"/>
              </a:rPr>
              <a:t>MPE decreased by XX%. This was mainly attributed to trading activities (9 expired IR Swap/Swaption trades with total Notional of $YYM). </a:t>
            </a:r>
            <a:endParaRPr lang="en-US" sz="1000" dirty="0">
              <a:solidFill>
                <a:schemeClr val="tx1"/>
              </a:solidFill>
            </a:endParaRPr>
          </a:p>
          <a:p>
            <a:pPr marL="60325"/>
            <a:endParaRPr lang="en-US" sz="1000" dirty="0">
              <a:solidFill>
                <a:schemeClr val="tx1"/>
              </a:solidFill>
              <a:cs typeface="Arial"/>
            </a:endParaRPr>
          </a:p>
          <a:p>
            <a:pPr marL="171450" indent="-115570">
              <a:buFont typeface="Arial" panose="020B0604020202020204" pitchFamily="34" charset="0"/>
              <a:buChar char="•"/>
            </a:pPr>
            <a:r>
              <a:rPr lang="en-US" sz="1000" b="1" dirty="0">
                <a:solidFill>
                  <a:schemeClr val="tx1"/>
                </a:solidFill>
                <a:cs typeface="Calibri"/>
              </a:rPr>
              <a:t>Key Credit Risk Concentrations (MPE basis): </a:t>
            </a:r>
            <a:r>
              <a:rPr lang="en-US" sz="1000" dirty="0">
                <a:solidFill>
                  <a:schemeClr val="tx1"/>
                </a:solidFill>
                <a:cs typeface="Calibri"/>
              </a:rPr>
              <a:t>Portfolio remains well diversified across counterparties, sectors and ratings. Portfolio composition largely reflects increased trading with banks, broker dealers, asset mangers, and continued expansion of derivative lines with existing corporate loans</a:t>
            </a:r>
          </a:p>
          <a:p>
            <a:pPr marL="401320" lvl="1" indent="-171450">
              <a:buFont typeface="Courier New" panose="02070309020205020404" pitchFamily="49" charset="0"/>
              <a:buChar char="o"/>
            </a:pPr>
            <a:r>
              <a:rPr lang="en-US" sz="1000" b="1" dirty="0">
                <a:solidFill>
                  <a:schemeClr val="tx1"/>
                </a:solidFill>
              </a:rPr>
              <a:t>Individual Counterparties: YY</a:t>
            </a:r>
            <a:r>
              <a:rPr lang="en-US" sz="1000" dirty="0">
                <a:solidFill>
                  <a:schemeClr val="tx1"/>
                </a:solidFill>
              </a:rPr>
              <a:t>% of the total exposure comes from the top 20 counterparties. Cpty1 is the largest counterparty with XX% of the total (all others YY% or less).  </a:t>
            </a:r>
            <a:endParaRPr lang="en-US" sz="1000" dirty="0">
              <a:solidFill>
                <a:schemeClr val="tx1"/>
              </a:solidFill>
              <a:cs typeface="Arial"/>
            </a:endParaRPr>
          </a:p>
          <a:p>
            <a:pPr marL="400050" lvl="1" indent="-172720">
              <a:buFont typeface="Courier New" panose="02070309020205020404" pitchFamily="49" charset="0"/>
              <a:buChar char="o"/>
            </a:pPr>
            <a:r>
              <a:rPr lang="en-US" sz="1000" b="1" dirty="0">
                <a:solidFill>
                  <a:schemeClr val="tx1"/>
                </a:solidFill>
              </a:rPr>
              <a:t>Sector Concentration: </a:t>
            </a:r>
            <a:r>
              <a:rPr lang="en-US" sz="1000" dirty="0">
                <a:solidFill>
                  <a:schemeClr val="tx1"/>
                </a:solidFill>
              </a:rPr>
              <a:t>Sector1 sector has the highest concentration at XX%. Outside of this sector, the remaining sectors have individual concentration levels below XX% </a:t>
            </a:r>
            <a:endParaRPr lang="en-US" sz="1000" dirty="0">
              <a:solidFill>
                <a:schemeClr val="tx1"/>
              </a:solidFill>
              <a:cs typeface="Arial"/>
            </a:endParaRPr>
          </a:p>
          <a:p>
            <a:pPr marL="400050" lvl="1" indent="-172720">
              <a:buFont typeface="Courier New" panose="02070309020205020404" pitchFamily="49" charset="0"/>
              <a:buChar char="o"/>
            </a:pPr>
            <a:r>
              <a:rPr lang="en-US" sz="1000" b="1" dirty="0">
                <a:solidFill>
                  <a:schemeClr val="tx1"/>
                </a:solidFill>
              </a:rPr>
              <a:t>Country Concentration: YY</a:t>
            </a:r>
            <a:r>
              <a:rPr lang="en-US" sz="1000" dirty="0">
                <a:solidFill>
                  <a:schemeClr val="tx1"/>
                </a:solidFill>
              </a:rPr>
              <a:t>% of the exposure with US, UK, and Canada incorporated CPs</a:t>
            </a:r>
            <a:endParaRPr lang="en-US" sz="1000" dirty="0">
              <a:solidFill>
                <a:schemeClr val="tx1"/>
              </a:solidFill>
              <a:cs typeface="Arial"/>
            </a:endParaRPr>
          </a:p>
          <a:p>
            <a:pPr marL="401320" lvl="1" indent="-171450">
              <a:buFont typeface="Courier New" panose="02070309020205020404" pitchFamily="49" charset="0"/>
              <a:buChar char="o"/>
            </a:pPr>
            <a:r>
              <a:rPr lang="en-US" sz="1000" b="1" dirty="0">
                <a:solidFill>
                  <a:schemeClr val="tx1"/>
                </a:solidFill>
              </a:rPr>
              <a:t>Rating Concentration </a:t>
            </a:r>
            <a:r>
              <a:rPr lang="en-US" sz="1000" dirty="0">
                <a:solidFill>
                  <a:schemeClr val="tx1"/>
                </a:solidFill>
              </a:rPr>
              <a:t>– Non-IG counterparties (G3 or below rated) drive XX% of the total portfolio exposure. Most of this exposure comes from counterparties in three key sectors –Finance and Insurance, Utilities, and Manufacturing</a:t>
            </a:r>
            <a:r>
              <a:rPr lang="en-US" sz="1000">
                <a:solidFill>
                  <a:schemeClr val="tx1"/>
                </a:solidFill>
              </a:rPr>
              <a:t>. </a:t>
            </a:r>
            <a:endParaRPr lang="en-US" sz="1000" dirty="0">
              <a:solidFill>
                <a:schemeClr val="tx1"/>
              </a:solidFill>
              <a:cs typeface="Arial"/>
            </a:endParaRPr>
          </a:p>
          <a:p>
            <a:pPr marL="228600" lvl="2">
              <a:defRPr/>
            </a:pPr>
            <a:endParaRPr lang="en-US" sz="1000" dirty="0">
              <a:solidFill>
                <a:schemeClr val="tx1"/>
              </a:solidFill>
            </a:endParaRPr>
          </a:p>
          <a:p>
            <a:r>
              <a:rPr lang="en-US" sz="1000" b="1" dirty="0">
                <a:solidFill>
                  <a:schemeClr val="tx1"/>
                </a:solidFill>
                <a:cs typeface="Calibri" panose="020F0502020204030204" pitchFamily="34" charset="0"/>
              </a:rPr>
              <a:t> </a:t>
            </a:r>
            <a:r>
              <a:rPr lang="en-US" sz="1000" b="1" u="sng" dirty="0">
                <a:solidFill>
                  <a:schemeClr val="tx1"/>
                </a:solidFill>
                <a:cs typeface="Calibri" panose="020F0502020204030204" pitchFamily="34" charset="0"/>
              </a:rPr>
              <a:t>CCP Exposure:</a:t>
            </a:r>
          </a:p>
          <a:p>
            <a:pPr marL="171450" indent="-111125">
              <a:buFont typeface="Arial" panose="020B0604020202020204" pitchFamily="34" charset="0"/>
              <a:buChar char="•"/>
            </a:pPr>
            <a:r>
              <a:rPr lang="en-US" sz="1000" dirty="0">
                <a:solidFill>
                  <a:schemeClr val="tx1"/>
                </a:solidFill>
                <a:cs typeface="Calibri" panose="020F0502020204030204" pitchFamily="34" charset="0"/>
              </a:rPr>
              <a:t>Overall MPE of $XX B to Central Counterparties. The top 3 CCP’s comprise YY% of this total with a combined MPE of $XXB.</a:t>
            </a:r>
          </a:p>
          <a:p>
            <a:pPr marL="400050" lvl="1" indent="-173038">
              <a:buFont typeface="Courier New" panose="02070309020205020404" pitchFamily="49" charset="0"/>
              <a:buChar char="o"/>
            </a:pPr>
            <a:endParaRPr lang="en-US" sz="1000" dirty="0">
              <a:solidFill>
                <a:schemeClr val="tx1"/>
              </a:solidFill>
              <a:cs typeface="Calibri" panose="020F0502020204030204" pitchFamily="34" charset="0"/>
            </a:endParaRPr>
          </a:p>
          <a:p>
            <a:pPr marL="400050" lvl="1" indent="-173038">
              <a:buFont typeface="Courier New" panose="02070309020205020404" pitchFamily="49" charset="0"/>
              <a:buChar char="o"/>
            </a:pPr>
            <a:r>
              <a:rPr lang="en-US" sz="1000" dirty="0">
                <a:solidFill>
                  <a:schemeClr val="tx1"/>
                </a:solidFill>
                <a:cs typeface="Calibri" panose="020F0502020204030204" pitchFamily="34" charset="0"/>
              </a:rPr>
              <a:t>FICC’s MPE of $XXM is driven by Repo/Reverse Repo activity. Current MTM value of $YYB. Over collateralization and margining requirements bring Firms current exposure to zero. Directionally, Firms MTM exposure will increase in a rising yield environment. </a:t>
            </a:r>
          </a:p>
          <a:p>
            <a:pPr marL="400050" lvl="1" indent="-173038">
              <a:buFont typeface="Courier New" panose="02070309020205020404" pitchFamily="49" charset="0"/>
              <a:buChar char="o"/>
            </a:pPr>
            <a:endParaRPr lang="en-US" sz="1000" dirty="0">
              <a:solidFill>
                <a:schemeClr val="tx1"/>
              </a:solidFill>
              <a:cs typeface="Calibri" panose="020F0502020204030204" pitchFamily="34" charset="0"/>
            </a:endParaRPr>
          </a:p>
          <a:p>
            <a:pPr marL="400050" lvl="1" indent="-173038">
              <a:buFont typeface="Courier New" panose="02070309020205020404" pitchFamily="49" charset="0"/>
              <a:buChar char="o"/>
            </a:pPr>
            <a:r>
              <a:rPr lang="en-US" sz="1000" dirty="0">
                <a:solidFill>
                  <a:schemeClr val="tx1"/>
                </a:solidFill>
                <a:cs typeface="Calibri" panose="020F0502020204030204" pitchFamily="34" charset="0"/>
              </a:rPr>
              <a:t>CME has an MPE of $XXM that is driven by over-the-counter swap activity and listed futures tied to the interest rates market. MTM of $YYM and current exposure of zero due to conservative margin rules. Directionally, our MTM exposures with CME will increase when rates rise.</a:t>
            </a:r>
          </a:p>
          <a:p>
            <a:pPr marL="400050" lvl="1" indent="-173038">
              <a:buFont typeface="Courier New" panose="02070309020205020404" pitchFamily="49" charset="0"/>
              <a:buChar char="o"/>
            </a:pPr>
            <a:endParaRPr lang="en-US" sz="1000" dirty="0">
              <a:solidFill>
                <a:schemeClr val="tx1"/>
              </a:solidFill>
              <a:cs typeface="Calibri" panose="020F0502020204030204" pitchFamily="34" charset="0"/>
            </a:endParaRPr>
          </a:p>
          <a:p>
            <a:pPr marL="400050" lvl="1" indent="-173038">
              <a:buFont typeface="Courier New" panose="02070309020205020404" pitchFamily="49" charset="0"/>
              <a:buChar char="o"/>
            </a:pPr>
            <a:r>
              <a:rPr lang="en-US" sz="1000" dirty="0">
                <a:solidFill>
                  <a:schemeClr val="tx1"/>
                </a:solidFill>
                <a:cs typeface="Calibri" panose="020F0502020204030204" pitchFamily="34" charset="0"/>
              </a:rPr>
              <a:t>LCH’s MPE of $XXM is driven by over-the-counter single currency swaps. Current MTM of $YYB will increase as rates rise. Conservative margining requirements imposed by LCH reduces our Current exposure to zero.</a:t>
            </a:r>
          </a:p>
          <a:p>
            <a:pPr marL="398145" lvl="2" indent="-169545">
              <a:buFont typeface="Courier New" panose="02070309020205020404" pitchFamily="49" charset="0"/>
              <a:buChar char="o"/>
              <a:defRPr/>
            </a:pPr>
            <a:endParaRPr lang="en-US" sz="1000" dirty="0">
              <a:solidFill>
                <a:schemeClr val="tx1"/>
              </a:solidFill>
            </a:endParaRPr>
          </a:p>
        </p:txBody>
      </p:sp>
    </p:spTree>
    <p:extLst>
      <p:ext uri="{BB962C8B-B14F-4D97-AF65-F5344CB8AC3E}">
        <p14:creationId xmlns:p14="http://schemas.microsoft.com/office/powerpoint/2010/main" val="125701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62eb91fa-64b7-425d-9667-7cddbfdeb614}" enabled="1" method="Standard" siteId="{c7f6413d-1e73-45d2-b0da-a68713b515a7}" contentBits="2" removed="0"/>
</clbl:labelList>
</file>

<file path=docProps/app.xml><?xml version="1.0" encoding="utf-8"?>
<Properties xmlns="http://schemas.openxmlformats.org/officeDocument/2006/extended-properties" xmlns:vt="http://schemas.openxmlformats.org/officeDocument/2006/docPropsVTypes">
  <TotalTime>0</TotalTime>
  <Words>597</Words>
  <Application>Microsoft Office PowerPoint</Application>
  <PresentationFormat>Widescreen</PresentationFormat>
  <Paragraphs>24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Aptos Display</vt:lpstr>
      <vt:lpstr>Arial</vt:lpstr>
      <vt:lpstr>Calibri</vt:lpstr>
      <vt:lpstr>Courier New</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Ranzith Balimi</dc:creator>
  <cp:lastModifiedBy>Ranzith Balimi</cp:lastModifiedBy>
  <cp:revision>2</cp:revision>
  <dcterms:created xsi:type="dcterms:W3CDTF">2025-08-11T17:50:12Z</dcterms:created>
  <dcterms:modified xsi:type="dcterms:W3CDTF">2025-08-11T18:22:24Z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Theme:8</vt:lpwstr>
  </property>
  <property fmtid="{D5CDD505-2E9C-101B-9397-08002B2CF9AE}" pid="3" name="ClassificationContentMarkingFooterText">
    <vt:lpwstr>Document Classification: Internal Use Only</vt:lpwstr>
  </property>
</Properties>
</file>