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CA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10/19/2024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3079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0574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773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0754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5340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3414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362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1424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731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150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934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211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4045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7151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758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070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8481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10/19/2024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986527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120462" y="373487"/>
            <a:ext cx="9968247" cy="4069723"/>
          </a:xfrm>
        </p:spPr>
        <p:txBody>
          <a:bodyPr/>
          <a:lstStyle/>
          <a:p>
            <a:pPr algn="ctr"/>
            <a:r>
              <a:rPr lang="en-US" b="1" dirty="0" smtClean="0">
                <a:latin typeface="Verdana" panose="020B0604030504040204" pitchFamily="34" charset="0"/>
                <a:ea typeface="Verdana" panose="020B0604030504040204" pitchFamily="34" charset="0"/>
              </a:rPr>
              <a:t/>
            </a:r>
            <a:br>
              <a:rPr lang="en-US" b="1" dirty="0" smtClean="0">
                <a:latin typeface="Verdana" panose="020B0604030504040204" pitchFamily="34" charset="0"/>
                <a:ea typeface="Verdana" panose="020B0604030504040204" pitchFamily="34" charset="0"/>
              </a:rPr>
            </a:br>
            <a:r>
              <a:rPr lang="en-US" b="1" dirty="0">
                <a:latin typeface="Verdana" panose="020B0604030504040204" pitchFamily="34" charset="0"/>
                <a:ea typeface="Verdana" panose="020B0604030504040204" pitchFamily="34" charset="0"/>
              </a:rPr>
              <a:t/>
            </a:r>
            <a:br>
              <a:rPr lang="en-US" b="1" dirty="0">
                <a:latin typeface="Verdana" panose="020B0604030504040204" pitchFamily="34" charset="0"/>
                <a:ea typeface="Verdana" panose="020B0604030504040204" pitchFamily="34" charset="0"/>
              </a:rPr>
            </a:br>
            <a:r>
              <a:rPr lang="en-US" b="1" dirty="0" smtClean="0">
                <a:latin typeface="Verdana" panose="020B0604030504040204" pitchFamily="34" charset="0"/>
                <a:ea typeface="Verdana" panose="020B0604030504040204" pitchFamily="34" charset="0"/>
              </a:rPr>
              <a:t/>
            </a:r>
            <a:br>
              <a:rPr lang="en-US" b="1" dirty="0" smtClean="0">
                <a:latin typeface="Verdana" panose="020B0604030504040204" pitchFamily="34" charset="0"/>
                <a:ea typeface="Verdana" panose="020B0604030504040204" pitchFamily="34" charset="0"/>
              </a:rPr>
            </a:br>
            <a:r>
              <a:rPr lang="en-US" b="1" dirty="0">
                <a:latin typeface="Verdana" panose="020B0604030504040204" pitchFamily="34" charset="0"/>
                <a:ea typeface="Verdana" panose="020B0604030504040204" pitchFamily="34" charset="0"/>
              </a:rPr>
              <a:t/>
            </a:r>
            <a:br>
              <a:rPr lang="en-US" b="1" dirty="0">
                <a:latin typeface="Verdana" panose="020B0604030504040204" pitchFamily="34" charset="0"/>
                <a:ea typeface="Verdana" panose="020B0604030504040204" pitchFamily="34" charset="0"/>
              </a:rPr>
            </a:br>
            <a:r>
              <a:rPr lang="en-US" b="1" dirty="0" smtClean="0">
                <a:latin typeface="Verdana" panose="020B0604030504040204" pitchFamily="34" charset="0"/>
                <a:ea typeface="Verdana" panose="020B0604030504040204" pitchFamily="34" charset="0"/>
              </a:rPr>
              <a:t/>
            </a:r>
            <a:br>
              <a:rPr lang="en-US" b="1" dirty="0" smtClean="0">
                <a:latin typeface="Verdana" panose="020B0604030504040204" pitchFamily="34" charset="0"/>
                <a:ea typeface="Verdana" panose="020B0604030504040204" pitchFamily="34" charset="0"/>
              </a:rPr>
            </a:br>
            <a:r>
              <a:rPr lang="en-US" b="1" dirty="0">
                <a:latin typeface="Verdana" panose="020B0604030504040204" pitchFamily="34" charset="0"/>
                <a:ea typeface="Verdana" panose="020B0604030504040204" pitchFamily="34" charset="0"/>
              </a:rPr>
              <a:t/>
            </a:r>
            <a:br>
              <a:rPr lang="en-US" b="1" dirty="0">
                <a:latin typeface="Verdana" panose="020B0604030504040204" pitchFamily="34" charset="0"/>
                <a:ea typeface="Verdana" panose="020B0604030504040204" pitchFamily="34" charset="0"/>
              </a:rPr>
            </a:br>
            <a:r>
              <a:rPr lang="en-US" b="1" dirty="0" smtClean="0">
                <a:latin typeface="Verdana" panose="020B0604030504040204" pitchFamily="34" charset="0"/>
                <a:ea typeface="Verdana" panose="020B0604030504040204" pitchFamily="34" charset="0"/>
              </a:rPr>
              <a:t/>
            </a:r>
            <a:br>
              <a:rPr lang="en-US" b="1" dirty="0" smtClean="0">
                <a:latin typeface="Verdana" panose="020B0604030504040204" pitchFamily="34" charset="0"/>
                <a:ea typeface="Verdana" panose="020B0604030504040204" pitchFamily="34" charset="0"/>
              </a:rPr>
            </a:br>
            <a:r>
              <a:rPr lang="en-US" b="1" dirty="0">
                <a:latin typeface="Verdana" panose="020B0604030504040204" pitchFamily="34" charset="0"/>
                <a:ea typeface="Verdana" panose="020B0604030504040204" pitchFamily="34" charset="0"/>
              </a:rPr>
              <a:t/>
            </a:r>
            <a:br>
              <a:rPr lang="en-US" b="1" dirty="0">
                <a:latin typeface="Verdana" panose="020B0604030504040204" pitchFamily="34" charset="0"/>
                <a:ea typeface="Verdana" panose="020B0604030504040204" pitchFamily="34" charset="0"/>
              </a:rPr>
            </a:br>
            <a:r>
              <a:rPr lang="en-US" b="1" dirty="0" smtClean="0">
                <a:latin typeface="Verdana" panose="020B0604030504040204" pitchFamily="34" charset="0"/>
                <a:ea typeface="Verdana" panose="020B0604030504040204" pitchFamily="34" charset="0"/>
              </a:rPr>
              <a:t/>
            </a:r>
            <a:br>
              <a:rPr lang="en-US" b="1" dirty="0" smtClean="0">
                <a:latin typeface="Verdana" panose="020B0604030504040204" pitchFamily="34" charset="0"/>
                <a:ea typeface="Verdana" panose="020B0604030504040204" pitchFamily="34" charset="0"/>
              </a:rPr>
            </a:br>
            <a:r>
              <a:rPr lang="en-US" sz="4400" b="1" dirty="0" smtClean="0">
                <a:latin typeface="Verdana" panose="020B0604030504040204" pitchFamily="34" charset="0"/>
                <a:ea typeface="Verdana" panose="020B0604030504040204" pitchFamily="34" charset="0"/>
              </a:rPr>
              <a:t>Web </a:t>
            </a:r>
            <a:r>
              <a:rPr lang="en-US" sz="4400" b="1" dirty="0">
                <a:latin typeface="Verdana" panose="020B0604030504040204" pitchFamily="34" charset="0"/>
                <a:ea typeface="Verdana" panose="020B0604030504040204" pitchFamily="34" charset="0"/>
              </a:rPr>
              <a:t>Presence </a:t>
            </a:r>
            <a:r>
              <a:rPr lang="en-US" sz="4400" b="1" dirty="0" smtClean="0">
                <a:latin typeface="Verdana" panose="020B0604030504040204" pitchFamily="34" charset="0"/>
                <a:ea typeface="Verdana" panose="020B0604030504040204" pitchFamily="34" charset="0"/>
              </a:rPr>
              <a:t>Project</a:t>
            </a:r>
            <a:r>
              <a:rPr lang="en-US" b="1" dirty="0"/>
              <a:t/>
            </a:r>
            <a:br>
              <a:rPr lang="en-US" b="1" dirty="0"/>
            </a:br>
            <a:r>
              <a:rPr lang="en-US" b="1" dirty="0" smtClean="0"/>
              <a:t/>
            </a:r>
            <a:br>
              <a:rPr lang="en-US" b="1" dirty="0" smtClean="0"/>
            </a:br>
            <a:r>
              <a:rPr lang="en-US" sz="3600" b="1" dirty="0" smtClean="0">
                <a:latin typeface="Lucida Calligraphy" panose="03010101010101010101" pitchFamily="66" charset="0"/>
              </a:rPr>
              <a:t>Crafting </a:t>
            </a:r>
            <a:r>
              <a:rPr lang="en-US" sz="3600" b="1" dirty="0">
                <a:latin typeface="Lucida Calligraphy" panose="03010101010101010101" pitchFamily="66" charset="0"/>
              </a:rPr>
              <a:t>&amp; Compelling Website Analysis, Audit and </a:t>
            </a:r>
            <a:r>
              <a:rPr lang="en-US" sz="3600" b="1" dirty="0" smtClean="0">
                <a:latin typeface="Lucida Calligraphy" panose="03010101010101010101" pitchFamily="66" charset="0"/>
              </a:rPr>
              <a:t>Recommendations</a:t>
            </a:r>
            <a:br>
              <a:rPr lang="en-US" sz="3600" b="1" dirty="0" smtClean="0">
                <a:latin typeface="Lucida Calligraphy" panose="03010101010101010101" pitchFamily="66" charset="0"/>
              </a:rPr>
            </a:br>
            <a:r>
              <a:rPr lang="en-US" sz="3600" b="1" dirty="0">
                <a:latin typeface="Lucida Calligraphy" panose="03010101010101010101" pitchFamily="66" charset="0"/>
              </a:rPr>
              <a:t/>
            </a:r>
            <a:br>
              <a:rPr lang="en-US" sz="3600" b="1" dirty="0">
                <a:latin typeface="Lucida Calligraphy" panose="03010101010101010101" pitchFamily="66" charset="0"/>
              </a:rPr>
            </a:br>
            <a:endParaRPr lang="en-IN" sz="3600" dirty="0">
              <a:latin typeface="Lucida Calligraphy" panose="03010101010101010101" pitchFamily="66" charset="0"/>
            </a:endParaRPr>
          </a:p>
        </p:txBody>
      </p:sp>
      <p:sp>
        <p:nvSpPr>
          <p:cNvPr id="3" name="Subtitle 2"/>
          <p:cNvSpPr>
            <a:spLocks noGrp="1"/>
          </p:cNvSpPr>
          <p:nvPr>
            <p:ph type="subTitle" idx="1"/>
          </p:nvPr>
        </p:nvSpPr>
        <p:spPr>
          <a:xfrm>
            <a:off x="1425411" y="4597076"/>
            <a:ext cx="8825658" cy="861420"/>
          </a:xfrm>
        </p:spPr>
        <p:txBody>
          <a:bodyPr>
            <a:noAutofit/>
          </a:bodyPr>
          <a:lstStyle/>
          <a:p>
            <a:pPr algn="ctr"/>
            <a:r>
              <a:rPr lang="en-IN" sz="3200" dirty="0" smtClean="0">
                <a:solidFill>
                  <a:srgbClr val="FFFF00"/>
                </a:solidFill>
                <a:latin typeface="MV Boli" panose="02000500030200090000" pitchFamily="2" charset="0"/>
                <a:cs typeface="MV Boli" panose="02000500030200090000" pitchFamily="2" charset="0"/>
              </a:rPr>
              <a:t>SANDEEP J </a:t>
            </a:r>
            <a:r>
              <a:rPr lang="en-IN" sz="3200" dirty="0" smtClean="0">
                <a:solidFill>
                  <a:srgbClr val="FFFF00"/>
                </a:solidFill>
                <a:latin typeface="MV Boli" panose="02000500030200090000" pitchFamily="2" charset="0"/>
                <a:cs typeface="MV Boli" panose="02000500030200090000" pitchFamily="2" charset="0"/>
              </a:rPr>
              <a:t>C </a:t>
            </a:r>
            <a:r>
              <a:rPr lang="en-IN" sz="3200" dirty="0">
                <a:solidFill>
                  <a:srgbClr val="FFFF00"/>
                </a:solidFill>
                <a:latin typeface="MV Boli" panose="02000500030200090000" pitchFamily="2" charset="0"/>
                <a:cs typeface="MV Boli" panose="02000500030200090000" pitchFamily="2" charset="0"/>
              </a:rPr>
              <a:t>| </a:t>
            </a:r>
            <a:r>
              <a:rPr lang="en-IN" sz="3200" dirty="0" smtClean="0">
                <a:solidFill>
                  <a:srgbClr val="FFFF00"/>
                </a:solidFill>
                <a:latin typeface="MV Boli" panose="02000500030200090000" pitchFamily="2" charset="0"/>
                <a:cs typeface="MV Boli" panose="02000500030200090000" pitchFamily="2" charset="0"/>
              </a:rPr>
              <a:t>MBE11</a:t>
            </a:r>
            <a:endParaRPr lang="en-IN" sz="3200" dirty="0">
              <a:solidFill>
                <a:srgbClr val="FFFF00"/>
              </a:solidFill>
              <a:latin typeface="MV Boli" panose="02000500030200090000" pitchFamily="2" charset="0"/>
              <a:cs typeface="MV Boli" panose="02000500030200090000" pitchFamily="2" charset="0"/>
            </a:endParaRPr>
          </a:p>
          <a:p>
            <a:pPr algn="ctr"/>
            <a:r>
              <a:rPr lang="en-IN" sz="3200" dirty="0">
                <a:latin typeface="MV Boli" panose="02000500030200090000" pitchFamily="2" charset="0"/>
                <a:cs typeface="MV Boli" panose="02000500030200090000" pitchFamily="2" charset="0"/>
              </a:rPr>
              <a:t/>
            </a:r>
            <a:br>
              <a:rPr lang="en-IN" sz="3200" dirty="0">
                <a:latin typeface="MV Boli" panose="02000500030200090000" pitchFamily="2" charset="0"/>
                <a:cs typeface="MV Boli" panose="02000500030200090000" pitchFamily="2" charset="0"/>
              </a:rPr>
            </a:br>
            <a:endParaRPr lang="en-IN" sz="3200"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584266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4" y="2370667"/>
            <a:ext cx="8825660" cy="436927"/>
          </a:xfrm>
        </p:spPr>
        <p:txBody>
          <a:bodyPr/>
          <a:lstStyle/>
          <a:p>
            <a:r>
              <a:rPr lang="en-IN" b="1" dirty="0" smtClean="0"/>
              <a:t>Thank You!</a:t>
            </a:r>
            <a:r>
              <a:rPr lang="en-IN" dirty="0" smtClean="0"/>
              <a:t/>
            </a:r>
            <a:br>
              <a:rPr lang="en-IN" dirty="0" smtClean="0"/>
            </a:br>
            <a:r>
              <a:rPr lang="en-IN" dirty="0" smtClean="0"/>
              <a:t/>
            </a:r>
            <a:br>
              <a:rPr lang="en-IN" dirty="0" smtClean="0"/>
            </a:br>
            <a:endParaRPr lang="en-IN" dirty="0"/>
          </a:p>
        </p:txBody>
      </p:sp>
    </p:spTree>
    <p:extLst>
      <p:ext uri="{BB962C8B-B14F-4D97-AF65-F5344CB8AC3E}">
        <p14:creationId xmlns:p14="http://schemas.microsoft.com/office/powerpoint/2010/main" val="764249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Bell MT" panose="02020503060305020303" pitchFamily="18" charset="0"/>
              </a:rPr>
              <a:t>Task 1: Company Selection</a:t>
            </a:r>
            <a:endParaRPr lang="en-IN" dirty="0">
              <a:latin typeface="Bell MT" panose="02020503060305020303" pitchFamily="18" charset="0"/>
            </a:endParaRPr>
          </a:p>
        </p:txBody>
      </p:sp>
      <p:sp>
        <p:nvSpPr>
          <p:cNvPr id="3" name="Content Placeholder 2"/>
          <p:cNvSpPr>
            <a:spLocks noGrp="1"/>
          </p:cNvSpPr>
          <p:nvPr>
            <p:ph idx="1"/>
          </p:nvPr>
        </p:nvSpPr>
        <p:spPr>
          <a:xfrm>
            <a:off x="734096" y="2603500"/>
            <a:ext cx="10315977" cy="3416300"/>
          </a:xfrm>
        </p:spPr>
        <p:txBody>
          <a:bodyPr>
            <a:normAutofit/>
          </a:bodyPr>
          <a:lstStyle/>
          <a:p>
            <a:pPr marL="0" indent="0" fontAlgn="base">
              <a:buNone/>
            </a:pPr>
            <a:r>
              <a:rPr lang="en-US" sz="2000" dirty="0"/>
              <a:t>I selected the company </a:t>
            </a:r>
            <a:r>
              <a:rPr lang="en-US" sz="2000" dirty="0" smtClean="0"/>
              <a:t>“</a:t>
            </a:r>
            <a:r>
              <a:rPr lang="en-US" sz="2000" b="1" dirty="0"/>
              <a:t>Intellect Design </a:t>
            </a:r>
            <a:r>
              <a:rPr lang="en-US" sz="2000" dirty="0" smtClean="0"/>
              <a:t>” </a:t>
            </a:r>
            <a:r>
              <a:rPr lang="en-US" sz="2000" dirty="0"/>
              <a:t>for this Web Presence </a:t>
            </a:r>
            <a:r>
              <a:rPr lang="en-US" sz="2000" dirty="0" smtClean="0"/>
              <a:t>Project.</a:t>
            </a:r>
          </a:p>
          <a:p>
            <a:pPr marL="0" indent="0" fontAlgn="base">
              <a:buNone/>
            </a:pPr>
            <a:endParaRPr lang="en-US" sz="2000" dirty="0" smtClean="0"/>
          </a:p>
          <a:p>
            <a:pPr marL="0" indent="0" fontAlgn="base">
              <a:buNone/>
            </a:pPr>
            <a:r>
              <a:rPr lang="en-US" sz="2000" b="1" dirty="0" smtClean="0"/>
              <a:t>About </a:t>
            </a:r>
            <a:r>
              <a:rPr lang="en-US" sz="2000" b="1" dirty="0"/>
              <a:t>Intellect Design</a:t>
            </a:r>
            <a:r>
              <a:rPr lang="en-US" sz="2000" dirty="0"/>
              <a:t> </a:t>
            </a:r>
            <a:r>
              <a:rPr lang="en-US" sz="2000" b="1" dirty="0" smtClean="0"/>
              <a:t>:</a:t>
            </a:r>
          </a:p>
          <a:p>
            <a:pPr fontAlgn="base"/>
            <a:r>
              <a:rPr lang="en-US" sz="2000" dirty="0"/>
              <a:t>Intellect Design Arena Limited is a global leader in Financial Technology for Banking, Insurance and other Financial Services</a:t>
            </a:r>
            <a:r>
              <a:rPr lang="en-US" sz="2000" dirty="0" smtClean="0"/>
              <a:t>.</a:t>
            </a:r>
          </a:p>
          <a:p>
            <a:pPr marL="0" indent="0" fontAlgn="base">
              <a:buNone/>
            </a:pPr>
            <a:endParaRPr lang="en-US" sz="2000" dirty="0" smtClean="0"/>
          </a:p>
          <a:p>
            <a:pPr fontAlgn="base"/>
            <a:r>
              <a:rPr lang="en-US" sz="2000" dirty="0" smtClean="0"/>
              <a:t>Their ground </a:t>
            </a:r>
            <a:r>
              <a:rPr lang="en-US" sz="2000" dirty="0"/>
              <a:t>breaking solutions enable financial institutions to realise their business aspirations through digital transformation.</a:t>
            </a:r>
            <a:endParaRPr lang="en-US" sz="2000" b="1" dirty="0" smtClean="0"/>
          </a:p>
        </p:txBody>
      </p:sp>
    </p:spTree>
    <p:extLst>
      <p:ext uri="{BB962C8B-B14F-4D97-AF65-F5344CB8AC3E}">
        <p14:creationId xmlns:p14="http://schemas.microsoft.com/office/powerpoint/2010/main" val="2194538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264054" cy="706964"/>
          </a:xfrm>
        </p:spPr>
        <p:txBody>
          <a:bodyPr/>
          <a:lstStyle/>
          <a:p>
            <a:r>
              <a:rPr lang="en-US" dirty="0"/>
              <a:t/>
            </a:r>
            <a:br>
              <a:rPr lang="en-US" dirty="0"/>
            </a:br>
            <a:r>
              <a:rPr lang="en-US" b="1" dirty="0"/>
              <a:t>Task 2: Product and Service Descriptions</a:t>
            </a:r>
            <a:r>
              <a:rPr lang="en-US" dirty="0"/>
              <a:t/>
            </a:r>
            <a:br>
              <a:rPr lang="en-US" dirty="0"/>
            </a:br>
            <a:endParaRPr lang="en-IN" dirty="0"/>
          </a:p>
        </p:txBody>
      </p:sp>
      <p:sp>
        <p:nvSpPr>
          <p:cNvPr id="3" name="Content Placeholder 2"/>
          <p:cNvSpPr>
            <a:spLocks noGrp="1"/>
          </p:cNvSpPr>
          <p:nvPr>
            <p:ph idx="1"/>
          </p:nvPr>
        </p:nvSpPr>
        <p:spPr>
          <a:xfrm>
            <a:off x="721217" y="2603499"/>
            <a:ext cx="10689465" cy="3758663"/>
          </a:xfrm>
        </p:spPr>
        <p:txBody>
          <a:bodyPr>
            <a:normAutofit/>
          </a:bodyPr>
          <a:lstStyle/>
          <a:p>
            <a:r>
              <a:rPr lang="en-IN" sz="1700" b="1" dirty="0">
                <a:latin typeface="Times New Roman" panose="02020603050405020304" pitchFamily="18" charset="0"/>
                <a:cs typeface="Times New Roman" panose="02020603050405020304" pitchFamily="18" charset="0"/>
              </a:rPr>
              <a:t>Corporate </a:t>
            </a:r>
            <a:r>
              <a:rPr lang="en-IN" sz="1700" b="1" dirty="0" smtClean="0">
                <a:latin typeface="Times New Roman" panose="02020603050405020304" pitchFamily="18" charset="0"/>
                <a:cs typeface="Times New Roman" panose="02020603050405020304" pitchFamily="18" charset="0"/>
              </a:rPr>
              <a:t>Banking &amp; </a:t>
            </a:r>
            <a:r>
              <a:rPr lang="en-US" sz="1700" b="1" dirty="0">
                <a:latin typeface="Times New Roman" panose="02020603050405020304" pitchFamily="18" charset="0"/>
                <a:cs typeface="Times New Roman" panose="02020603050405020304" pitchFamily="18" charset="0"/>
              </a:rPr>
              <a:t>Consumer </a:t>
            </a:r>
            <a:r>
              <a:rPr lang="en-US" sz="1700" b="1" dirty="0" smtClean="0">
                <a:latin typeface="Times New Roman" panose="02020603050405020304" pitchFamily="18" charset="0"/>
                <a:cs typeface="Times New Roman" panose="02020603050405020304" pitchFamily="18" charset="0"/>
              </a:rPr>
              <a:t>banking</a:t>
            </a:r>
            <a:r>
              <a:rPr lang="en-IN" sz="1700" b="1" dirty="0" smtClean="0">
                <a:latin typeface="Times New Roman" panose="02020603050405020304" pitchFamily="18" charset="0"/>
                <a:cs typeface="Times New Roman" panose="02020603050405020304" pitchFamily="18" charset="0"/>
              </a:rPr>
              <a:t> : </a:t>
            </a:r>
            <a:r>
              <a:rPr lang="en-US" sz="1700" dirty="0" smtClean="0">
                <a:latin typeface="Times New Roman" panose="02020603050405020304" pitchFamily="18" charset="0"/>
                <a:cs typeface="Times New Roman" panose="02020603050405020304" pitchFamily="18" charset="0"/>
              </a:rPr>
              <a:t>world’s </a:t>
            </a:r>
            <a:r>
              <a:rPr lang="en-US" sz="1700" dirty="0">
                <a:latin typeface="Times New Roman" panose="02020603050405020304" pitchFamily="18" charset="0"/>
                <a:cs typeface="Times New Roman" panose="02020603050405020304" pitchFamily="18" charset="0"/>
              </a:rPr>
              <a:t>first complete Global Transaction Banking Platform. With a rich suite of transaction banking products, we are an authority on vertical and integrated products that enable banks to meet their ambition to be the Principal Banker to their corporate customers</a:t>
            </a:r>
            <a:r>
              <a:rPr lang="en-US" sz="1700" dirty="0" smtClean="0">
                <a:latin typeface="Times New Roman" panose="02020603050405020304" pitchFamily="18" charset="0"/>
                <a:cs typeface="Times New Roman" panose="02020603050405020304" pitchFamily="18" charset="0"/>
              </a:rPr>
              <a:t>.</a:t>
            </a:r>
            <a:endParaRPr lang="en-US" sz="1700" b="1" dirty="0" smtClean="0">
              <a:latin typeface="Times New Roman" panose="02020603050405020304" pitchFamily="18" charset="0"/>
              <a:cs typeface="Times New Roman" panose="02020603050405020304" pitchFamily="18" charset="0"/>
            </a:endParaRPr>
          </a:p>
          <a:p>
            <a:r>
              <a:rPr lang="en-US" sz="1700" b="1" dirty="0" smtClean="0">
                <a:latin typeface="Times New Roman" panose="02020603050405020304" pitchFamily="18" charset="0"/>
                <a:cs typeface="Times New Roman" panose="02020603050405020304" pitchFamily="18" charset="0"/>
              </a:rPr>
              <a:t>AI products: </a:t>
            </a:r>
            <a:r>
              <a:rPr lang="en-IN" sz="1700" dirty="0">
                <a:latin typeface="Times New Roman" panose="02020603050405020304" pitchFamily="18" charset="0"/>
                <a:cs typeface="Times New Roman" panose="02020603050405020304" pitchFamily="18" charset="0"/>
              </a:rPr>
              <a:t>Intellect offers a suite of contemporary artificial intelligence products and data insights triangulated from thousands of sources through IntellectAI, to take a strategic approach to tackling the biggest challenges for the industry</a:t>
            </a:r>
            <a:endParaRPr lang="en-US" sz="1700" b="1" dirty="0" smtClean="0">
              <a:latin typeface="Times New Roman" panose="02020603050405020304" pitchFamily="18" charset="0"/>
              <a:cs typeface="Times New Roman" panose="02020603050405020304" pitchFamily="18" charset="0"/>
            </a:endParaRPr>
          </a:p>
          <a:p>
            <a:r>
              <a:rPr lang="en-US" sz="1700" b="1" dirty="0" smtClean="0">
                <a:latin typeface="Times New Roman" panose="02020603050405020304" pitchFamily="18" charset="0"/>
                <a:cs typeface="Times New Roman" panose="02020603050405020304" pitchFamily="18" charset="0"/>
              </a:rPr>
              <a:t>Digital Technology for commerce </a:t>
            </a:r>
            <a:r>
              <a:rPr lang="en-IN" sz="1700" dirty="0" smtClean="0">
                <a:latin typeface="Times New Roman" panose="02020603050405020304" pitchFamily="18" charset="0"/>
                <a:cs typeface="Times New Roman" panose="02020603050405020304" pitchFamily="18" charset="0"/>
              </a:rPr>
              <a:t> we bring you end-to-end commerce . Whether you are in the government, corporate or retail commerce space, we have the digital technology for you to grow – providing end-to-end commerce solutions like </a:t>
            </a:r>
            <a:r>
              <a:rPr lang="en-IN" sz="1700" dirty="0">
                <a:latin typeface="Times New Roman" panose="02020603050405020304" pitchFamily="18" charset="0"/>
                <a:cs typeface="Times New Roman" panose="02020603050405020304" pitchFamily="18" charset="0"/>
              </a:rPr>
              <a:t>Accounts Payable </a:t>
            </a:r>
            <a:r>
              <a:rPr lang="en-IN" sz="1700" dirty="0" smtClean="0">
                <a:latin typeface="Times New Roman" panose="02020603050405020304" pitchFamily="18" charset="0"/>
                <a:cs typeface="Times New Roman" panose="02020603050405020304" pitchFamily="18" charset="0"/>
              </a:rPr>
              <a:t>Exchange, Corporate </a:t>
            </a:r>
            <a:r>
              <a:rPr lang="en-IN" sz="1700" dirty="0">
                <a:latin typeface="Times New Roman" panose="02020603050405020304" pitchFamily="18" charset="0"/>
                <a:cs typeface="Times New Roman" panose="02020603050405020304" pitchFamily="18" charset="0"/>
              </a:rPr>
              <a:t>Procurement </a:t>
            </a:r>
            <a:r>
              <a:rPr lang="en-IN" sz="1700" dirty="0" smtClean="0">
                <a:latin typeface="Times New Roman" panose="02020603050405020304" pitchFamily="18" charset="0"/>
                <a:cs typeface="Times New Roman" panose="02020603050405020304" pitchFamily="18" charset="0"/>
              </a:rPr>
              <a:t>Exchange, Government </a:t>
            </a:r>
            <a:r>
              <a:rPr lang="en-IN" sz="1700" dirty="0">
                <a:latin typeface="Times New Roman" panose="02020603050405020304" pitchFamily="18" charset="0"/>
                <a:cs typeface="Times New Roman" panose="02020603050405020304" pitchFamily="18" charset="0"/>
              </a:rPr>
              <a:t>Procurement </a:t>
            </a:r>
            <a:r>
              <a:rPr lang="en-IN" sz="1700" dirty="0" smtClean="0">
                <a:latin typeface="Times New Roman" panose="02020603050405020304" pitchFamily="18" charset="0"/>
                <a:cs typeface="Times New Roman" panose="02020603050405020304" pitchFamily="18" charset="0"/>
              </a:rPr>
              <a:t>Exchange, Six </a:t>
            </a:r>
            <a:r>
              <a:rPr lang="en-IN" sz="1700" dirty="0">
                <a:latin typeface="Times New Roman" panose="02020603050405020304" pitchFamily="18" charset="0"/>
                <a:cs typeface="Times New Roman" panose="02020603050405020304" pitchFamily="18" charset="0"/>
              </a:rPr>
              <a:t>Dimensions of Retail Experience</a:t>
            </a:r>
          </a:p>
          <a:p>
            <a:endParaRPr lang="en-IN" sz="1700" u="sng" dirty="0">
              <a:latin typeface="Times New Roman" panose="02020603050405020304" pitchFamily="18"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294518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552" y="643944"/>
            <a:ext cx="10058400" cy="1596980"/>
          </a:xfrm>
        </p:spPr>
        <p:txBody>
          <a:bodyPr/>
          <a:lstStyle/>
          <a:p>
            <a:r>
              <a:rPr lang="en-US" sz="4000" b="1" dirty="0">
                <a:latin typeface="Bell MT" panose="02020503060305020303" pitchFamily="18" charset="0"/>
              </a:rPr>
              <a:t>Task 3 - Website Platform Identification:</a:t>
            </a:r>
            <a:r>
              <a:rPr lang="en-US" sz="4000" dirty="0">
                <a:latin typeface="Bell MT" panose="02020503060305020303" pitchFamily="18" charset="0"/>
              </a:rPr>
              <a:t/>
            </a:r>
            <a:br>
              <a:rPr lang="en-US" sz="4000" dirty="0">
                <a:latin typeface="Bell MT" panose="02020503060305020303" pitchFamily="18" charset="0"/>
              </a:rPr>
            </a:br>
            <a:r>
              <a:rPr lang="en-US" sz="3200" dirty="0"/>
              <a:t/>
            </a:r>
            <a:br>
              <a:rPr lang="en-US" sz="3200" dirty="0"/>
            </a:br>
            <a:endParaRPr lang="en-IN" sz="3200" dirty="0"/>
          </a:p>
        </p:txBody>
      </p:sp>
      <p:sp>
        <p:nvSpPr>
          <p:cNvPr id="3" name="Content Placeholder 2"/>
          <p:cNvSpPr>
            <a:spLocks noGrp="1"/>
          </p:cNvSpPr>
          <p:nvPr>
            <p:ph idx="1"/>
          </p:nvPr>
        </p:nvSpPr>
        <p:spPr/>
        <p:txBody>
          <a:bodyPr/>
          <a:lstStyle/>
          <a:p>
            <a:r>
              <a:rPr lang="en-US" b="1" dirty="0"/>
              <a:t>Platform: The website is developed </a:t>
            </a:r>
            <a:r>
              <a:rPr lang="en-US" b="1" dirty="0" smtClean="0"/>
              <a:t>using WordPress</a:t>
            </a:r>
            <a:r>
              <a:rPr lang="en-US" b="1" dirty="0"/>
              <a:t> </a:t>
            </a:r>
            <a:endParaRPr lang="en-US" b="1" dirty="0" smtClean="0"/>
          </a:p>
          <a:p>
            <a:pPr marL="0" indent="0">
              <a:buNone/>
            </a:pPr>
            <a:endParaRPr lang="en-US" b="1" dirty="0" smtClean="0"/>
          </a:p>
          <a:p>
            <a:r>
              <a:rPr lang="en-US" b="1" dirty="0" smtClean="0"/>
              <a:t> </a:t>
            </a:r>
            <a:r>
              <a:rPr lang="en-US" b="1" dirty="0"/>
              <a:t>identified </a:t>
            </a:r>
            <a:r>
              <a:rPr lang="en-US" b="1" dirty="0" smtClean="0"/>
              <a:t>using Gtmetrix tool.</a:t>
            </a:r>
            <a:endParaRPr lang="en-IN" b="1" dirty="0"/>
          </a:p>
        </p:txBody>
      </p:sp>
    </p:spTree>
    <p:extLst>
      <p:ext uri="{BB962C8B-B14F-4D97-AF65-F5344CB8AC3E}">
        <p14:creationId xmlns:p14="http://schemas.microsoft.com/office/powerpoint/2010/main" val="2857079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30" y="257577"/>
            <a:ext cx="10929870" cy="2524259"/>
          </a:xfrm>
        </p:spPr>
        <p:txBody>
          <a:bodyPr/>
          <a:lstStyle/>
          <a:p>
            <a:r>
              <a:rPr lang="en-IN" sz="3200" b="1" dirty="0"/>
              <a:t>Task 4 - Responsive Design Testing</a:t>
            </a:r>
            <a:r>
              <a:rPr lang="en-IN" sz="3200" dirty="0"/>
              <a:t/>
            </a:r>
            <a:br>
              <a:rPr lang="en-IN" sz="3200" dirty="0"/>
            </a:br>
            <a:r>
              <a:rPr lang="en-IN" dirty="0"/>
              <a:t/>
            </a:r>
            <a:br>
              <a:rPr lang="en-IN" dirty="0"/>
            </a:br>
            <a:endParaRPr lang="en-IN" dirty="0"/>
          </a:p>
        </p:txBody>
      </p:sp>
      <p:sp>
        <p:nvSpPr>
          <p:cNvPr id="3" name="Content Placeholder 2"/>
          <p:cNvSpPr>
            <a:spLocks noGrp="1"/>
          </p:cNvSpPr>
          <p:nvPr>
            <p:ph idx="1"/>
          </p:nvPr>
        </p:nvSpPr>
        <p:spPr>
          <a:xfrm>
            <a:off x="412123" y="2603499"/>
            <a:ext cx="11552350" cy="3835937"/>
          </a:xfrm>
        </p:spPr>
        <p:txBody>
          <a:bodyPr>
            <a:noAutofit/>
          </a:bodyPr>
          <a:lstStyle/>
          <a:p>
            <a:r>
              <a:rPr lang="en-US" b="1" dirty="0">
                <a:latin typeface="Times New Roman" panose="02020603050405020304" pitchFamily="18" charset="0"/>
                <a:cs typeface="Times New Roman" panose="02020603050405020304" pitchFamily="18" charset="0"/>
              </a:rPr>
              <a:t>Tools Used: Google Mobile-Friendly Test, </a:t>
            </a:r>
            <a:r>
              <a:rPr lang="en-US" b="1" dirty="0" smtClean="0">
                <a:latin typeface="Times New Roman" panose="02020603050405020304" pitchFamily="18" charset="0"/>
                <a:cs typeface="Times New Roman" panose="02020603050405020304" pitchFamily="18" charset="0"/>
              </a:rPr>
              <a:t>GTmetrix, webpagetest.org, DebugBear</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Report</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Homepage: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is  Mobile-friendly but takes </a:t>
            </a:r>
            <a:r>
              <a:rPr lang="en-US" dirty="0">
                <a:latin typeface="Times New Roman" panose="02020603050405020304" pitchFamily="18" charset="0"/>
                <a:cs typeface="Times New Roman" panose="02020603050405020304" pitchFamily="18" charset="0"/>
              </a:rPr>
              <a:t>more time to load with </a:t>
            </a:r>
            <a:r>
              <a:rPr lang="en-US" dirty="0" smtClean="0">
                <a:latin typeface="Times New Roman" panose="02020603050405020304" pitchFamily="18" charset="0"/>
                <a:cs typeface="Times New Roman" panose="02020603050405020304" pitchFamily="18" charset="0"/>
              </a:rPr>
              <a:t>overall 27</a:t>
            </a:r>
            <a:r>
              <a:rPr lang="en-US" dirty="0">
                <a:latin typeface="Times New Roman" panose="02020603050405020304" pitchFamily="18" charset="0"/>
                <a:cs typeface="Times New Roman" panose="02020603050405020304" pitchFamily="18" charset="0"/>
              </a:rPr>
              <a:t>% page speed </a:t>
            </a:r>
            <a:r>
              <a:rPr lang="en-US" dirty="0" smtClean="0">
                <a:latin typeface="Times New Roman" panose="02020603050405020304" pitchFamily="18" charset="0"/>
                <a:cs typeface="Times New Roman" panose="02020603050405020304" pitchFamily="18" charset="0"/>
              </a:rPr>
              <a:t>which is an issue.</a:t>
            </a:r>
            <a:endParaRPr lang="en-US" dirty="0">
              <a:latin typeface="Times New Roman" panose="02020603050405020304" pitchFamily="18" charset="0"/>
              <a:cs typeface="Times New Roman" panose="02020603050405020304" pitchFamily="18" charset="0"/>
            </a:endParaRPr>
          </a:p>
          <a:p>
            <a:pPr fontAlgn="base"/>
            <a:r>
              <a:rPr lang="en-US" b="1" dirty="0" smtClean="0">
                <a:latin typeface="Times New Roman" panose="02020603050405020304" pitchFamily="18" charset="0"/>
                <a:cs typeface="Times New Roman" panose="02020603050405020304" pitchFamily="18" charset="0"/>
              </a:rPr>
              <a:t>Products </a:t>
            </a:r>
            <a:r>
              <a:rPr lang="en-US" b="1" dirty="0">
                <a:latin typeface="Times New Roman" panose="02020603050405020304" pitchFamily="18" charset="0"/>
                <a:cs typeface="Times New Roman" panose="02020603050405020304" pitchFamily="18" charset="0"/>
              </a:rPr>
              <a:t>Page</a:t>
            </a:r>
            <a:r>
              <a:rPr lang="en-US" b="1"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This </a:t>
            </a:r>
            <a:r>
              <a:rPr lang="en-US" dirty="0" smtClean="0">
                <a:latin typeface="Times New Roman" panose="02020603050405020304" pitchFamily="18" charset="0"/>
                <a:cs typeface="Times New Roman" panose="02020603050405020304" pitchFamily="18" charset="0"/>
              </a:rPr>
              <a:t>page </a:t>
            </a:r>
            <a:r>
              <a:rPr lang="en-US" dirty="0">
                <a:latin typeface="Times New Roman" panose="02020603050405020304" pitchFamily="18" charset="0"/>
                <a:cs typeface="Times New Roman" panose="02020603050405020304" pitchFamily="18" charset="0"/>
              </a:rPr>
              <a:t>was very slow to </a:t>
            </a:r>
            <a:r>
              <a:rPr lang="en-US" dirty="0" smtClean="0">
                <a:latin typeface="Times New Roman" panose="02020603050405020304" pitchFamily="18" charset="0"/>
                <a:cs typeface="Times New Roman" panose="02020603050405020304" pitchFamily="18" charset="0"/>
              </a:rPr>
              <a:t>connect. </a:t>
            </a:r>
            <a:r>
              <a:rPr lang="en-US" dirty="0">
                <a:latin typeface="Times New Roman" panose="02020603050405020304" pitchFamily="18" charset="0"/>
                <a:cs typeface="Times New Roman" panose="02020603050405020304" pitchFamily="18" charset="0"/>
              </a:rPr>
              <a:t>It began rendering content with considerable delay. There were 29 render-blocking requests. The largest content rendered later than ideal.</a:t>
            </a:r>
          </a:p>
          <a:p>
            <a:pPr fontAlgn="base"/>
            <a:r>
              <a:rPr lang="en-US" b="1" dirty="0">
                <a:latin typeface="Times New Roman" panose="02020603050405020304" pitchFamily="18" charset="0"/>
                <a:cs typeface="Times New Roman" panose="02020603050405020304" pitchFamily="18" charset="0"/>
              </a:rPr>
              <a:t>About Us Page:</a:t>
            </a:r>
            <a:r>
              <a:rPr lang="en-US" dirty="0">
                <a:latin typeface="Times New Roman" panose="02020603050405020304" pitchFamily="18" charset="0"/>
                <a:cs typeface="Times New Roman" panose="02020603050405020304" pitchFamily="18" charset="0"/>
              </a:rPr>
              <a:t> Well-optimized for mobile, though text size can be increased.</a:t>
            </a:r>
          </a:p>
          <a:p>
            <a:pPr fontAlgn="base"/>
            <a:r>
              <a:rPr lang="en-US" b="1" dirty="0">
                <a:latin typeface="Times New Roman" panose="02020603050405020304" pitchFamily="18" charset="0"/>
                <a:cs typeface="Times New Roman" panose="02020603050405020304" pitchFamily="18" charset="0"/>
              </a:rPr>
              <a:t>Contact Page: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Responsive but needs a better user interface.</a:t>
            </a: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Career page: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Loads well, </a:t>
            </a:r>
            <a:r>
              <a:rPr lang="en-US" dirty="0" smtClean="0">
                <a:latin typeface="Times New Roman" panose="02020603050405020304" pitchFamily="18" charset="0"/>
                <a:cs typeface="Times New Roman" panose="02020603050405020304" pitchFamily="18" charset="0"/>
              </a:rPr>
              <a:t>with  </a:t>
            </a:r>
            <a:r>
              <a:rPr lang="en-US" dirty="0">
                <a:latin typeface="Times New Roman" panose="02020603050405020304" pitchFamily="18" charset="0"/>
                <a:cs typeface="Times New Roman" panose="02020603050405020304" pitchFamily="18" charset="0"/>
              </a:rPr>
              <a:t>interactive elements </a:t>
            </a:r>
            <a:r>
              <a:rPr lang="en-US" dirty="0" smtClean="0">
                <a:latin typeface="Times New Roman" panose="02020603050405020304" pitchFamily="18" charset="0"/>
                <a:cs typeface="Times New Roman" panose="02020603050405020304" pitchFamily="18" charset="0"/>
              </a:rPr>
              <a:t>for good understanding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435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40913"/>
            <a:ext cx="10513305" cy="1880315"/>
          </a:xfrm>
        </p:spPr>
        <p:txBody>
          <a:bodyPr/>
          <a:lstStyle/>
          <a:p>
            <a:r>
              <a:rPr lang="en-US" b="1" dirty="0">
                <a:latin typeface="Arial Rounded MT Bold" panose="020F0704030504030204" pitchFamily="34" charset="0"/>
              </a:rPr>
              <a:t>Task 5 - Website Mistakes Identification</a:t>
            </a:r>
            <a:r>
              <a:rPr lang="en-US" dirty="0">
                <a:latin typeface="Arial Rounded MT Bold" panose="020F0704030504030204" pitchFamily="34" charset="0"/>
              </a:rPr>
              <a:t/>
            </a:r>
            <a:br>
              <a:rPr lang="en-US" dirty="0">
                <a:latin typeface="Arial Rounded MT Bold" panose="020F0704030504030204" pitchFamily="34" charset="0"/>
              </a:rPr>
            </a:br>
            <a:r>
              <a:rPr lang="en-US" dirty="0">
                <a:latin typeface="Arial Rounded MT Bold" panose="020F0704030504030204" pitchFamily="34" charset="0"/>
              </a:rPr>
              <a:t/>
            </a:r>
            <a:br>
              <a:rPr lang="en-US" dirty="0">
                <a:latin typeface="Arial Rounded MT Bold" panose="020F0704030504030204" pitchFamily="34" charset="0"/>
              </a:rPr>
            </a:br>
            <a:endParaRPr lang="en-IN" dirty="0">
              <a:latin typeface="Arial Rounded MT Bold" panose="020F0704030504030204" pitchFamily="34" charset="0"/>
            </a:endParaRPr>
          </a:p>
        </p:txBody>
      </p:sp>
      <p:sp>
        <p:nvSpPr>
          <p:cNvPr id="3" name="Content Placeholder 2"/>
          <p:cNvSpPr>
            <a:spLocks noGrp="1"/>
          </p:cNvSpPr>
          <p:nvPr>
            <p:ph idx="1"/>
          </p:nvPr>
        </p:nvSpPr>
        <p:spPr>
          <a:xfrm>
            <a:off x="1154954" y="2603500"/>
            <a:ext cx="10191333" cy="3416300"/>
          </a:xfrm>
        </p:spPr>
        <p:txBody>
          <a:bodyPr/>
          <a:lstStyle/>
          <a:p>
            <a:pPr marL="0" indent="0">
              <a:buNone/>
            </a:pPr>
            <a:r>
              <a:rPr lang="en-IN" b="1" dirty="0" smtClean="0"/>
              <a:t>The mistakes of website were identified using the </a:t>
            </a:r>
            <a:r>
              <a:rPr lang="en-US" b="1" dirty="0" smtClean="0"/>
              <a:t>DebugBear tool</a:t>
            </a:r>
            <a:endParaRPr lang="en-US" b="1" dirty="0"/>
          </a:p>
          <a:p>
            <a:r>
              <a:rPr lang="en-IN" dirty="0" smtClean="0"/>
              <a:t> Reduce </a:t>
            </a:r>
            <a:r>
              <a:rPr lang="en-IN" dirty="0"/>
              <a:t>server response </a:t>
            </a:r>
            <a:r>
              <a:rPr lang="en-IN" dirty="0" smtClean="0"/>
              <a:t>time</a:t>
            </a:r>
          </a:p>
          <a:p>
            <a:r>
              <a:rPr lang="en-US" dirty="0"/>
              <a:t>Avoid </a:t>
            </a:r>
            <a:r>
              <a:rPr lang="en-US" dirty="0" smtClean="0"/>
              <a:t>making </a:t>
            </a:r>
            <a:r>
              <a:rPr lang="en-US" dirty="0"/>
              <a:t>too many requests as high </a:t>
            </a:r>
            <a:r>
              <a:rPr lang="en-US" dirty="0" smtClean="0"/>
              <a:t>priority</a:t>
            </a:r>
          </a:p>
          <a:p>
            <a:r>
              <a:rPr lang="en-IN" dirty="0"/>
              <a:t>Avoid large CSS </a:t>
            </a:r>
            <a:r>
              <a:rPr lang="en-IN" dirty="0" smtClean="0"/>
              <a:t>files</a:t>
            </a:r>
          </a:p>
          <a:p>
            <a:r>
              <a:rPr lang="en-IN" dirty="0"/>
              <a:t>Reduce render blocking </a:t>
            </a:r>
            <a:r>
              <a:rPr lang="en-IN" dirty="0" smtClean="0"/>
              <a:t>resources</a:t>
            </a:r>
          </a:p>
          <a:p>
            <a:r>
              <a:rPr lang="en-US" dirty="0"/>
              <a:t>Ensure resource hints are </a:t>
            </a:r>
            <a:r>
              <a:rPr lang="en-US" dirty="0" smtClean="0"/>
              <a:t>valid</a:t>
            </a:r>
          </a:p>
          <a:p>
            <a:r>
              <a:rPr lang="en-IN" dirty="0"/>
              <a:t>Compress text files</a:t>
            </a:r>
          </a:p>
        </p:txBody>
      </p:sp>
    </p:spTree>
    <p:extLst>
      <p:ext uri="{BB962C8B-B14F-4D97-AF65-F5344CB8AC3E}">
        <p14:creationId xmlns:p14="http://schemas.microsoft.com/office/powerpoint/2010/main" val="1503221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473" y="1081825"/>
            <a:ext cx="10397395" cy="1320024"/>
          </a:xfrm>
        </p:spPr>
        <p:txBody>
          <a:bodyPr/>
          <a:lstStyle/>
          <a:p>
            <a:r>
              <a:rPr lang="en-US" sz="4000" b="1" dirty="0">
                <a:cs typeface="Times New Roman" panose="02020603050405020304" pitchFamily="18" charset="0"/>
              </a:rPr>
              <a:t>Task 6 - Website Best Practices List</a:t>
            </a:r>
            <a:br>
              <a:rPr lang="en-US" sz="4000" b="1" dirty="0">
                <a:cs typeface="Times New Roman" panose="02020603050405020304" pitchFamily="18" charset="0"/>
              </a:rPr>
            </a:br>
            <a:r>
              <a:rPr lang="en-US" sz="4000" b="1" dirty="0">
                <a:cs typeface="Times New Roman" panose="02020603050405020304" pitchFamily="18" charset="0"/>
              </a:rPr>
              <a:t/>
            </a:r>
            <a:br>
              <a:rPr lang="en-US" sz="4000" b="1" dirty="0">
                <a:cs typeface="Times New Roman" panose="02020603050405020304" pitchFamily="18" charset="0"/>
              </a:rPr>
            </a:br>
            <a:endParaRPr lang="en-IN" sz="4000" b="1" dirty="0">
              <a:cs typeface="Times New Roman" panose="02020603050405020304" pitchFamily="18" charset="0"/>
            </a:endParaRPr>
          </a:p>
        </p:txBody>
      </p:sp>
      <p:sp>
        <p:nvSpPr>
          <p:cNvPr id="3" name="Content Placeholder 2"/>
          <p:cNvSpPr>
            <a:spLocks noGrp="1"/>
          </p:cNvSpPr>
          <p:nvPr>
            <p:ph idx="1"/>
          </p:nvPr>
        </p:nvSpPr>
        <p:spPr>
          <a:xfrm>
            <a:off x="257578" y="2202288"/>
            <a:ext cx="11191740" cy="3477295"/>
          </a:xfrm>
        </p:spPr>
        <p:txBody>
          <a:bodyPr>
            <a:normAutofit/>
          </a:bodyPr>
          <a:lstStyle/>
          <a:p>
            <a:pPr marL="0" indent="0">
              <a:buNone/>
            </a:pPr>
            <a:endParaRPr lang="en-US" b="1" dirty="0" smtClean="0"/>
          </a:p>
          <a:p>
            <a:r>
              <a:rPr lang="en-US" b="1" dirty="0" smtClean="0">
                <a:latin typeface="Times New Roman" panose="02020603050405020304" pitchFamily="18" charset="0"/>
                <a:cs typeface="Times New Roman" panose="02020603050405020304" pitchFamily="18" charset="0"/>
              </a:rPr>
              <a:t>Intuitive </a:t>
            </a:r>
            <a:r>
              <a:rPr lang="en-US" b="1" dirty="0">
                <a:latin typeface="Times New Roman" panose="02020603050405020304" pitchFamily="18" charset="0"/>
                <a:cs typeface="Times New Roman" panose="02020603050405020304" pitchFamily="18" charset="0"/>
              </a:rPr>
              <a:t>Navigation:</a:t>
            </a:r>
            <a:r>
              <a:rPr lang="en-US" dirty="0">
                <a:latin typeface="Times New Roman" panose="02020603050405020304" pitchFamily="18" charset="0"/>
                <a:cs typeface="Times New Roman" panose="02020603050405020304" pitchFamily="18" charset="0"/>
              </a:rPr>
              <a:t> Ensure clear and logical navigation with a well-structured </a:t>
            </a:r>
            <a:r>
              <a:rPr lang="en-US" dirty="0" smtClean="0">
                <a:latin typeface="Times New Roman" panose="02020603050405020304" pitchFamily="18" charset="0"/>
                <a:cs typeface="Times New Roman" panose="02020603050405020304" pitchFamily="18" charset="0"/>
              </a:rPr>
              <a:t>menu.</a:t>
            </a:r>
          </a:p>
          <a:p>
            <a:r>
              <a:rPr lang="en-US" b="1" dirty="0" smtClean="0">
                <a:latin typeface="Times New Roman" panose="02020603050405020304" pitchFamily="18" charset="0"/>
                <a:cs typeface="Times New Roman" panose="02020603050405020304" pitchFamily="18" charset="0"/>
              </a:rPr>
              <a:t>Consistent </a:t>
            </a:r>
            <a:r>
              <a:rPr lang="en-US" b="1" dirty="0">
                <a:latin typeface="Times New Roman" panose="02020603050405020304" pitchFamily="18" charset="0"/>
                <a:cs typeface="Times New Roman" panose="02020603050405020304" pitchFamily="18" charset="0"/>
              </a:rPr>
              <a:t>Layout:</a:t>
            </a:r>
            <a:r>
              <a:rPr lang="en-US" dirty="0">
                <a:latin typeface="Times New Roman" panose="02020603050405020304" pitchFamily="18" charset="0"/>
                <a:cs typeface="Times New Roman" panose="02020603050405020304" pitchFamily="18" charset="0"/>
              </a:rPr>
              <a:t> Maintain a consistent layout across all pages to enhance usability.</a:t>
            </a:r>
          </a:p>
          <a:p>
            <a:r>
              <a:rPr lang="en-US" b="1" dirty="0" smtClean="0">
                <a:latin typeface="Times New Roman" panose="02020603050405020304" pitchFamily="18" charset="0"/>
                <a:cs typeface="Times New Roman" panose="02020603050405020304" pitchFamily="18" charset="0"/>
              </a:rPr>
              <a:t>User-Centric &amp; </a:t>
            </a:r>
            <a:r>
              <a:rPr lang="en-US" b="1" dirty="0">
                <a:latin typeface="Times New Roman" panose="02020603050405020304" pitchFamily="18" charset="0"/>
                <a:cs typeface="Times New Roman" panose="02020603050405020304" pitchFamily="18" charset="0"/>
              </a:rPr>
              <a:t>Responsive </a:t>
            </a:r>
            <a:r>
              <a:rPr lang="en-US" b="1" dirty="0" smtClean="0">
                <a:latin typeface="Times New Roman" panose="02020603050405020304" pitchFamily="18" charset="0"/>
                <a:cs typeface="Times New Roman" panose="02020603050405020304" pitchFamily="18" charset="0"/>
              </a:rPr>
              <a:t>Design; </a:t>
            </a:r>
            <a:r>
              <a:rPr lang="en-US" dirty="0" smtClean="0">
                <a:latin typeface="Times New Roman" panose="02020603050405020304" pitchFamily="18" charset="0"/>
                <a:cs typeface="Times New Roman" panose="02020603050405020304" pitchFamily="18" charset="0"/>
              </a:rPr>
              <a:t>Ensure </a:t>
            </a:r>
            <a:r>
              <a:rPr lang="en-US" dirty="0">
                <a:latin typeface="Times New Roman" panose="02020603050405020304" pitchFamily="18" charset="0"/>
                <a:cs typeface="Times New Roman" panose="02020603050405020304" pitchFamily="18" charset="0"/>
              </a:rPr>
              <a:t>the site is fully responsive, providing a seamless experience on mobile </a:t>
            </a:r>
            <a:r>
              <a:rPr lang="en-US" dirty="0" smtClean="0">
                <a:latin typeface="Times New Roman" panose="02020603050405020304" pitchFamily="18" charset="0"/>
                <a:cs typeface="Times New Roman" panose="02020603050405020304" pitchFamily="18" charset="0"/>
              </a:rPr>
              <a:t>devices through mobile optimization</a:t>
            </a:r>
          </a:p>
          <a:p>
            <a:r>
              <a:rPr lang="en-US" b="1" dirty="0" smtClean="0">
                <a:latin typeface="Times New Roman" panose="02020603050405020304" pitchFamily="18" charset="0"/>
                <a:cs typeface="Times New Roman" panose="02020603050405020304" pitchFamily="18" charset="0"/>
              </a:rPr>
              <a:t>Engaging </a:t>
            </a:r>
            <a:r>
              <a:rPr lang="en-US" b="1" dirty="0">
                <a:latin typeface="Times New Roman" panose="02020603050405020304" pitchFamily="18" charset="0"/>
                <a:cs typeface="Times New Roman" panose="02020603050405020304" pitchFamily="18" charset="0"/>
              </a:rPr>
              <a:t>Visuals:</a:t>
            </a:r>
            <a:r>
              <a:rPr lang="en-US" dirty="0">
                <a:latin typeface="Times New Roman" panose="02020603050405020304" pitchFamily="18" charset="0"/>
                <a:cs typeface="Times New Roman" panose="02020603050405020304" pitchFamily="18" charset="0"/>
              </a:rPr>
              <a:t> Incorporate high-quality images and videos that complement the text and engage </a:t>
            </a:r>
            <a:r>
              <a:rPr lang="en-US" dirty="0" smtClean="0">
                <a:latin typeface="Times New Roman" panose="02020603050405020304" pitchFamily="18" charset="0"/>
                <a:cs typeface="Times New Roman" panose="02020603050405020304" pitchFamily="18" charset="0"/>
              </a:rPr>
              <a:t>users</a:t>
            </a:r>
          </a:p>
          <a:p>
            <a:r>
              <a:rPr lang="en-US" b="1" dirty="0" smtClean="0">
                <a:latin typeface="Times New Roman" panose="02020603050405020304" pitchFamily="18" charset="0"/>
                <a:cs typeface="Times New Roman" panose="02020603050405020304" pitchFamily="18" charset="0"/>
              </a:rPr>
              <a:t>Performance </a:t>
            </a:r>
            <a:r>
              <a:rPr lang="en-US" b="1" dirty="0">
                <a:latin typeface="Times New Roman" panose="02020603050405020304" pitchFamily="18" charset="0"/>
                <a:cs typeface="Times New Roman" panose="02020603050405020304" pitchFamily="18" charset="0"/>
              </a:rPr>
              <a:t>Optimization </a:t>
            </a:r>
            <a:r>
              <a:rPr lang="en-US" dirty="0">
                <a:latin typeface="Times New Roman" panose="02020603050405020304" pitchFamily="18" charset="0"/>
                <a:cs typeface="Times New Roman" panose="02020603050405020304" pitchFamily="18" charset="0"/>
              </a:rPr>
              <a:t>Optimize images and scripts to ensure quick loading times, enhancing user </a:t>
            </a:r>
            <a:r>
              <a:rPr lang="en-US" dirty="0" smtClean="0">
                <a:latin typeface="Times New Roman" panose="02020603050405020304" pitchFamily="18" charset="0"/>
                <a:cs typeface="Times New Roman" panose="02020603050405020304" pitchFamily="18" charset="0"/>
              </a:rPr>
              <a:t>retention by Reducing  </a:t>
            </a:r>
            <a:r>
              <a:rPr lang="en-US" dirty="0">
                <a:latin typeface="Times New Roman" panose="02020603050405020304" pitchFamily="18" charset="0"/>
                <a:cs typeface="Times New Roman" panose="02020603050405020304" pitchFamily="18" charset="0"/>
              </a:rPr>
              <a:t>the number of redirects to improve webpage speed.</a:t>
            </a:r>
          </a:p>
          <a:p>
            <a:pPr marL="0" indent="0">
              <a:buNone/>
            </a:pPr>
            <a:endParaRPr lang="en-US" b="1"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320830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223" y="1133340"/>
            <a:ext cx="10032641" cy="1113962"/>
          </a:xfrm>
        </p:spPr>
        <p:txBody>
          <a:bodyPr/>
          <a:lstStyle/>
          <a:p>
            <a:r>
              <a:rPr lang="en-IN" sz="3200" b="1" dirty="0"/>
              <a:t>Task 7 -  Landing Page Design</a:t>
            </a:r>
            <a:r>
              <a:rPr lang="en-IN" dirty="0"/>
              <a:t/>
            </a:r>
            <a:br>
              <a:rPr lang="en-IN" dirty="0"/>
            </a:br>
            <a:r>
              <a:rPr lang="en-IN" dirty="0"/>
              <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369" y="2247302"/>
            <a:ext cx="10019763" cy="3955328"/>
          </a:xfrm>
        </p:spPr>
      </p:pic>
      <p:sp>
        <p:nvSpPr>
          <p:cNvPr id="5" name="TextBox 4"/>
          <p:cNvSpPr txBox="1"/>
          <p:nvPr/>
        </p:nvSpPr>
        <p:spPr>
          <a:xfrm>
            <a:off x="2434107" y="6353337"/>
            <a:ext cx="811369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This Landing page design is created by using the </a:t>
            </a:r>
            <a:r>
              <a:rPr lang="en-US" b="1" dirty="0" err="1">
                <a:latin typeface="Times New Roman" panose="02020603050405020304" pitchFamily="18" charset="0"/>
                <a:cs typeface="Times New Roman" panose="02020603050405020304" pitchFamily="18" charset="0"/>
              </a:rPr>
              <a:t>C</a:t>
            </a:r>
            <a:r>
              <a:rPr lang="en-US" b="1" dirty="0" err="1" smtClean="0">
                <a:latin typeface="Times New Roman" panose="02020603050405020304" pitchFamily="18" charset="0"/>
                <a:cs typeface="Times New Roman" panose="02020603050405020304" pitchFamily="18" charset="0"/>
              </a:rPr>
              <a:t>anva</a:t>
            </a:r>
            <a:r>
              <a:rPr lang="en-US" b="1" dirty="0" smtClean="0">
                <a:latin typeface="Times New Roman" panose="02020603050405020304" pitchFamily="18" charset="0"/>
                <a:cs typeface="Times New Roman" panose="02020603050405020304" pitchFamily="18" charset="0"/>
              </a:rPr>
              <a:t> design tool</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238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r>
              <a:rPr lang="en-IN" dirty="0"/>
              <a:t/>
            </a:r>
            <a:br>
              <a:rPr lang="en-IN" dirty="0"/>
            </a:br>
            <a:r>
              <a:rPr lang="en-IN" dirty="0"/>
              <a:t/>
            </a:r>
            <a:br>
              <a:rPr lang="en-IN" dirty="0"/>
            </a:br>
            <a:endParaRPr lang="en-IN" dirty="0"/>
          </a:p>
        </p:txBody>
      </p:sp>
      <p:sp>
        <p:nvSpPr>
          <p:cNvPr id="3" name="Text Placeholder 2"/>
          <p:cNvSpPr>
            <a:spLocks noGrp="1"/>
          </p:cNvSpPr>
          <p:nvPr>
            <p:ph type="body" sz="half" idx="2"/>
          </p:nvPr>
        </p:nvSpPr>
        <p:spPr>
          <a:xfrm>
            <a:off x="682580" y="3348507"/>
            <a:ext cx="10187190" cy="3174641"/>
          </a:xfrm>
        </p:spPr>
        <p:txBody>
          <a:bodyPr>
            <a:norm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this </a:t>
            </a:r>
            <a:r>
              <a:rPr lang="en-US" sz="2000" dirty="0">
                <a:latin typeface="Times New Roman" panose="02020603050405020304" pitchFamily="18" charset="0"/>
                <a:cs typeface="Times New Roman" panose="02020603050405020304" pitchFamily="18" charset="0"/>
              </a:rPr>
              <a:t>project </a:t>
            </a:r>
            <a:r>
              <a:rPr lang="en-US" sz="2000" dirty="0" smtClean="0">
                <a:latin typeface="Times New Roman" panose="02020603050405020304" pitchFamily="18" charset="0"/>
                <a:cs typeface="Times New Roman" panose="02020603050405020304" pitchFamily="18" charset="0"/>
              </a:rPr>
              <a:t>I have successfully </a:t>
            </a:r>
            <a:r>
              <a:rPr lang="en-US" sz="2000" dirty="0">
                <a:latin typeface="Times New Roman" panose="02020603050405020304" pitchFamily="18" charset="0"/>
                <a:cs typeface="Times New Roman" panose="02020603050405020304" pitchFamily="18" charset="0"/>
              </a:rPr>
              <a:t>demonstrated the essential aspects of digital marketing and website design, focusing on creating a compelling and user-friendly online presence for </a:t>
            </a:r>
            <a:r>
              <a:rPr lang="en-US" sz="2000" dirty="0" smtClean="0">
                <a:latin typeface="Times New Roman" panose="02020603050405020304" pitchFamily="18" charset="0"/>
                <a:cs typeface="Times New Roman" panose="02020603050405020304" pitchFamily="18" charset="0"/>
              </a:rPr>
              <a:t>Intellect Design.</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understanding the fundamentals of digital marketing, identifying key design principles, and applying best </a:t>
            </a:r>
            <a:r>
              <a:rPr lang="en-US" sz="2000" dirty="0" smtClean="0">
                <a:latin typeface="Times New Roman" panose="02020603050405020304" pitchFamily="18" charset="0"/>
                <a:cs typeface="Times New Roman" panose="02020603050405020304" pitchFamily="18" charset="0"/>
              </a:rPr>
              <a:t>practices. I </a:t>
            </a:r>
            <a:r>
              <a:rPr lang="en-US" sz="2000" dirty="0">
                <a:latin typeface="Times New Roman" panose="02020603050405020304" pitchFamily="18" charset="0"/>
                <a:cs typeface="Times New Roman" panose="02020603050405020304" pitchFamily="18" charset="0"/>
              </a:rPr>
              <a:t>have </a:t>
            </a:r>
            <a:r>
              <a:rPr lang="en-US" sz="2000" dirty="0" smtClean="0">
                <a:latin typeface="Times New Roman" panose="02020603050405020304" pitchFamily="18" charset="0"/>
                <a:cs typeface="Times New Roman" panose="02020603050405020304" pitchFamily="18" charset="0"/>
              </a:rPr>
              <a:t>created </a:t>
            </a:r>
            <a:r>
              <a:rPr lang="en-US" sz="2000" dirty="0">
                <a:latin typeface="Times New Roman" panose="02020603050405020304" pitchFamily="18" charset="0"/>
                <a:cs typeface="Times New Roman" panose="02020603050405020304" pitchFamily="18" charset="0"/>
              </a:rPr>
              <a:t>a landing page </a:t>
            </a:r>
            <a:r>
              <a:rPr lang="en-US" sz="2000" dirty="0" smtClean="0">
                <a:latin typeface="Times New Roman" panose="02020603050405020304" pitchFamily="18" charset="0"/>
                <a:cs typeface="Times New Roman" panose="02020603050405020304" pitchFamily="18" charset="0"/>
              </a:rPr>
              <a:t>design using </a:t>
            </a:r>
            <a:r>
              <a:rPr lang="en-US" sz="2000" dirty="0" err="1" smtClean="0">
                <a:latin typeface="Times New Roman" panose="02020603050405020304" pitchFamily="18" charset="0"/>
                <a:cs typeface="Times New Roman" panose="02020603050405020304" pitchFamily="18" charset="0"/>
              </a:rPr>
              <a:t>Canva</a:t>
            </a:r>
            <a:r>
              <a:rPr lang="en-US" sz="2000" dirty="0" smtClean="0">
                <a:latin typeface="Times New Roman" panose="02020603050405020304" pitchFamily="18" charset="0"/>
                <a:cs typeface="Times New Roman" panose="02020603050405020304" pitchFamily="18" charset="0"/>
              </a:rPr>
              <a:t> that </a:t>
            </a:r>
            <a:r>
              <a:rPr lang="en-US" sz="2000" dirty="0">
                <a:latin typeface="Times New Roman" panose="02020603050405020304" pitchFamily="18" charset="0"/>
                <a:cs typeface="Times New Roman" panose="02020603050405020304" pitchFamily="18" charset="0"/>
              </a:rPr>
              <a:t>effectively showcases Intellect </a:t>
            </a:r>
            <a:r>
              <a:rPr lang="en-US" sz="2000" dirty="0" smtClean="0">
                <a:latin typeface="Times New Roman" panose="02020603050405020304" pitchFamily="18" charset="0"/>
                <a:cs typeface="Times New Roman" panose="02020603050405020304" pitchFamily="18" charset="0"/>
              </a:rPr>
              <a:t>Designs </a:t>
            </a:r>
            <a:r>
              <a:rPr lang="en-US" sz="2000" dirty="0">
                <a:latin typeface="Times New Roman" panose="02020603050405020304" pitchFamily="18" charset="0"/>
                <a:cs typeface="Times New Roman" panose="02020603050405020304" pitchFamily="18" charset="0"/>
              </a:rPr>
              <a:t>solutions, aiming to generate leads and enhance brand awareness.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actionable insights and design recommendations provided will contribute to the continuous improvement and optimization of Intellect Design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digital presence.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6192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231</TotalTime>
  <Words>594</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Rounded MT Bold</vt:lpstr>
      <vt:lpstr>Bell MT</vt:lpstr>
      <vt:lpstr>Century Gothic</vt:lpstr>
      <vt:lpstr>Lucida Calligraphy</vt:lpstr>
      <vt:lpstr>MV Boli</vt:lpstr>
      <vt:lpstr>Times New Roman</vt:lpstr>
      <vt:lpstr>Verdana</vt:lpstr>
      <vt:lpstr>Wingdings 3</vt:lpstr>
      <vt:lpstr>Ion Boardroom</vt:lpstr>
      <vt:lpstr>         Web Presence Project  Crafting &amp; Compelling Website Analysis, Audit and Recommendations  </vt:lpstr>
      <vt:lpstr>Task 1: Company Selection</vt:lpstr>
      <vt:lpstr> Task 2: Product and Service Descriptions </vt:lpstr>
      <vt:lpstr>Task 3 - Website Platform Identification:  </vt:lpstr>
      <vt:lpstr>Task 4 - Responsive Design Testing  </vt:lpstr>
      <vt:lpstr>Task 5 - Website Mistakes Identification  </vt:lpstr>
      <vt:lpstr>Task 6 - Website Best Practices List  </vt:lpstr>
      <vt:lpstr>Task 7 -  Landing Page Design  </vt:lpstr>
      <vt:lpstr>Conclusion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Presence Project Crafting &amp; Compelling Website Analysis, Audit and Recommendations</dc:title>
  <dc:creator>Microsoft account</dc:creator>
  <cp:lastModifiedBy>Microsoft account</cp:lastModifiedBy>
  <cp:revision>23</cp:revision>
  <dcterms:created xsi:type="dcterms:W3CDTF">2024-09-26T12:08:27Z</dcterms:created>
  <dcterms:modified xsi:type="dcterms:W3CDTF">2024-10-19T06:52:56Z</dcterms:modified>
</cp:coreProperties>
</file>