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9" r:id="rId2"/>
    <p:sldId id="258" r:id="rId3"/>
    <p:sldId id="262" r:id="rId4"/>
    <p:sldId id="263" r:id="rId5"/>
    <p:sldId id="264" r:id="rId6"/>
    <p:sldId id="282" r:id="rId7"/>
    <p:sldId id="297" r:id="rId8"/>
    <p:sldId id="266" r:id="rId9"/>
    <p:sldId id="296" r:id="rId10"/>
    <p:sldId id="281" r:id="rId11"/>
    <p:sldId id="260" r:id="rId12"/>
    <p:sldId id="298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3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28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31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14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631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MICROSOFT ENGAGE’22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Final Submission</a:t>
            </a:r>
            <a:endParaRPr dirty="0"/>
          </a:p>
        </p:txBody>
      </p:sp>
      <p:grpSp>
        <p:nvGrpSpPr>
          <p:cNvPr id="31" name="Grupo 60">
            <a:extLst>
              <a:ext uri="{FF2B5EF4-FFF2-40B4-BE49-F238E27FC236}">
                <a16:creationId xmlns:a16="http://schemas.microsoft.com/office/drawing/2014/main" id="{E5B7B17A-CEEC-4563-693A-E16485B25521}"/>
              </a:ext>
            </a:extLst>
          </p:cNvPr>
          <p:cNvGrpSpPr/>
          <p:nvPr/>
        </p:nvGrpSpPr>
        <p:grpSpPr>
          <a:xfrm>
            <a:off x="5174828" y="534363"/>
            <a:ext cx="3777372" cy="4655473"/>
            <a:chOff x="2522057" y="2360511"/>
            <a:chExt cx="554801" cy="683772"/>
          </a:xfrm>
        </p:grpSpPr>
        <p:sp>
          <p:nvSpPr>
            <p:cNvPr id="32" name="Google Shape;986;p46">
              <a:extLst>
                <a:ext uri="{FF2B5EF4-FFF2-40B4-BE49-F238E27FC236}">
                  <a16:creationId xmlns:a16="http://schemas.microsoft.com/office/drawing/2014/main" id="{56FFE8E0-B62E-4837-D6EF-3A3A8A05BDE7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87;p46">
              <a:extLst>
                <a:ext uri="{FF2B5EF4-FFF2-40B4-BE49-F238E27FC236}">
                  <a16:creationId xmlns:a16="http://schemas.microsoft.com/office/drawing/2014/main" id="{4DFAE0CE-89C1-C893-5B20-702A37D3F3DD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88;p46">
              <a:extLst>
                <a:ext uri="{FF2B5EF4-FFF2-40B4-BE49-F238E27FC236}">
                  <a16:creationId xmlns:a16="http://schemas.microsoft.com/office/drawing/2014/main" id="{1A4AAB82-2320-FFEA-4744-AB94B43A9C12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89;p46">
              <a:extLst>
                <a:ext uri="{FF2B5EF4-FFF2-40B4-BE49-F238E27FC236}">
                  <a16:creationId xmlns:a16="http://schemas.microsoft.com/office/drawing/2014/main" id="{7565A146-CE33-F387-7964-73A71237DDEF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90;p46">
              <a:extLst>
                <a:ext uri="{FF2B5EF4-FFF2-40B4-BE49-F238E27FC236}">
                  <a16:creationId xmlns:a16="http://schemas.microsoft.com/office/drawing/2014/main" id="{962543DA-3F76-F75E-9E97-9166BD77DC2E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91;p46">
              <a:extLst>
                <a:ext uri="{FF2B5EF4-FFF2-40B4-BE49-F238E27FC236}">
                  <a16:creationId xmlns:a16="http://schemas.microsoft.com/office/drawing/2014/main" id="{566E81DA-B33A-0910-44BE-7B3468DA072A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92;p46">
              <a:extLst>
                <a:ext uri="{FF2B5EF4-FFF2-40B4-BE49-F238E27FC236}">
                  <a16:creationId xmlns:a16="http://schemas.microsoft.com/office/drawing/2014/main" id="{1CDA0460-5537-0D79-8D64-187E45B7AAA8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93;p46">
              <a:extLst>
                <a:ext uri="{FF2B5EF4-FFF2-40B4-BE49-F238E27FC236}">
                  <a16:creationId xmlns:a16="http://schemas.microsoft.com/office/drawing/2014/main" id="{71CD6388-9096-768D-548A-49A654E5FAE4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94;p46">
              <a:extLst>
                <a:ext uri="{FF2B5EF4-FFF2-40B4-BE49-F238E27FC236}">
                  <a16:creationId xmlns:a16="http://schemas.microsoft.com/office/drawing/2014/main" id="{0946745A-A7BD-9683-9639-79A340206096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95;p46">
              <a:extLst>
                <a:ext uri="{FF2B5EF4-FFF2-40B4-BE49-F238E27FC236}">
                  <a16:creationId xmlns:a16="http://schemas.microsoft.com/office/drawing/2014/main" id="{4A4BB3FB-E965-2C18-F174-44CBD91D29C1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96;p46">
              <a:extLst>
                <a:ext uri="{FF2B5EF4-FFF2-40B4-BE49-F238E27FC236}">
                  <a16:creationId xmlns:a16="http://schemas.microsoft.com/office/drawing/2014/main" id="{2AFA0EC7-C92C-8337-4710-E84CCA7E3E0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97;p46">
              <a:extLst>
                <a:ext uri="{FF2B5EF4-FFF2-40B4-BE49-F238E27FC236}">
                  <a16:creationId xmlns:a16="http://schemas.microsoft.com/office/drawing/2014/main" id="{49D93D75-5B74-29B2-39E9-B0EEF308A38C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98;p46">
              <a:extLst>
                <a:ext uri="{FF2B5EF4-FFF2-40B4-BE49-F238E27FC236}">
                  <a16:creationId xmlns:a16="http://schemas.microsoft.com/office/drawing/2014/main" id="{587CBD2A-6DA1-CB1B-1C44-6B69C5D00802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99;p46">
              <a:extLst>
                <a:ext uri="{FF2B5EF4-FFF2-40B4-BE49-F238E27FC236}">
                  <a16:creationId xmlns:a16="http://schemas.microsoft.com/office/drawing/2014/main" id="{49E8D347-593A-997D-8730-23C048C5BF3C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00;p46">
              <a:extLst>
                <a:ext uri="{FF2B5EF4-FFF2-40B4-BE49-F238E27FC236}">
                  <a16:creationId xmlns:a16="http://schemas.microsoft.com/office/drawing/2014/main" id="{887F0B96-8BA7-83BD-2187-2B5B9D9F719A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01;p46">
              <a:extLst>
                <a:ext uri="{FF2B5EF4-FFF2-40B4-BE49-F238E27FC236}">
                  <a16:creationId xmlns:a16="http://schemas.microsoft.com/office/drawing/2014/main" id="{548547C1-A8A9-4530-6F18-F1A11AF5F2D6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02;p46">
              <a:extLst>
                <a:ext uri="{FF2B5EF4-FFF2-40B4-BE49-F238E27FC236}">
                  <a16:creationId xmlns:a16="http://schemas.microsoft.com/office/drawing/2014/main" id="{B5E5A2A2-D03C-B3AF-D0E1-B910297B7824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03;p46">
              <a:extLst>
                <a:ext uri="{FF2B5EF4-FFF2-40B4-BE49-F238E27FC236}">
                  <a16:creationId xmlns:a16="http://schemas.microsoft.com/office/drawing/2014/main" id="{A342A4D2-1105-F412-7881-E8939FDCA5B6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04;p46">
              <a:extLst>
                <a:ext uri="{FF2B5EF4-FFF2-40B4-BE49-F238E27FC236}">
                  <a16:creationId xmlns:a16="http://schemas.microsoft.com/office/drawing/2014/main" id="{9961664A-BB7D-D9B7-7716-F561A945EB66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05;p46">
              <a:extLst>
                <a:ext uri="{FF2B5EF4-FFF2-40B4-BE49-F238E27FC236}">
                  <a16:creationId xmlns:a16="http://schemas.microsoft.com/office/drawing/2014/main" id="{B9D1D979-5CAF-E86A-8AE3-9F0AD5E6AAE9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06;p46">
              <a:extLst>
                <a:ext uri="{FF2B5EF4-FFF2-40B4-BE49-F238E27FC236}">
                  <a16:creationId xmlns:a16="http://schemas.microsoft.com/office/drawing/2014/main" id="{61DF3D25-E7D4-2E05-55F0-1C13878F9165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07;p46">
              <a:extLst>
                <a:ext uri="{FF2B5EF4-FFF2-40B4-BE49-F238E27FC236}">
                  <a16:creationId xmlns:a16="http://schemas.microsoft.com/office/drawing/2014/main" id="{D4EAC254-2B23-8F42-9C74-8EB7C3EF491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08;p46">
              <a:extLst>
                <a:ext uri="{FF2B5EF4-FFF2-40B4-BE49-F238E27FC236}">
                  <a16:creationId xmlns:a16="http://schemas.microsoft.com/office/drawing/2014/main" id="{547B87D1-356B-FFF2-A1AC-2BBC08402417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09;p46">
              <a:extLst>
                <a:ext uri="{FF2B5EF4-FFF2-40B4-BE49-F238E27FC236}">
                  <a16:creationId xmlns:a16="http://schemas.microsoft.com/office/drawing/2014/main" id="{DF247586-8CA4-4F81-2D30-16F834EABA6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10;p46">
              <a:extLst>
                <a:ext uri="{FF2B5EF4-FFF2-40B4-BE49-F238E27FC236}">
                  <a16:creationId xmlns:a16="http://schemas.microsoft.com/office/drawing/2014/main" id="{45997642-2E6E-6A2B-68F6-E7DCE018B439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11;p46">
              <a:extLst>
                <a:ext uri="{FF2B5EF4-FFF2-40B4-BE49-F238E27FC236}">
                  <a16:creationId xmlns:a16="http://schemas.microsoft.com/office/drawing/2014/main" id="{76E7036A-6A06-8D93-64B7-0373A7C8C1F4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12;p46">
              <a:extLst>
                <a:ext uri="{FF2B5EF4-FFF2-40B4-BE49-F238E27FC236}">
                  <a16:creationId xmlns:a16="http://schemas.microsoft.com/office/drawing/2014/main" id="{139746B2-6A7A-C6B1-28CD-EC60FC9806E7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ctrTitle"/>
          </p:nvPr>
        </p:nvSpPr>
        <p:spPr>
          <a:xfrm>
            <a:off x="814769" y="8541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TONS OF LEARNING !</a:t>
            </a:r>
            <a:endParaRPr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subTitle" idx="1"/>
          </p:nvPr>
        </p:nvSpPr>
        <p:spPr>
          <a:xfrm>
            <a:off x="872981" y="1446580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 learnt Django and React from scratch and I’m glad I was able to pull off the prototype.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 read a lot about face recognition algorithms and figured out an optimal, memory efficient and fast way to do it.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 also practiced good code documentation and code base management techniques.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Most importantly, I learnt how to resolve the difficulties you face in any tasks :)</a:t>
            </a:r>
            <a:endParaRPr sz="2000" dirty="0">
              <a:solidFill>
                <a:schemeClr val="tx1"/>
              </a:solidFill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5598057" y="477007"/>
            <a:ext cx="3378214" cy="3959923"/>
            <a:chOff x="7017258" y="4131327"/>
            <a:chExt cx="583504" cy="683980"/>
          </a:xfrm>
        </p:grpSpPr>
        <p:sp>
          <p:nvSpPr>
            <p:cNvPr id="55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" grpId="0"/>
      <p:bldP spid="4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“There’s Always a Way to do it Better – Find It !”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~ Thomas A. Edison</a:t>
            </a:r>
            <a:endParaRPr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E4C6A-2A69-7FB9-E758-604B533EB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00" y="1472342"/>
            <a:ext cx="2198815" cy="2198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912270" y="191941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 !</a:t>
            </a:r>
            <a:endParaRPr sz="44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93950" y="2464042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2400" dirty="0"/>
              <a:t>I would like to thank Microsoft and </a:t>
            </a:r>
          </a:p>
          <a:p>
            <a:pPr marL="76200" indent="0">
              <a:buNone/>
            </a:pPr>
            <a:r>
              <a:rPr lang="en-US" dirty="0" err="1"/>
              <a:t>Acehacker</a:t>
            </a:r>
            <a:r>
              <a:rPr lang="en-US" dirty="0"/>
              <a:t> for providing me with this </a:t>
            </a:r>
          </a:p>
          <a:p>
            <a:pPr marL="76200" indent="0">
              <a:buNone/>
            </a:pPr>
            <a:r>
              <a:rPr lang="en-US" dirty="0"/>
              <a:t>fantastic</a:t>
            </a:r>
            <a:r>
              <a:rPr lang="en-US" sz="2400" dirty="0"/>
              <a:t> learning opportunity 💗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" name="Grupo 8">
            <a:extLst>
              <a:ext uri="{FF2B5EF4-FFF2-40B4-BE49-F238E27FC236}">
                <a16:creationId xmlns:a16="http://schemas.microsoft.com/office/drawing/2014/main" id="{2DBF3279-BBAB-ADCA-C368-34772EA7B4C3}"/>
              </a:ext>
            </a:extLst>
          </p:cNvPr>
          <p:cNvGrpSpPr/>
          <p:nvPr/>
        </p:nvGrpSpPr>
        <p:grpSpPr>
          <a:xfrm>
            <a:off x="5553882" y="296475"/>
            <a:ext cx="2914968" cy="3738116"/>
            <a:chOff x="3996195" y="2421505"/>
            <a:chExt cx="533131" cy="683680"/>
          </a:xfrm>
        </p:grpSpPr>
        <p:sp>
          <p:nvSpPr>
            <p:cNvPr id="32" name="Google Shape;958;p46">
              <a:extLst>
                <a:ext uri="{FF2B5EF4-FFF2-40B4-BE49-F238E27FC236}">
                  <a16:creationId xmlns:a16="http://schemas.microsoft.com/office/drawing/2014/main" id="{715774D2-6A46-7DE3-D168-FA1A6D85AA7B}"/>
                </a:ext>
              </a:extLst>
            </p:cNvPr>
            <p:cNvSpPr/>
            <p:nvPr/>
          </p:nvSpPr>
          <p:spPr>
            <a:xfrm>
              <a:off x="4283196" y="2421505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3" h="4024501" extrusionOk="0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9;p46">
              <a:extLst>
                <a:ext uri="{FF2B5EF4-FFF2-40B4-BE49-F238E27FC236}">
                  <a16:creationId xmlns:a16="http://schemas.microsoft.com/office/drawing/2014/main" id="{0ADE8A3F-0C36-1A67-59E0-83E8F95E32C2}"/>
                </a:ext>
              </a:extLst>
            </p:cNvPr>
            <p:cNvSpPr/>
            <p:nvPr/>
          </p:nvSpPr>
          <p:spPr>
            <a:xfrm>
              <a:off x="4343656" y="2799918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60;p46">
              <a:extLst>
                <a:ext uri="{FF2B5EF4-FFF2-40B4-BE49-F238E27FC236}">
                  <a16:creationId xmlns:a16="http://schemas.microsoft.com/office/drawing/2014/main" id="{EFB41CE2-796D-99E4-01EE-6EDCE13F79F8}"/>
                </a:ext>
              </a:extLst>
            </p:cNvPr>
            <p:cNvSpPr/>
            <p:nvPr/>
          </p:nvSpPr>
          <p:spPr>
            <a:xfrm>
              <a:off x="4245337" y="2451614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2" h="4024501" extrusionOk="0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61;p46">
              <a:extLst>
                <a:ext uri="{FF2B5EF4-FFF2-40B4-BE49-F238E27FC236}">
                  <a16:creationId xmlns:a16="http://schemas.microsoft.com/office/drawing/2014/main" id="{5668830E-314A-F4F5-A7E8-DD34C5956071}"/>
                </a:ext>
              </a:extLst>
            </p:cNvPr>
            <p:cNvSpPr/>
            <p:nvPr/>
          </p:nvSpPr>
          <p:spPr>
            <a:xfrm>
              <a:off x="4305872" y="2830027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62;p46">
              <a:extLst>
                <a:ext uri="{FF2B5EF4-FFF2-40B4-BE49-F238E27FC236}">
                  <a16:creationId xmlns:a16="http://schemas.microsoft.com/office/drawing/2014/main" id="{956E5DCE-C495-19A1-FE0B-971D00B94CDE}"/>
                </a:ext>
              </a:extLst>
            </p:cNvPr>
            <p:cNvSpPr/>
            <p:nvPr/>
          </p:nvSpPr>
          <p:spPr>
            <a:xfrm>
              <a:off x="4020150" y="2797803"/>
              <a:ext cx="225630" cy="265975"/>
            </a:xfrm>
            <a:custGeom>
              <a:avLst/>
              <a:gdLst/>
              <a:ahLst/>
              <a:cxnLst/>
              <a:rect l="l" t="t" r="r" b="b"/>
              <a:pathLst>
                <a:path w="2256303" h="2659751" extrusionOk="0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63;p46">
              <a:extLst>
                <a:ext uri="{FF2B5EF4-FFF2-40B4-BE49-F238E27FC236}">
                  <a16:creationId xmlns:a16="http://schemas.microsoft.com/office/drawing/2014/main" id="{2DC179A0-675E-8B50-9C81-DA4F0C8AAE07}"/>
                </a:ext>
              </a:extLst>
            </p:cNvPr>
            <p:cNvSpPr/>
            <p:nvPr/>
          </p:nvSpPr>
          <p:spPr>
            <a:xfrm>
              <a:off x="3996195" y="2811723"/>
              <a:ext cx="85189" cy="81097"/>
            </a:xfrm>
            <a:custGeom>
              <a:avLst/>
              <a:gdLst/>
              <a:ahLst/>
              <a:cxnLst/>
              <a:rect l="l" t="t" r="r" b="b"/>
              <a:pathLst>
                <a:path w="851892" h="810973" extrusionOk="0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64;p46">
              <a:extLst>
                <a:ext uri="{FF2B5EF4-FFF2-40B4-BE49-F238E27FC236}">
                  <a16:creationId xmlns:a16="http://schemas.microsoft.com/office/drawing/2014/main" id="{F70E9D82-2F57-4C42-5A22-87EB5312C167}"/>
                </a:ext>
              </a:extLst>
            </p:cNvPr>
            <p:cNvSpPr/>
            <p:nvPr/>
          </p:nvSpPr>
          <p:spPr>
            <a:xfrm>
              <a:off x="4137960" y="2894486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65;p46">
              <a:extLst>
                <a:ext uri="{FF2B5EF4-FFF2-40B4-BE49-F238E27FC236}">
                  <a16:creationId xmlns:a16="http://schemas.microsoft.com/office/drawing/2014/main" id="{F9E2EC45-D41D-3E01-4CD4-3102413A4F87}"/>
                </a:ext>
              </a:extLst>
            </p:cNvPr>
            <p:cNvSpPr/>
            <p:nvPr/>
          </p:nvSpPr>
          <p:spPr>
            <a:xfrm>
              <a:off x="4092242" y="2888736"/>
              <a:ext cx="95269" cy="65318"/>
            </a:xfrm>
            <a:custGeom>
              <a:avLst/>
              <a:gdLst/>
              <a:ahLst/>
              <a:cxnLst/>
              <a:rect l="l" t="t" r="r" b="b"/>
              <a:pathLst>
                <a:path w="952695" h="653178" extrusionOk="0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66;p46">
              <a:extLst>
                <a:ext uri="{FF2B5EF4-FFF2-40B4-BE49-F238E27FC236}">
                  <a16:creationId xmlns:a16="http://schemas.microsoft.com/office/drawing/2014/main" id="{45918C9B-4716-9F5F-6EE3-0EB33A2F35B2}"/>
                </a:ext>
              </a:extLst>
            </p:cNvPr>
            <p:cNvSpPr/>
            <p:nvPr/>
          </p:nvSpPr>
          <p:spPr>
            <a:xfrm>
              <a:off x="4072140" y="2897663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67;p46">
              <a:extLst>
                <a:ext uri="{FF2B5EF4-FFF2-40B4-BE49-F238E27FC236}">
                  <a16:creationId xmlns:a16="http://schemas.microsoft.com/office/drawing/2014/main" id="{3351C0EC-C3A1-A7E5-9A46-0553AFD92078}"/>
                </a:ext>
              </a:extLst>
            </p:cNvPr>
            <p:cNvSpPr/>
            <p:nvPr/>
          </p:nvSpPr>
          <p:spPr>
            <a:xfrm>
              <a:off x="4199397" y="292907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68;p46">
              <a:extLst>
                <a:ext uri="{FF2B5EF4-FFF2-40B4-BE49-F238E27FC236}">
                  <a16:creationId xmlns:a16="http://schemas.microsoft.com/office/drawing/2014/main" id="{EEFF8592-F293-AAAA-3C8E-18EC0D1668CE}"/>
                </a:ext>
              </a:extLst>
            </p:cNvPr>
            <p:cNvSpPr/>
            <p:nvPr/>
          </p:nvSpPr>
          <p:spPr>
            <a:xfrm>
              <a:off x="4262572" y="2857189"/>
              <a:ext cx="225554" cy="247996"/>
            </a:xfrm>
            <a:custGeom>
              <a:avLst/>
              <a:gdLst/>
              <a:ahLst/>
              <a:cxnLst/>
              <a:rect l="l" t="t" r="r" b="b"/>
              <a:pathLst>
                <a:path w="2255545" h="2479956" extrusionOk="0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69;p46">
              <a:extLst>
                <a:ext uri="{FF2B5EF4-FFF2-40B4-BE49-F238E27FC236}">
                  <a16:creationId xmlns:a16="http://schemas.microsoft.com/office/drawing/2014/main" id="{6C74D690-C1F6-A0CA-3DFE-35DBF3F66BF2}"/>
                </a:ext>
              </a:extLst>
            </p:cNvPr>
            <p:cNvSpPr/>
            <p:nvPr/>
          </p:nvSpPr>
          <p:spPr>
            <a:xfrm>
              <a:off x="4422020" y="2975962"/>
              <a:ext cx="85113" cy="81097"/>
            </a:xfrm>
            <a:custGeom>
              <a:avLst/>
              <a:gdLst/>
              <a:ahLst/>
              <a:cxnLst/>
              <a:rect l="l" t="t" r="r" b="b"/>
              <a:pathLst>
                <a:path w="851134" h="810973" extrusionOk="0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70;p46">
              <a:extLst>
                <a:ext uri="{FF2B5EF4-FFF2-40B4-BE49-F238E27FC236}">
                  <a16:creationId xmlns:a16="http://schemas.microsoft.com/office/drawing/2014/main" id="{54F06373-51C5-2E5D-3361-A60B488B6BE8}"/>
                </a:ext>
              </a:extLst>
            </p:cNvPr>
            <p:cNvSpPr/>
            <p:nvPr/>
          </p:nvSpPr>
          <p:spPr>
            <a:xfrm>
              <a:off x="4320381" y="2919224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71;p46">
              <a:extLst>
                <a:ext uri="{FF2B5EF4-FFF2-40B4-BE49-F238E27FC236}">
                  <a16:creationId xmlns:a16="http://schemas.microsoft.com/office/drawing/2014/main" id="{86EB5725-918D-DB06-B328-04F992603DF4}"/>
                </a:ext>
              </a:extLst>
            </p:cNvPr>
            <p:cNvSpPr/>
            <p:nvPr/>
          </p:nvSpPr>
          <p:spPr>
            <a:xfrm>
              <a:off x="4320381" y="2939801"/>
              <a:ext cx="89206" cy="61828"/>
            </a:xfrm>
            <a:custGeom>
              <a:avLst/>
              <a:gdLst/>
              <a:ahLst/>
              <a:cxnLst/>
              <a:rect l="l" t="t" r="r" b="b"/>
              <a:pathLst>
                <a:path w="892062" h="618282" extrusionOk="0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2;p46">
              <a:extLst>
                <a:ext uri="{FF2B5EF4-FFF2-40B4-BE49-F238E27FC236}">
                  <a16:creationId xmlns:a16="http://schemas.microsoft.com/office/drawing/2014/main" id="{23A2FEA6-617A-1FCB-1AC8-81B439416D65}"/>
                </a:ext>
              </a:extLst>
            </p:cNvPr>
            <p:cNvSpPr/>
            <p:nvPr/>
          </p:nvSpPr>
          <p:spPr>
            <a:xfrm>
              <a:off x="4320381" y="2960454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73;p46">
              <a:extLst>
                <a:ext uri="{FF2B5EF4-FFF2-40B4-BE49-F238E27FC236}">
                  <a16:creationId xmlns:a16="http://schemas.microsoft.com/office/drawing/2014/main" id="{564AD969-7066-7B07-9464-814DA4BD372E}"/>
                </a:ext>
              </a:extLst>
            </p:cNvPr>
            <p:cNvSpPr/>
            <p:nvPr/>
          </p:nvSpPr>
          <p:spPr>
            <a:xfrm>
              <a:off x="4282673" y="289654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74;p46">
              <a:extLst>
                <a:ext uri="{FF2B5EF4-FFF2-40B4-BE49-F238E27FC236}">
                  <a16:creationId xmlns:a16="http://schemas.microsoft.com/office/drawing/2014/main" id="{82606FAF-9037-9095-9E14-A453C5293946}"/>
                </a:ext>
              </a:extLst>
            </p:cNvPr>
            <p:cNvSpPr/>
            <p:nvPr/>
          </p:nvSpPr>
          <p:spPr>
            <a:xfrm>
              <a:off x="4454363" y="2847355"/>
              <a:ext cx="66848" cy="99153"/>
            </a:xfrm>
            <a:custGeom>
              <a:avLst/>
              <a:gdLst/>
              <a:ahLst/>
              <a:cxnLst/>
              <a:rect l="l" t="t" r="r" b="b"/>
              <a:pathLst>
                <a:path w="668478" h="991527" extrusionOk="0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75;p46">
              <a:extLst>
                <a:ext uri="{FF2B5EF4-FFF2-40B4-BE49-F238E27FC236}">
                  <a16:creationId xmlns:a16="http://schemas.microsoft.com/office/drawing/2014/main" id="{58075017-FBBA-EB70-8C18-FB1924F41690}"/>
                </a:ext>
              </a:extLst>
            </p:cNvPr>
            <p:cNvSpPr/>
            <p:nvPr/>
          </p:nvSpPr>
          <p:spPr>
            <a:xfrm>
              <a:off x="4503709" y="2834865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76;p46">
              <a:extLst>
                <a:ext uri="{FF2B5EF4-FFF2-40B4-BE49-F238E27FC236}">
                  <a16:creationId xmlns:a16="http://schemas.microsoft.com/office/drawing/2014/main" id="{9369E502-B8E5-11F4-2243-3BC5A400044A}"/>
                </a:ext>
              </a:extLst>
            </p:cNvPr>
            <p:cNvSpPr/>
            <p:nvPr/>
          </p:nvSpPr>
          <p:spPr>
            <a:xfrm>
              <a:off x="4503709" y="2921561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77;p46">
              <a:extLst>
                <a:ext uri="{FF2B5EF4-FFF2-40B4-BE49-F238E27FC236}">
                  <a16:creationId xmlns:a16="http://schemas.microsoft.com/office/drawing/2014/main" id="{4A4C7B58-C193-F2AC-2B09-8232887BA782}"/>
                </a:ext>
              </a:extLst>
            </p:cNvPr>
            <p:cNvSpPr/>
            <p:nvPr/>
          </p:nvSpPr>
          <p:spPr>
            <a:xfrm>
              <a:off x="4449224" y="2845607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78;p46">
              <a:extLst>
                <a:ext uri="{FF2B5EF4-FFF2-40B4-BE49-F238E27FC236}">
                  <a16:creationId xmlns:a16="http://schemas.microsoft.com/office/drawing/2014/main" id="{690AF5FF-C0D8-9B57-0D1E-33DBE7598F98}"/>
                </a:ext>
              </a:extLst>
            </p:cNvPr>
            <p:cNvSpPr/>
            <p:nvPr/>
          </p:nvSpPr>
          <p:spPr>
            <a:xfrm>
              <a:off x="4118464" y="2613062"/>
              <a:ext cx="127026" cy="308913"/>
            </a:xfrm>
            <a:custGeom>
              <a:avLst/>
              <a:gdLst/>
              <a:ahLst/>
              <a:cxnLst/>
              <a:rect l="l" t="t" r="r" b="b"/>
              <a:pathLst>
                <a:path w="1270260" h="3089134" extrusionOk="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79;p46">
              <a:extLst>
                <a:ext uri="{FF2B5EF4-FFF2-40B4-BE49-F238E27FC236}">
                  <a16:creationId xmlns:a16="http://schemas.microsoft.com/office/drawing/2014/main" id="{6DE39CEC-B392-114A-0B4B-B09AB24AED06}"/>
                </a:ext>
              </a:extLst>
            </p:cNvPr>
            <p:cNvSpPr/>
            <p:nvPr/>
          </p:nvSpPr>
          <p:spPr>
            <a:xfrm>
              <a:off x="4130932" y="2752488"/>
              <a:ext cx="102015" cy="69263"/>
            </a:xfrm>
            <a:custGeom>
              <a:avLst/>
              <a:gdLst/>
              <a:ahLst/>
              <a:cxnLst/>
              <a:rect l="l" t="t" r="r" b="b"/>
              <a:pathLst>
                <a:path w="1020149" h="692627" extrusionOk="0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80;p46">
              <a:extLst>
                <a:ext uri="{FF2B5EF4-FFF2-40B4-BE49-F238E27FC236}">
                  <a16:creationId xmlns:a16="http://schemas.microsoft.com/office/drawing/2014/main" id="{59C69546-5982-1F43-6BB3-DFE4CD36D78E}"/>
                </a:ext>
              </a:extLst>
            </p:cNvPr>
            <p:cNvSpPr/>
            <p:nvPr/>
          </p:nvSpPr>
          <p:spPr>
            <a:xfrm>
              <a:off x="4138036" y="2776696"/>
              <a:ext cx="87690" cy="60994"/>
            </a:xfrm>
            <a:custGeom>
              <a:avLst/>
              <a:gdLst/>
              <a:ahLst/>
              <a:cxnLst/>
              <a:rect l="l" t="t" r="r" b="b"/>
              <a:pathLst>
                <a:path w="876904" h="609937" extrusionOk="0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81;p46">
              <a:extLst>
                <a:ext uri="{FF2B5EF4-FFF2-40B4-BE49-F238E27FC236}">
                  <a16:creationId xmlns:a16="http://schemas.microsoft.com/office/drawing/2014/main" id="{8EB8982E-C902-183E-137E-C6DF991F432D}"/>
                </a:ext>
              </a:extLst>
            </p:cNvPr>
            <p:cNvSpPr/>
            <p:nvPr/>
          </p:nvSpPr>
          <p:spPr>
            <a:xfrm>
              <a:off x="4086876" y="2767770"/>
              <a:ext cx="88372" cy="77380"/>
            </a:xfrm>
            <a:custGeom>
              <a:avLst/>
              <a:gdLst/>
              <a:ahLst/>
              <a:cxnLst/>
              <a:rect l="l" t="t" r="r" b="b"/>
              <a:pathLst>
                <a:path w="883725" h="773800" extrusionOk="0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82;p46">
              <a:extLst>
                <a:ext uri="{FF2B5EF4-FFF2-40B4-BE49-F238E27FC236}">
                  <a16:creationId xmlns:a16="http://schemas.microsoft.com/office/drawing/2014/main" id="{1A7C5398-3D54-7159-69DC-05FB09D1C034}"/>
                </a:ext>
              </a:extLst>
            </p:cNvPr>
            <p:cNvSpPr/>
            <p:nvPr/>
          </p:nvSpPr>
          <p:spPr>
            <a:xfrm>
              <a:off x="4166903" y="2674536"/>
              <a:ext cx="29407" cy="44746"/>
            </a:xfrm>
            <a:custGeom>
              <a:avLst/>
              <a:gdLst/>
              <a:ahLst/>
              <a:cxnLst/>
              <a:rect l="l" t="t" r="r" b="b"/>
              <a:pathLst>
                <a:path w="294069" h="447460" extrusionOk="0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83;p46">
              <a:extLst>
                <a:ext uri="{FF2B5EF4-FFF2-40B4-BE49-F238E27FC236}">
                  <a16:creationId xmlns:a16="http://schemas.microsoft.com/office/drawing/2014/main" id="{9B40A202-6DCC-527A-387A-5966036AC1AC}"/>
                </a:ext>
              </a:extLst>
            </p:cNvPr>
            <p:cNvSpPr/>
            <p:nvPr/>
          </p:nvSpPr>
          <p:spPr>
            <a:xfrm>
              <a:off x="4155690" y="2723559"/>
              <a:ext cx="51747" cy="52948"/>
            </a:xfrm>
            <a:custGeom>
              <a:avLst/>
              <a:gdLst/>
              <a:ahLst/>
              <a:cxnLst/>
              <a:rect l="l" t="t" r="r" b="b"/>
              <a:pathLst>
                <a:path w="517473" h="529476" extrusionOk="0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84;p46">
              <a:extLst>
                <a:ext uri="{FF2B5EF4-FFF2-40B4-BE49-F238E27FC236}">
                  <a16:creationId xmlns:a16="http://schemas.microsoft.com/office/drawing/2014/main" id="{A2894B19-D381-0F6E-70EB-94E5978F9BD5}"/>
                </a:ext>
              </a:extLst>
            </p:cNvPr>
            <p:cNvSpPr/>
            <p:nvPr/>
          </p:nvSpPr>
          <p:spPr>
            <a:xfrm>
              <a:off x="4281087" y="3028157"/>
              <a:ext cx="46988" cy="62439"/>
            </a:xfrm>
            <a:custGeom>
              <a:avLst/>
              <a:gdLst/>
              <a:ahLst/>
              <a:cxnLst/>
              <a:rect l="l" t="t" r="r" b="b"/>
              <a:pathLst>
                <a:path w="469875" h="624394" extrusionOk="0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93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19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3460821" y="1740600"/>
            <a:ext cx="2918072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" panose="00000500000000000000" pitchFamily="2" charset="0"/>
                <a:cs typeface="Poppins" panose="00000500000000000000" pitchFamily="2" charset="0"/>
              </a:rPr>
              <a:t>I am Tanmay Mohanty</a:t>
            </a:r>
            <a:endParaRPr sz="1800" b="1" dirty="0">
              <a:solidFill>
                <a:schemeClr val="accent6">
                  <a:lumMod val="10000"/>
                  <a:lumOff val="90000"/>
                </a:schemeClr>
              </a:solidFill>
              <a:latin typeface="Barlow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" panose="00000500000000000000" pitchFamily="2" charset="0"/>
                <a:cs typeface="Poppins" panose="00000500000000000000" pitchFamily="2" charset="0"/>
              </a:rPr>
              <a:t>Sophomore, B.Tech. CSE</a:t>
            </a:r>
            <a:endParaRPr sz="1800" b="1" dirty="0">
              <a:solidFill>
                <a:schemeClr val="accent6">
                  <a:lumMod val="10000"/>
                  <a:lumOff val="90000"/>
                </a:schemeClr>
              </a:solidFill>
              <a:latin typeface="Barlow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" panose="00000500000000000000" pitchFamily="2" charset="0"/>
                <a:cs typeface="Poppins" panose="00000500000000000000" pitchFamily="2" charset="0"/>
              </a:rPr>
              <a:t>Indian I</a:t>
            </a:r>
            <a:r>
              <a:rPr lang="en-IN" sz="1800" b="1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" panose="00000500000000000000" pitchFamily="2" charset="0"/>
                <a:cs typeface="Poppins" panose="00000500000000000000" pitchFamily="2" charset="0"/>
              </a:rPr>
              <a:t>ns</a:t>
            </a:r>
            <a:r>
              <a:rPr lang="en" sz="1800" b="1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" panose="00000500000000000000" pitchFamily="2" charset="0"/>
                <a:cs typeface="Poppins" panose="00000500000000000000" pitchFamily="2" charset="0"/>
              </a:rPr>
              <a:t>titute of Technology, Kharagpur </a:t>
            </a:r>
            <a:endParaRPr sz="1800" b="1" dirty="0">
              <a:solidFill>
                <a:schemeClr val="accent6">
                  <a:lumMod val="10000"/>
                  <a:lumOff val="90000"/>
                </a:schemeClr>
              </a:solidFill>
              <a:latin typeface="Barlow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" name="Grupo 15">
            <a:extLst>
              <a:ext uri="{FF2B5EF4-FFF2-40B4-BE49-F238E27FC236}">
                <a16:creationId xmlns:a16="http://schemas.microsoft.com/office/drawing/2014/main" id="{70419C9F-7102-18A2-D96C-9B2DCBECD5BA}"/>
              </a:ext>
            </a:extLst>
          </p:cNvPr>
          <p:cNvGrpSpPr/>
          <p:nvPr/>
        </p:nvGrpSpPr>
        <p:grpSpPr>
          <a:xfrm>
            <a:off x="6314935" y="1092322"/>
            <a:ext cx="2475605" cy="3057047"/>
            <a:chOff x="7031794" y="3223481"/>
            <a:chExt cx="554527" cy="684768"/>
          </a:xfrm>
        </p:grpSpPr>
        <p:sp>
          <p:nvSpPr>
            <p:cNvPr id="8" name="Google Shape;1040;p46">
              <a:extLst>
                <a:ext uri="{FF2B5EF4-FFF2-40B4-BE49-F238E27FC236}">
                  <a16:creationId xmlns:a16="http://schemas.microsoft.com/office/drawing/2014/main" id="{1123996B-38FC-88F3-BD49-F1006A860BD5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41;p46">
              <a:extLst>
                <a:ext uri="{FF2B5EF4-FFF2-40B4-BE49-F238E27FC236}">
                  <a16:creationId xmlns:a16="http://schemas.microsoft.com/office/drawing/2014/main" id="{22B3FB77-D43B-3087-785E-E74F5E244AA3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42;p46">
              <a:extLst>
                <a:ext uri="{FF2B5EF4-FFF2-40B4-BE49-F238E27FC236}">
                  <a16:creationId xmlns:a16="http://schemas.microsoft.com/office/drawing/2014/main" id="{8C73E5DB-F9E4-DE2E-078B-762A2A698C64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43;p46">
              <a:extLst>
                <a:ext uri="{FF2B5EF4-FFF2-40B4-BE49-F238E27FC236}">
                  <a16:creationId xmlns:a16="http://schemas.microsoft.com/office/drawing/2014/main" id="{81080070-FAB3-3B87-CB30-4EBDFD8EC266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44;p46">
              <a:extLst>
                <a:ext uri="{FF2B5EF4-FFF2-40B4-BE49-F238E27FC236}">
                  <a16:creationId xmlns:a16="http://schemas.microsoft.com/office/drawing/2014/main" id="{DDD54494-8F2C-663B-EE2B-3F967B93616A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45;p46">
              <a:extLst>
                <a:ext uri="{FF2B5EF4-FFF2-40B4-BE49-F238E27FC236}">
                  <a16:creationId xmlns:a16="http://schemas.microsoft.com/office/drawing/2014/main" id="{9F22B573-EF9C-9D02-40BC-8E87412570EF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46;p46">
              <a:extLst>
                <a:ext uri="{FF2B5EF4-FFF2-40B4-BE49-F238E27FC236}">
                  <a16:creationId xmlns:a16="http://schemas.microsoft.com/office/drawing/2014/main" id="{BE9284BD-44B4-8290-570D-AD5E23FEE6E5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47;p46">
              <a:extLst>
                <a:ext uri="{FF2B5EF4-FFF2-40B4-BE49-F238E27FC236}">
                  <a16:creationId xmlns:a16="http://schemas.microsoft.com/office/drawing/2014/main" id="{914D6477-50F8-625C-8D54-6F0A071F7335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48;p46">
              <a:extLst>
                <a:ext uri="{FF2B5EF4-FFF2-40B4-BE49-F238E27FC236}">
                  <a16:creationId xmlns:a16="http://schemas.microsoft.com/office/drawing/2014/main" id="{0EF948E2-89A2-15F0-AFB5-68FCFD32CECA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49;p46">
              <a:extLst>
                <a:ext uri="{FF2B5EF4-FFF2-40B4-BE49-F238E27FC236}">
                  <a16:creationId xmlns:a16="http://schemas.microsoft.com/office/drawing/2014/main" id="{1DB26CB3-CDD7-6795-C803-1B78240BE7F1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50;p46">
              <a:extLst>
                <a:ext uri="{FF2B5EF4-FFF2-40B4-BE49-F238E27FC236}">
                  <a16:creationId xmlns:a16="http://schemas.microsoft.com/office/drawing/2014/main" id="{F62AD6A5-6FD4-8A5B-DCAE-64F879FA7C0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51;p46">
              <a:extLst>
                <a:ext uri="{FF2B5EF4-FFF2-40B4-BE49-F238E27FC236}">
                  <a16:creationId xmlns:a16="http://schemas.microsoft.com/office/drawing/2014/main" id="{443F1CEE-EADE-EB7E-F609-BAF25018029F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52;p46">
              <a:extLst>
                <a:ext uri="{FF2B5EF4-FFF2-40B4-BE49-F238E27FC236}">
                  <a16:creationId xmlns:a16="http://schemas.microsoft.com/office/drawing/2014/main" id="{434175B9-7471-3923-AF9D-D96FDBC8C75F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53;p46">
              <a:extLst>
                <a:ext uri="{FF2B5EF4-FFF2-40B4-BE49-F238E27FC236}">
                  <a16:creationId xmlns:a16="http://schemas.microsoft.com/office/drawing/2014/main" id="{5EE801E9-EAC2-B1D2-8A8D-82C98D818C76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54;p46">
              <a:extLst>
                <a:ext uri="{FF2B5EF4-FFF2-40B4-BE49-F238E27FC236}">
                  <a16:creationId xmlns:a16="http://schemas.microsoft.com/office/drawing/2014/main" id="{60654B9C-37D8-84B1-73D7-7AD3EC41059B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55;p46">
              <a:extLst>
                <a:ext uri="{FF2B5EF4-FFF2-40B4-BE49-F238E27FC236}">
                  <a16:creationId xmlns:a16="http://schemas.microsoft.com/office/drawing/2014/main" id="{CFEEA5A0-3387-A9EE-00D6-CCF68B4D7928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56;p46">
              <a:extLst>
                <a:ext uri="{FF2B5EF4-FFF2-40B4-BE49-F238E27FC236}">
                  <a16:creationId xmlns:a16="http://schemas.microsoft.com/office/drawing/2014/main" id="{98E2BB96-DF08-6472-BE51-8ACE979BB6B1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57;p46">
              <a:extLst>
                <a:ext uri="{FF2B5EF4-FFF2-40B4-BE49-F238E27FC236}">
                  <a16:creationId xmlns:a16="http://schemas.microsoft.com/office/drawing/2014/main" id="{104DCA91-946A-7885-6522-38554DA123AE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58;p46">
              <a:extLst>
                <a:ext uri="{FF2B5EF4-FFF2-40B4-BE49-F238E27FC236}">
                  <a16:creationId xmlns:a16="http://schemas.microsoft.com/office/drawing/2014/main" id="{9419650E-0794-4654-8CC6-D0C955719670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59;p46">
              <a:extLst>
                <a:ext uri="{FF2B5EF4-FFF2-40B4-BE49-F238E27FC236}">
                  <a16:creationId xmlns:a16="http://schemas.microsoft.com/office/drawing/2014/main" id="{FD078B79-46F9-E78A-2439-B4B3F473B9F8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0;p46">
              <a:extLst>
                <a:ext uri="{FF2B5EF4-FFF2-40B4-BE49-F238E27FC236}">
                  <a16:creationId xmlns:a16="http://schemas.microsoft.com/office/drawing/2014/main" id="{3964562E-CC83-D136-04C3-28CF92209EC8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61;p46">
              <a:extLst>
                <a:ext uri="{FF2B5EF4-FFF2-40B4-BE49-F238E27FC236}">
                  <a16:creationId xmlns:a16="http://schemas.microsoft.com/office/drawing/2014/main" id="{9F4689E5-48AA-6DF8-A851-409643570A43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62;p46">
              <a:extLst>
                <a:ext uri="{FF2B5EF4-FFF2-40B4-BE49-F238E27FC236}">
                  <a16:creationId xmlns:a16="http://schemas.microsoft.com/office/drawing/2014/main" id="{36D76608-5F40-CD0B-567B-E49633947041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63;p46">
              <a:extLst>
                <a:ext uri="{FF2B5EF4-FFF2-40B4-BE49-F238E27FC236}">
                  <a16:creationId xmlns:a16="http://schemas.microsoft.com/office/drawing/2014/main" id="{5289AD93-301D-71D4-0EFA-13814A7ED5E7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64;p46">
              <a:extLst>
                <a:ext uri="{FF2B5EF4-FFF2-40B4-BE49-F238E27FC236}">
                  <a16:creationId xmlns:a16="http://schemas.microsoft.com/office/drawing/2014/main" id="{E0FC34F8-BC2E-C3CE-9E52-48E646685EDD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65;p46">
              <a:extLst>
                <a:ext uri="{FF2B5EF4-FFF2-40B4-BE49-F238E27FC236}">
                  <a16:creationId xmlns:a16="http://schemas.microsoft.com/office/drawing/2014/main" id="{03532ED4-639A-27A1-352F-77D802F474B2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66;p46">
              <a:extLst>
                <a:ext uri="{FF2B5EF4-FFF2-40B4-BE49-F238E27FC236}">
                  <a16:creationId xmlns:a16="http://schemas.microsoft.com/office/drawing/2014/main" id="{196C7559-B3B5-F4A4-5642-9D24A5182919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/>
      <p:bldP spid="11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728499" y="1571369"/>
            <a:ext cx="4307281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CHALLENGE</a:t>
            </a:r>
            <a:endParaRPr sz="44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767828" y="2788061"/>
            <a:ext cx="4267951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Harness the Power of Face Recognition, to Catch Criminals in Images and Videos</a:t>
            </a:r>
            <a:endParaRPr dirty="0"/>
          </a:p>
        </p:txBody>
      </p:sp>
      <p:grpSp>
        <p:nvGrpSpPr>
          <p:cNvPr id="114" name="Grupo 57">
            <a:extLst>
              <a:ext uri="{FF2B5EF4-FFF2-40B4-BE49-F238E27FC236}">
                <a16:creationId xmlns:a16="http://schemas.microsoft.com/office/drawing/2014/main" id="{A81403EB-D091-7D62-07F8-10D5B0FD0CE0}"/>
              </a:ext>
            </a:extLst>
          </p:cNvPr>
          <p:cNvGrpSpPr/>
          <p:nvPr/>
        </p:nvGrpSpPr>
        <p:grpSpPr>
          <a:xfrm>
            <a:off x="4517281" y="372249"/>
            <a:ext cx="4267951" cy="3526356"/>
            <a:chOff x="5427606" y="1552655"/>
            <a:chExt cx="726137" cy="683768"/>
          </a:xfrm>
        </p:grpSpPr>
        <p:sp>
          <p:nvSpPr>
            <p:cNvPr id="115" name="Google Shape;851;p46">
              <a:extLst>
                <a:ext uri="{FF2B5EF4-FFF2-40B4-BE49-F238E27FC236}">
                  <a16:creationId xmlns:a16="http://schemas.microsoft.com/office/drawing/2014/main" id="{96363376-403B-0A50-06E3-7AA1E99E0A60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52;p46">
              <a:extLst>
                <a:ext uri="{FF2B5EF4-FFF2-40B4-BE49-F238E27FC236}">
                  <a16:creationId xmlns:a16="http://schemas.microsoft.com/office/drawing/2014/main" id="{1D23705F-2498-FAAC-6449-70A9922D443C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53;p46">
              <a:extLst>
                <a:ext uri="{FF2B5EF4-FFF2-40B4-BE49-F238E27FC236}">
                  <a16:creationId xmlns:a16="http://schemas.microsoft.com/office/drawing/2014/main" id="{67439A6E-24E3-C121-5CFA-FF7A11720EEC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54;p46">
              <a:extLst>
                <a:ext uri="{FF2B5EF4-FFF2-40B4-BE49-F238E27FC236}">
                  <a16:creationId xmlns:a16="http://schemas.microsoft.com/office/drawing/2014/main" id="{05A06ED0-00D0-3331-12B3-0112BF3129A8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55;p46">
              <a:extLst>
                <a:ext uri="{FF2B5EF4-FFF2-40B4-BE49-F238E27FC236}">
                  <a16:creationId xmlns:a16="http://schemas.microsoft.com/office/drawing/2014/main" id="{B7828016-7C13-58CC-1370-D2A4EF92612D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856;p46">
              <a:extLst>
                <a:ext uri="{FF2B5EF4-FFF2-40B4-BE49-F238E27FC236}">
                  <a16:creationId xmlns:a16="http://schemas.microsoft.com/office/drawing/2014/main" id="{711F0332-3766-7101-563D-1E42312F7860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857;p46">
              <a:extLst>
                <a:ext uri="{FF2B5EF4-FFF2-40B4-BE49-F238E27FC236}">
                  <a16:creationId xmlns:a16="http://schemas.microsoft.com/office/drawing/2014/main" id="{0A7FA49C-721E-5AD5-0D71-2F4A3C8762E4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858;p46">
              <a:extLst>
                <a:ext uri="{FF2B5EF4-FFF2-40B4-BE49-F238E27FC236}">
                  <a16:creationId xmlns:a16="http://schemas.microsoft.com/office/drawing/2014/main" id="{1A44B54F-10EC-FE70-E3EE-47D67B192947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859;p46">
              <a:extLst>
                <a:ext uri="{FF2B5EF4-FFF2-40B4-BE49-F238E27FC236}">
                  <a16:creationId xmlns:a16="http://schemas.microsoft.com/office/drawing/2014/main" id="{9E098696-EE45-2D3F-59F3-F3774654A44B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860;p46">
              <a:extLst>
                <a:ext uri="{FF2B5EF4-FFF2-40B4-BE49-F238E27FC236}">
                  <a16:creationId xmlns:a16="http://schemas.microsoft.com/office/drawing/2014/main" id="{537C4154-C515-2DCE-2F6C-9EB2BE2AF163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861;p46">
              <a:extLst>
                <a:ext uri="{FF2B5EF4-FFF2-40B4-BE49-F238E27FC236}">
                  <a16:creationId xmlns:a16="http://schemas.microsoft.com/office/drawing/2014/main" id="{22A047F2-CD16-1C1E-EB52-793D0E3A5015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862;p46">
              <a:extLst>
                <a:ext uri="{FF2B5EF4-FFF2-40B4-BE49-F238E27FC236}">
                  <a16:creationId xmlns:a16="http://schemas.microsoft.com/office/drawing/2014/main" id="{6033B626-B640-4021-D3C2-9E5962EEF803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863;p46">
              <a:extLst>
                <a:ext uri="{FF2B5EF4-FFF2-40B4-BE49-F238E27FC236}">
                  <a16:creationId xmlns:a16="http://schemas.microsoft.com/office/drawing/2014/main" id="{50ABE545-E90E-0DB4-D372-2B5AB180AB43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864;p46">
              <a:extLst>
                <a:ext uri="{FF2B5EF4-FFF2-40B4-BE49-F238E27FC236}">
                  <a16:creationId xmlns:a16="http://schemas.microsoft.com/office/drawing/2014/main" id="{79F61697-3454-B182-66E7-7411252DEB7D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865;p46">
              <a:extLst>
                <a:ext uri="{FF2B5EF4-FFF2-40B4-BE49-F238E27FC236}">
                  <a16:creationId xmlns:a16="http://schemas.microsoft.com/office/drawing/2014/main" id="{1103A344-73DE-C28C-6D9C-4A0C5F90C432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866;p46">
              <a:extLst>
                <a:ext uri="{FF2B5EF4-FFF2-40B4-BE49-F238E27FC236}">
                  <a16:creationId xmlns:a16="http://schemas.microsoft.com/office/drawing/2014/main" id="{E17C0565-88F7-A004-5BB7-1FAED0AEA5F2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867;p46">
              <a:extLst>
                <a:ext uri="{FF2B5EF4-FFF2-40B4-BE49-F238E27FC236}">
                  <a16:creationId xmlns:a16="http://schemas.microsoft.com/office/drawing/2014/main" id="{97DC754C-3E47-4D7E-3144-A466A518E880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868;p46">
              <a:extLst>
                <a:ext uri="{FF2B5EF4-FFF2-40B4-BE49-F238E27FC236}">
                  <a16:creationId xmlns:a16="http://schemas.microsoft.com/office/drawing/2014/main" id="{9B642355-3A6B-516B-DD46-932A1295C35B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869;p46">
              <a:extLst>
                <a:ext uri="{FF2B5EF4-FFF2-40B4-BE49-F238E27FC236}">
                  <a16:creationId xmlns:a16="http://schemas.microsoft.com/office/drawing/2014/main" id="{071FAAD8-9F27-9EB7-FBE2-28A219732C3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870;p46">
              <a:extLst>
                <a:ext uri="{FF2B5EF4-FFF2-40B4-BE49-F238E27FC236}">
                  <a16:creationId xmlns:a16="http://schemas.microsoft.com/office/drawing/2014/main" id="{88E94A8B-74D1-6A35-1055-B7A8315FC30B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871;p46">
              <a:extLst>
                <a:ext uri="{FF2B5EF4-FFF2-40B4-BE49-F238E27FC236}">
                  <a16:creationId xmlns:a16="http://schemas.microsoft.com/office/drawing/2014/main" id="{5C10661A-E8F5-9C90-52D4-0184042E37CB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872;p46">
              <a:extLst>
                <a:ext uri="{FF2B5EF4-FFF2-40B4-BE49-F238E27FC236}">
                  <a16:creationId xmlns:a16="http://schemas.microsoft.com/office/drawing/2014/main" id="{AC8BFFB5-E0E3-6255-8F45-B5D8E3F8BB5E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873;p46">
              <a:extLst>
                <a:ext uri="{FF2B5EF4-FFF2-40B4-BE49-F238E27FC236}">
                  <a16:creationId xmlns:a16="http://schemas.microsoft.com/office/drawing/2014/main" id="{034EE611-D0EC-86F5-A803-5B2D856ADC8B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874;p46">
              <a:extLst>
                <a:ext uri="{FF2B5EF4-FFF2-40B4-BE49-F238E27FC236}">
                  <a16:creationId xmlns:a16="http://schemas.microsoft.com/office/drawing/2014/main" id="{4164402C-FB1B-F1C3-7904-BE07442058AC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875;p46">
              <a:extLst>
                <a:ext uri="{FF2B5EF4-FFF2-40B4-BE49-F238E27FC236}">
                  <a16:creationId xmlns:a16="http://schemas.microsoft.com/office/drawing/2014/main" id="{2368F35F-66D7-EB71-3449-3757AB1FADF9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876;p46">
              <a:extLst>
                <a:ext uri="{FF2B5EF4-FFF2-40B4-BE49-F238E27FC236}">
                  <a16:creationId xmlns:a16="http://schemas.microsoft.com/office/drawing/2014/main" id="{0E97C7F2-9F5C-E29B-2674-57AAC4647CC1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5090679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As </a:t>
            </a:r>
            <a:r>
              <a:rPr lang="en-US" sz="1800" b="0" i="0" strike="noStrike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per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 the </a:t>
            </a:r>
            <a:r>
              <a:rPr lang="en-US" sz="1800" b="0" i="0" strike="noStrike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National Criminal Records Bureau</a:t>
            </a:r>
            <a:endParaRPr lang="en-US" sz="1800" strike="noStrike" dirty="0">
              <a:solidFill>
                <a:schemeClr val="tx1"/>
              </a:solidFill>
              <a:latin typeface="Barlow Light" panose="000004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Barlow Light" panose="00000400000000000000" pitchFamily="2" charset="0"/>
              </a:rPr>
              <a:t>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 total of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66,01,285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 cognizable crimes were registered. </a:t>
            </a:r>
            <a:endParaRPr lang="en-US" sz="1800" dirty="0">
              <a:solidFill>
                <a:schemeClr val="tx1"/>
              </a:solidFill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It shows an increase of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28.0%</a:t>
            </a:r>
            <a:r>
              <a:rPr lang="en-US" sz="1800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in registration of cases over the previous year.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The crime rate registered per lakh population has increased from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385.5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 to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487.8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. </a:t>
            </a:r>
            <a:endParaRPr lang="en-US" sz="1800" dirty="0">
              <a:solidFill>
                <a:schemeClr val="tx1"/>
              </a:solidFill>
              <a:latin typeface="Barlow Light" panose="00000400000000000000" pitchFamily="2" charset="0"/>
            </a:endParaRPr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UNDERLYING STORY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build="p"/>
      <p:bldP spid="2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TECH STACK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765545" y="1323485"/>
            <a:ext cx="2516372" cy="3685883"/>
          </a:xfrm>
          <a:prstGeom prst="roundRect">
            <a:avLst>
              <a:gd name="adj" fmla="val 9624"/>
            </a:avLst>
          </a:prstGeom>
          <a:solidFill>
            <a:schemeClr val="accent6">
              <a:lumMod val="75000"/>
              <a:lumOff val="25000"/>
            </a:schemeClr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Barlow" panose="00000500000000000000" pitchFamily="2" charset="0"/>
              </a:rPr>
              <a:t>React JS + Chakra UI</a:t>
            </a:r>
            <a:endParaRPr sz="16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React is a declarative, efficient, and flexible JavaScript library for building user interfaces.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Chakra UI is a simple, modular and accessible component library that gives you the building blocks you need to build your React applications</a:t>
            </a:r>
            <a:r>
              <a:rPr lang="en-US" sz="160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  <a:endParaRPr lang="en-US" sz="1600" i="0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lang="en-US" sz="1600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3572721" y="1321444"/>
            <a:ext cx="2315700" cy="3418200"/>
          </a:xfrm>
          <a:prstGeom prst="roundRect">
            <a:avLst>
              <a:gd name="adj" fmla="val 9321"/>
            </a:avLst>
          </a:prstGeom>
          <a:solidFill>
            <a:schemeClr val="accent6">
              <a:lumMod val="75000"/>
              <a:lumOff val="25000"/>
            </a:schemeClr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Django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Django is a high-level Python web framework that enables rapid development of secure and maintainable websites.</a:t>
            </a:r>
            <a:endParaRPr lang="en-US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266;p19">
            <a:extLst>
              <a:ext uri="{FF2B5EF4-FFF2-40B4-BE49-F238E27FC236}">
                <a16:creationId xmlns:a16="http://schemas.microsoft.com/office/drawing/2014/main" id="{F0714DB8-F494-B061-8F5C-FA43A0A68898}"/>
              </a:ext>
            </a:extLst>
          </p:cNvPr>
          <p:cNvSpPr txBox="1">
            <a:spLocks/>
          </p:cNvSpPr>
          <p:nvPr/>
        </p:nvSpPr>
        <p:spPr>
          <a:xfrm>
            <a:off x="6179225" y="1323485"/>
            <a:ext cx="2695417" cy="3418200"/>
          </a:xfrm>
          <a:prstGeom prst="roundRect">
            <a:avLst>
              <a:gd name="adj" fmla="val 7463"/>
            </a:avLst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face-recognition library</a:t>
            </a:r>
          </a:p>
        </p:txBody>
      </p:sp>
      <p:sp>
        <p:nvSpPr>
          <p:cNvPr id="11" name="Google Shape;266;p19">
            <a:extLst>
              <a:ext uri="{FF2B5EF4-FFF2-40B4-BE49-F238E27FC236}">
                <a16:creationId xmlns:a16="http://schemas.microsoft.com/office/drawing/2014/main" id="{D00611BD-82FC-F4F7-BCC7-4AFE96D4129D}"/>
              </a:ext>
            </a:extLst>
          </p:cNvPr>
          <p:cNvSpPr txBox="1">
            <a:spLocks/>
          </p:cNvSpPr>
          <p:nvPr/>
        </p:nvSpPr>
        <p:spPr>
          <a:xfrm>
            <a:off x="6179224" y="1756319"/>
            <a:ext cx="2695417" cy="2579151"/>
          </a:xfrm>
          <a:prstGeom prst="roundRect">
            <a:avLst>
              <a:gd name="adj" fmla="val 7463"/>
            </a:avLst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Built using </a:t>
            </a:r>
            <a:r>
              <a:rPr lang="en-US" i="0" u="none" strike="noStrike" dirty="0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dlib</a:t>
            </a:r>
            <a:r>
              <a:rPr lang="en-US" i="0" dirty="0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’s</a:t>
            </a:r>
            <a:r>
              <a:rPr lang="en-US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state-of-the-art face recognition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built with deep learning. The model has an accuracy of 99.38% on the 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Labeled Faces in the Wild</a:t>
            </a:r>
            <a:r>
              <a:rPr lang="en-US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 benchmark.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65" grpId="0" build="p" animBg="1"/>
      <p:bldP spid="266" grpId="0" build="p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753658" y="637850"/>
            <a:ext cx="6929979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 panose="00000500000000000000" pitchFamily="2" charset="0"/>
              </a:rPr>
              <a:t>AGILE METHODOLOGY AND PROJECT TIMELINE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523" name="Google Shape;523;p3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rlow" panose="00000500000000000000" pitchFamily="2" charset="0"/>
              </a:rPr>
              <a:t>6</a:t>
            </a:fld>
            <a:endParaRPr>
              <a:latin typeface="Barlow" panose="00000500000000000000" pitchFamily="2" charset="0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6415039" y="2755950"/>
            <a:ext cx="2278361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WEEK 4</a:t>
            </a:r>
            <a:endParaRPr sz="1000" b="1" dirty="0">
              <a:solidFill>
                <a:schemeClr val="dk1"/>
              </a:solidFill>
              <a:latin typeface="Barlow" panose="00000500000000000000" pitchFamily="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4434787" y="2755950"/>
            <a:ext cx="2120723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WEEK 3</a:t>
            </a:r>
            <a:endParaRPr sz="1000" b="1" dirty="0">
              <a:solidFill>
                <a:schemeClr val="dk1"/>
              </a:solidFill>
              <a:latin typeface="Barlow" panose="00000500000000000000" pitchFamily="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532" name="Google Shape;532;p37"/>
          <p:cNvSpPr/>
          <p:nvPr/>
        </p:nvSpPr>
        <p:spPr>
          <a:xfrm>
            <a:off x="2454534" y="2755950"/>
            <a:ext cx="2140935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WEEK 2</a:t>
            </a:r>
            <a:endParaRPr sz="1000" b="1" dirty="0">
              <a:solidFill>
                <a:schemeClr val="dk1"/>
              </a:solidFill>
              <a:latin typeface="Barlow" panose="00000500000000000000" pitchFamily="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535" name="Google Shape;535;p37"/>
          <p:cNvSpPr/>
          <p:nvPr/>
        </p:nvSpPr>
        <p:spPr>
          <a:xfrm>
            <a:off x="474282" y="2755950"/>
            <a:ext cx="211420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WEEK 1</a:t>
            </a:r>
            <a:endParaRPr sz="1000" b="1" dirty="0">
              <a:solidFill>
                <a:schemeClr val="dk1"/>
              </a:solidFill>
              <a:latin typeface="Barlow" panose="00000500000000000000" pitchFamily="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536" name="Google Shape;536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Barlow" panose="00000500000000000000" pitchFamily="2" charset="0"/>
            </a:endParaRPr>
          </a:p>
        </p:txBody>
      </p:sp>
      <p:cxnSp>
        <p:nvCxnSpPr>
          <p:cNvPr id="537" name="Google Shape;537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8" name="Google Shape;538;p37"/>
          <p:cNvSpPr txBox="1"/>
          <p:nvPr/>
        </p:nvSpPr>
        <p:spPr>
          <a:xfrm>
            <a:off x="753658" y="1727200"/>
            <a:ext cx="1249500" cy="48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1. Researching about the ML and DL algorithms and finalising the Face Encoding technique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2. Built the face recognition Model</a:t>
            </a:r>
            <a:endParaRPr sz="900" dirty="0">
              <a:solidFill>
                <a:schemeClr val="dk2"/>
              </a:solidFill>
              <a:latin typeface="Barlow" panose="00000500000000000000" pitchFamily="2" charset="0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39" name="Google Shape;539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0" name="Google Shape;540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5. Tested the Backend functionalities and corrected errors.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6. Pushed the code onto GitHub</a:t>
            </a:r>
          </a:p>
        </p:txBody>
      </p:sp>
      <p:cxnSp>
        <p:nvCxnSpPr>
          <p:cNvPr id="541" name="Google Shape;541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2" name="Google Shape;542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3. Learnt React JS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4. Built basic pages for Login and Dashboard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5. Added hypothetical data to few pages to see the layout.</a:t>
            </a:r>
            <a:endParaRPr sz="900" dirty="0">
              <a:solidFill>
                <a:schemeClr val="dk2"/>
              </a:solidFill>
              <a:latin typeface="Barlow" panose="00000500000000000000" pitchFamily="2" charset="0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3" name="Google Shape;543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4" name="Google Shape;544;p37"/>
          <p:cNvSpPr txBox="1"/>
          <p:nvPr/>
        </p:nvSpPr>
        <p:spPr>
          <a:xfrm>
            <a:off x="4696126" y="1727200"/>
            <a:ext cx="132274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1. Started to integrate frontend to the API using Axios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2. Added Video Detection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3. Integrated criminal database to all features</a:t>
            </a:r>
          </a:p>
        </p:txBody>
      </p:sp>
      <p:cxnSp>
        <p:nvCxnSpPr>
          <p:cNvPr id="545" name="Google Shape;545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6" name="Google Shape;546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6.Tested the combination of Frontend and B</a:t>
            </a:r>
            <a:r>
              <a:rPr lang="en-I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a</a:t>
            </a: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ckend using many sample images and Videos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7. Pushed the code onto GitHub</a:t>
            </a:r>
            <a:endParaRPr sz="900" dirty="0">
              <a:solidFill>
                <a:schemeClr val="dk2"/>
              </a:solidFill>
              <a:latin typeface="Barlow" panose="00000500000000000000" pitchFamily="2" charset="0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7" name="Google Shape;547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8" name="Google Shape;548;p37"/>
          <p:cNvSpPr txBox="1"/>
          <p:nvPr/>
        </p:nvSpPr>
        <p:spPr>
          <a:xfrm>
            <a:off x="7341609" y="1727200"/>
            <a:ext cx="140957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4. Created README file and other documentations.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5. Finalised the code and tested the entire worflow  many times, using different test scenarios.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6. Pushed the code onto GitHub</a:t>
            </a:r>
            <a:endParaRPr sz="900" dirty="0">
              <a:solidFill>
                <a:schemeClr val="dk2"/>
              </a:solidFill>
              <a:latin typeface="Barlow" panose="00000500000000000000" pitchFamily="2" charset="0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49" name="Google Shape;549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0" name="Google Shape;550;p37"/>
          <p:cNvSpPr txBox="1"/>
          <p:nvPr/>
        </p:nvSpPr>
        <p:spPr>
          <a:xfrm>
            <a:off x="906636" y="3652756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3. Learnt about Django Rest Framework.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4. Created Models, Views and Serialisers to he API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5. I</a:t>
            </a:r>
            <a:r>
              <a:rPr lang="en-I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n</a:t>
            </a: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tegrated the database to the recognition model</a:t>
            </a:r>
            <a:endParaRPr sz="900" dirty="0">
              <a:solidFill>
                <a:schemeClr val="dk2"/>
              </a:solidFill>
              <a:latin typeface="Barlow" panose="00000500000000000000" pitchFamily="2" charset="0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1" name="Google Shape;551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2" name="Google Shape;552;p37"/>
          <p:cNvSpPr txBox="1"/>
          <p:nvPr/>
        </p:nvSpPr>
        <p:spPr>
          <a:xfrm>
            <a:off x="2508935" y="3623569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1. Researched various options to build the UI.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2. Finalized to use React JS and Chakra UI.</a:t>
            </a:r>
          </a:p>
        </p:txBody>
      </p:sp>
      <p:cxnSp>
        <p:nvCxnSpPr>
          <p:cNvPr id="553" name="Google Shape;553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4" name="Google Shape;554;p37"/>
          <p:cNvSpPr txBox="1"/>
          <p:nvPr/>
        </p:nvSpPr>
        <p:spPr>
          <a:xfrm>
            <a:off x="3839331" y="365435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6. Tested the Dashboard, Add/Delete/Edit Data options, and image detection feature.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6. Pushed the code onto GitHub</a:t>
            </a:r>
          </a:p>
        </p:txBody>
      </p:sp>
      <p:cxnSp>
        <p:nvCxnSpPr>
          <p:cNvPr id="555" name="Google Shape;555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6" name="Google Shape;556;p37"/>
          <p:cNvSpPr txBox="1"/>
          <p:nvPr/>
        </p:nvSpPr>
        <p:spPr>
          <a:xfrm>
            <a:off x="527739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4. Resolved many bugs in integration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5. Made the webapp responsive and inserted user action cues.</a:t>
            </a:r>
            <a:endParaRPr sz="900" dirty="0">
              <a:solidFill>
                <a:schemeClr val="dk2"/>
              </a:solidFill>
              <a:latin typeface="Barlow" panose="00000500000000000000" pitchFamily="2" charset="0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57" name="Google Shape;557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8" name="Google Shape;558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1. Cleaned the entire code base for better understandability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2. Added Email Notification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3. Added Login Authentication</a:t>
            </a:r>
          </a:p>
        </p:txBody>
      </p:sp>
      <p:cxnSp>
        <p:nvCxnSpPr>
          <p:cNvPr id="559" name="Google Shape;559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 panose="00000500000000000000" pitchFamily="2" charset="0"/>
                <a:ea typeface="Barlow Light"/>
                <a:cs typeface="Barlow Light"/>
                <a:sym typeface="Barlow Light"/>
              </a:rPr>
              <a:t>Here is how I reached to my Final Submission !</a:t>
            </a:r>
            <a:endParaRPr sz="900" dirty="0">
              <a:solidFill>
                <a:schemeClr val="dk2"/>
              </a:solidFill>
              <a:latin typeface="Barlow" panose="00000500000000000000" pitchFamily="2" charset="0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3925C0-8A4D-E451-9ADB-6AC31624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1" y="2261089"/>
            <a:ext cx="621322" cy="621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4BEAB-3037-4A6F-E8DB-1EB25B67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784" y="2272811"/>
            <a:ext cx="6096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D572B-3707-2C9D-B663-622CB86BF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906" y="2261087"/>
            <a:ext cx="621323" cy="621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D220BC-91F6-89D1-0614-F982827A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2261088"/>
            <a:ext cx="621323" cy="6213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3D4F29-F3FD-D777-36D0-5E0DC8399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2526" y="460862"/>
            <a:ext cx="719503" cy="7195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9700DD-F1BA-1C4B-9999-D0C7A520CA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3327886"/>
            <a:ext cx="621324" cy="6213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B30C96-68C1-C9C7-C25C-DCA5F0D14D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2525" y="4322886"/>
            <a:ext cx="719503" cy="71950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EF94260-1ABF-055C-0282-77FC55E58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890" y="3089760"/>
            <a:ext cx="634138" cy="62132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20F0796-A01D-2F50-0C60-C9B40F2DA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952" y="1792165"/>
            <a:ext cx="621323" cy="621323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6BA8F755-59D6-80F6-C290-14C75DD9B5FF}"/>
              </a:ext>
            </a:extLst>
          </p:cNvPr>
          <p:cNvSpPr/>
          <p:nvPr/>
        </p:nvSpPr>
        <p:spPr>
          <a:xfrm rot="16200000">
            <a:off x="4799275" y="309331"/>
            <a:ext cx="2929392" cy="4775329"/>
          </a:xfrm>
          <a:prstGeom prst="round2Same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3871D6-0747-ACF6-05EC-F86560704568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981073" y="2571749"/>
            <a:ext cx="7158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C9AD31-2136-A979-9B6B-BCE26DFA3EB7}"/>
              </a:ext>
            </a:extLst>
          </p:cNvPr>
          <p:cNvCxnSpPr>
            <a:cxnSpLocks/>
          </p:cNvCxnSpPr>
          <p:nvPr/>
        </p:nvCxnSpPr>
        <p:spPr>
          <a:xfrm>
            <a:off x="2438027" y="2429607"/>
            <a:ext cx="1438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D41D9D-FC1C-8B5C-8F6E-5D581A722DDD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71365" y="2695736"/>
            <a:ext cx="1404942" cy="1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D7A3DD-CEB1-217B-D3B0-8970B3631A64}"/>
              </a:ext>
            </a:extLst>
          </p:cNvPr>
          <p:cNvCxnSpPr>
            <a:cxnSpLocks/>
          </p:cNvCxnSpPr>
          <p:nvPr/>
        </p:nvCxnSpPr>
        <p:spPr>
          <a:xfrm>
            <a:off x="4811766" y="2429607"/>
            <a:ext cx="8557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95B58C-0B8A-E3E5-5618-96FBF4BCC0B3}"/>
              </a:ext>
            </a:extLst>
          </p:cNvPr>
          <p:cNvCxnSpPr>
            <a:cxnSpLocks/>
          </p:cNvCxnSpPr>
          <p:nvPr/>
        </p:nvCxnSpPr>
        <p:spPr>
          <a:xfrm flipH="1">
            <a:off x="4811766" y="2760783"/>
            <a:ext cx="8557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6A7362-76B8-AEB6-69A4-C62F57797F3E}"/>
              </a:ext>
            </a:extLst>
          </p:cNvPr>
          <p:cNvCxnSpPr/>
          <p:nvPr/>
        </p:nvCxnSpPr>
        <p:spPr>
          <a:xfrm>
            <a:off x="7678613" y="1180365"/>
            <a:ext cx="0" cy="4843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1818FB-AC95-4703-488F-75BDE504FBDB}"/>
              </a:ext>
            </a:extLst>
          </p:cNvPr>
          <p:cNvCxnSpPr/>
          <p:nvPr/>
        </p:nvCxnSpPr>
        <p:spPr>
          <a:xfrm>
            <a:off x="7678613" y="3711083"/>
            <a:ext cx="0" cy="4843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F6B21AC-A192-F704-56A6-3374B43122C2}"/>
              </a:ext>
            </a:extLst>
          </p:cNvPr>
          <p:cNvCxnSpPr/>
          <p:nvPr/>
        </p:nvCxnSpPr>
        <p:spPr>
          <a:xfrm flipV="1">
            <a:off x="6529754" y="2102826"/>
            <a:ext cx="691661" cy="468922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0516F6C-42B9-F741-9E6C-3567CA194DB8}"/>
              </a:ext>
            </a:extLst>
          </p:cNvPr>
          <p:cNvCxnSpPr>
            <a:cxnSpLocks/>
          </p:cNvCxnSpPr>
          <p:nvPr/>
        </p:nvCxnSpPr>
        <p:spPr>
          <a:xfrm>
            <a:off x="6528484" y="2791554"/>
            <a:ext cx="692931" cy="499697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163;p16">
            <a:extLst>
              <a:ext uri="{FF2B5EF4-FFF2-40B4-BE49-F238E27FC236}">
                <a16:creationId xmlns:a16="http://schemas.microsoft.com/office/drawing/2014/main" id="{A2FACD84-29FA-E9E7-39D0-F030453B72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37922" y="3243628"/>
            <a:ext cx="966782" cy="394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ctr">
              <a:buNone/>
            </a:pPr>
            <a:r>
              <a:rPr lang="en-US" sz="1800" dirty="0">
                <a:latin typeface="Barlow" panose="00000500000000000000" pitchFamily="2" charset="0"/>
              </a:rPr>
              <a:t>Browser</a:t>
            </a:r>
            <a:endParaRPr sz="1800" dirty="0">
              <a:latin typeface="Barlow" panose="00000500000000000000" pitchFamily="2" charset="0"/>
            </a:endParaRPr>
          </a:p>
        </p:txBody>
      </p:sp>
      <p:sp>
        <p:nvSpPr>
          <p:cNvPr id="110" name="Google Shape;163;p16">
            <a:extLst>
              <a:ext uri="{FF2B5EF4-FFF2-40B4-BE49-F238E27FC236}">
                <a16:creationId xmlns:a16="http://schemas.microsoft.com/office/drawing/2014/main" id="{B8099645-49DD-39AE-8BAF-69EC17152B59}"/>
              </a:ext>
            </a:extLst>
          </p:cNvPr>
          <p:cNvSpPr txBox="1">
            <a:spLocks/>
          </p:cNvSpPr>
          <p:nvPr/>
        </p:nvSpPr>
        <p:spPr>
          <a:xfrm>
            <a:off x="339421" y="3246191"/>
            <a:ext cx="966782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>
                <a:latin typeface="Barlow" panose="00000500000000000000" pitchFamily="2" charset="0"/>
              </a:rPr>
              <a:t>User</a:t>
            </a:r>
            <a:endParaRPr lang="en-US" sz="1800" dirty="0">
              <a:latin typeface="Barlow" panose="00000500000000000000" pitchFamily="2" charset="0"/>
            </a:endParaRPr>
          </a:p>
        </p:txBody>
      </p:sp>
      <p:sp>
        <p:nvSpPr>
          <p:cNvPr id="111" name="Google Shape;163;p16">
            <a:extLst>
              <a:ext uri="{FF2B5EF4-FFF2-40B4-BE49-F238E27FC236}">
                <a16:creationId xmlns:a16="http://schemas.microsoft.com/office/drawing/2014/main" id="{7060652F-9CAC-A90A-B128-A0C17F36EF81}"/>
              </a:ext>
            </a:extLst>
          </p:cNvPr>
          <p:cNvSpPr txBox="1">
            <a:spLocks/>
          </p:cNvSpPr>
          <p:nvPr/>
        </p:nvSpPr>
        <p:spPr>
          <a:xfrm>
            <a:off x="2665710" y="2034687"/>
            <a:ext cx="966782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Request</a:t>
            </a:r>
          </a:p>
        </p:txBody>
      </p:sp>
      <p:sp>
        <p:nvSpPr>
          <p:cNvPr id="112" name="Google Shape;163;p16">
            <a:extLst>
              <a:ext uri="{FF2B5EF4-FFF2-40B4-BE49-F238E27FC236}">
                <a16:creationId xmlns:a16="http://schemas.microsoft.com/office/drawing/2014/main" id="{919B05FC-71BB-9D66-9ED9-7A2D8774B1FD}"/>
              </a:ext>
            </a:extLst>
          </p:cNvPr>
          <p:cNvSpPr txBox="1">
            <a:spLocks/>
          </p:cNvSpPr>
          <p:nvPr/>
        </p:nvSpPr>
        <p:spPr>
          <a:xfrm>
            <a:off x="2607837" y="2791554"/>
            <a:ext cx="1105086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Response</a:t>
            </a:r>
          </a:p>
        </p:txBody>
      </p:sp>
      <p:sp>
        <p:nvSpPr>
          <p:cNvPr id="113" name="Google Shape;163;p16">
            <a:extLst>
              <a:ext uri="{FF2B5EF4-FFF2-40B4-BE49-F238E27FC236}">
                <a16:creationId xmlns:a16="http://schemas.microsoft.com/office/drawing/2014/main" id="{B1CC6785-F65E-0B9A-B713-3C7EB6BBD9A1}"/>
              </a:ext>
            </a:extLst>
          </p:cNvPr>
          <p:cNvSpPr txBox="1">
            <a:spLocks/>
          </p:cNvSpPr>
          <p:nvPr/>
        </p:nvSpPr>
        <p:spPr>
          <a:xfrm>
            <a:off x="3799587" y="3013193"/>
            <a:ext cx="966782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API</a:t>
            </a:r>
          </a:p>
        </p:txBody>
      </p:sp>
      <p:sp>
        <p:nvSpPr>
          <p:cNvPr id="114" name="Google Shape;163;p16">
            <a:extLst>
              <a:ext uri="{FF2B5EF4-FFF2-40B4-BE49-F238E27FC236}">
                <a16:creationId xmlns:a16="http://schemas.microsoft.com/office/drawing/2014/main" id="{D6E1FEB8-337B-EF8C-7823-C7342309B970}"/>
              </a:ext>
            </a:extLst>
          </p:cNvPr>
          <p:cNvSpPr txBox="1">
            <a:spLocks/>
          </p:cNvSpPr>
          <p:nvPr/>
        </p:nvSpPr>
        <p:spPr>
          <a:xfrm>
            <a:off x="5564603" y="1910860"/>
            <a:ext cx="966782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Views</a:t>
            </a:r>
          </a:p>
        </p:txBody>
      </p:sp>
      <p:sp>
        <p:nvSpPr>
          <p:cNvPr id="115" name="Google Shape;163;p16">
            <a:extLst>
              <a:ext uri="{FF2B5EF4-FFF2-40B4-BE49-F238E27FC236}">
                <a16:creationId xmlns:a16="http://schemas.microsoft.com/office/drawing/2014/main" id="{3D1F6E6A-AC56-329D-D1DA-35FC69AFC04B}"/>
              </a:ext>
            </a:extLst>
          </p:cNvPr>
          <p:cNvSpPr txBox="1">
            <a:spLocks/>
          </p:cNvSpPr>
          <p:nvPr/>
        </p:nvSpPr>
        <p:spPr>
          <a:xfrm>
            <a:off x="7071759" y="2434731"/>
            <a:ext cx="1213708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Templates</a:t>
            </a:r>
          </a:p>
        </p:txBody>
      </p:sp>
      <p:sp>
        <p:nvSpPr>
          <p:cNvPr id="116" name="Google Shape;163;p16">
            <a:extLst>
              <a:ext uri="{FF2B5EF4-FFF2-40B4-BE49-F238E27FC236}">
                <a16:creationId xmlns:a16="http://schemas.microsoft.com/office/drawing/2014/main" id="{2DDD3367-EF4A-E47B-3FA0-093C0FC0569F}"/>
              </a:ext>
            </a:extLst>
          </p:cNvPr>
          <p:cNvSpPr txBox="1">
            <a:spLocks/>
          </p:cNvSpPr>
          <p:nvPr/>
        </p:nvSpPr>
        <p:spPr>
          <a:xfrm>
            <a:off x="7083105" y="2798151"/>
            <a:ext cx="1213708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Models</a:t>
            </a:r>
          </a:p>
        </p:txBody>
      </p:sp>
      <p:sp>
        <p:nvSpPr>
          <p:cNvPr id="117" name="Google Shape;163;p16">
            <a:extLst>
              <a:ext uri="{FF2B5EF4-FFF2-40B4-BE49-F238E27FC236}">
                <a16:creationId xmlns:a16="http://schemas.microsoft.com/office/drawing/2014/main" id="{CDF91C65-4A5B-7506-908A-04A1F15F95D7}"/>
              </a:ext>
            </a:extLst>
          </p:cNvPr>
          <p:cNvSpPr txBox="1">
            <a:spLocks/>
          </p:cNvSpPr>
          <p:nvPr/>
        </p:nvSpPr>
        <p:spPr>
          <a:xfrm>
            <a:off x="4424631" y="3513250"/>
            <a:ext cx="1213708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Algorithms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2D5134-19AA-92ED-E3A1-6F84621FBE5A}"/>
              </a:ext>
            </a:extLst>
          </p:cNvPr>
          <p:cNvCxnSpPr/>
          <p:nvPr/>
        </p:nvCxnSpPr>
        <p:spPr>
          <a:xfrm>
            <a:off x="6101861" y="2843574"/>
            <a:ext cx="0" cy="4843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163;p16">
            <a:extLst>
              <a:ext uri="{FF2B5EF4-FFF2-40B4-BE49-F238E27FC236}">
                <a16:creationId xmlns:a16="http://schemas.microsoft.com/office/drawing/2014/main" id="{4F0F0F04-5493-FAB1-953D-8E34C8C2E75B}"/>
              </a:ext>
            </a:extLst>
          </p:cNvPr>
          <p:cNvSpPr txBox="1">
            <a:spLocks/>
          </p:cNvSpPr>
          <p:nvPr/>
        </p:nvSpPr>
        <p:spPr>
          <a:xfrm>
            <a:off x="5924531" y="651362"/>
            <a:ext cx="1213708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Database</a:t>
            </a:r>
          </a:p>
        </p:txBody>
      </p:sp>
      <p:sp>
        <p:nvSpPr>
          <p:cNvPr id="121" name="Google Shape;163;p16">
            <a:extLst>
              <a:ext uri="{FF2B5EF4-FFF2-40B4-BE49-F238E27FC236}">
                <a16:creationId xmlns:a16="http://schemas.microsoft.com/office/drawing/2014/main" id="{7F85C81A-3E70-E405-548C-751AEFB72FFB}"/>
              </a:ext>
            </a:extLst>
          </p:cNvPr>
          <p:cNvSpPr txBox="1">
            <a:spLocks/>
          </p:cNvSpPr>
          <p:nvPr/>
        </p:nvSpPr>
        <p:spPr>
          <a:xfrm>
            <a:off x="5858051" y="4450006"/>
            <a:ext cx="1213708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Static</a:t>
            </a:r>
          </a:p>
        </p:txBody>
      </p:sp>
      <p:sp>
        <p:nvSpPr>
          <p:cNvPr id="122" name="Google Shape;163;p16">
            <a:extLst>
              <a:ext uri="{FF2B5EF4-FFF2-40B4-BE49-F238E27FC236}">
                <a16:creationId xmlns:a16="http://schemas.microsoft.com/office/drawing/2014/main" id="{ED228B03-E3EF-A0B9-7A25-D467B2013EF6}"/>
              </a:ext>
            </a:extLst>
          </p:cNvPr>
          <p:cNvSpPr txBox="1">
            <a:spLocks/>
          </p:cNvSpPr>
          <p:nvPr/>
        </p:nvSpPr>
        <p:spPr>
          <a:xfrm>
            <a:off x="3939960" y="1467217"/>
            <a:ext cx="2742191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Django Rest Framework</a:t>
            </a:r>
          </a:p>
        </p:txBody>
      </p:sp>
      <p:sp>
        <p:nvSpPr>
          <p:cNvPr id="123" name="Google Shape;264;p19">
            <a:extLst>
              <a:ext uri="{FF2B5EF4-FFF2-40B4-BE49-F238E27FC236}">
                <a16:creationId xmlns:a16="http://schemas.microsoft.com/office/drawing/2014/main" id="{256D2F62-4DC5-7D86-ACD9-E3302EE5C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5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3" grpId="0" build="p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20" grpId="0"/>
      <p:bldP spid="121" grpId="0"/>
      <p:bldP spid="122" grpId="0"/>
      <p:bldP spid="1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3798762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LET’S GET TO THE PROJECT DEMO</a:t>
            </a:r>
            <a:endParaRPr sz="4000"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FUTURE DEVELOPMENTS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795350" y="1353948"/>
            <a:ext cx="5503993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Applying Face Recognition based Login System, to enter into the dashboard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Making a continuous CCTV live footage based criminal recognition system to send notifications if a criminal is detected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Barlow Light" panose="00000400000000000000" pitchFamily="2" charset="0"/>
              </a:rPr>
              <a:t>Deploying the WebApp, considering so many features and it’s large size</a:t>
            </a:r>
            <a:endParaRPr lang="en-US" sz="2200" b="0" i="0" dirty="0">
              <a:solidFill>
                <a:schemeClr val="tx1"/>
              </a:solidFill>
              <a:effectLst/>
              <a:latin typeface="Barlow Light" panose="00000400000000000000" pitchFamily="2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212544" y="736020"/>
            <a:ext cx="2652278" cy="3740831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4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 build="p"/>
    </p:bld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663</Words>
  <Application>Microsoft Office PowerPoint</Application>
  <PresentationFormat>On-screen Show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Calibri</vt:lpstr>
      <vt:lpstr>Barlow Light</vt:lpstr>
      <vt:lpstr>Arial</vt:lpstr>
      <vt:lpstr>Barlow</vt:lpstr>
      <vt:lpstr>Minola template</vt:lpstr>
      <vt:lpstr>MICROSOFT ENGAGE’22</vt:lpstr>
      <vt:lpstr>HELLO!</vt:lpstr>
      <vt:lpstr>THE CHALLENGE</vt:lpstr>
      <vt:lpstr>THE UNDERLYING STORY</vt:lpstr>
      <vt:lpstr>MY TECH STACK</vt:lpstr>
      <vt:lpstr>AGILE METHODOLOGY AND PROJECT TIMELINE</vt:lpstr>
      <vt:lpstr>TECH ARCHITECTURE</vt:lpstr>
      <vt:lpstr>LET’S GET TO THE PROJECT DEMO</vt:lpstr>
      <vt:lpstr>FUTURE DEVELOPMENTS</vt:lpstr>
      <vt:lpstr>TONS OF LEARNING !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tanma</dc:creator>
  <cp:lastModifiedBy> </cp:lastModifiedBy>
  <cp:revision>12</cp:revision>
  <dcterms:modified xsi:type="dcterms:W3CDTF">2022-05-29T17:37:35Z</dcterms:modified>
</cp:coreProperties>
</file>