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im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674CB-41FA-4DA0-8BF2-16B66986562A}">
  <a:tblStyle styleId="{13D674CB-41FA-4DA0-8BF2-16B669865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909f52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909f52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b0f9523d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db0f9523d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a2c982e7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a2c982e7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a2c982e7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a2c982e7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a2c982e7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a2c982e7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2c982e7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a2c982e7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a33504e2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a33504e2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a33504e2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a33504e2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a2c412d5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a2c412d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d0c7d16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d0c7d16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2afccf2c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2afccf2c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https://www.neighborhoodscout.com/ca/los-angeles/crime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2afccf2c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2afccf2c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a2afccf2ce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a2afccf2c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a2afccf2c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a2afccf2c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a2afccf2c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a2afccf2c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2afccf2ce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2afccf2ce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49375" y="1089700"/>
            <a:ext cx="6245400" cy="2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29900" y="3593600"/>
            <a:ext cx="4084200" cy="460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8430775" y="8052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514725" y="35302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681275" y="46085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hasCustomPrompt="1" type="title"/>
          </p:nvPr>
        </p:nvSpPr>
        <p:spPr>
          <a:xfrm>
            <a:off x="1443075" y="1577788"/>
            <a:ext cx="6258000" cy="13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1443075" y="3141812"/>
            <a:ext cx="6258000" cy="423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1"/>
          <p:cNvSpPr/>
          <p:nvPr/>
        </p:nvSpPr>
        <p:spPr>
          <a:xfrm flipH="1">
            <a:off x="6896725" y="3900875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flipH="1">
            <a:off x="7739300" y="43323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8667200" y="1342550"/>
            <a:ext cx="223125" cy="1404088"/>
            <a:chOff x="681275" y="458425"/>
            <a:chExt cx="223125" cy="1404088"/>
          </a:xfrm>
        </p:grpSpPr>
        <p:sp>
          <p:nvSpPr>
            <p:cNvPr id="117" name="Google Shape;117;p11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/>
          <p:nvPr/>
        </p:nvSpPr>
        <p:spPr>
          <a:xfrm flipH="1">
            <a:off x="1890893" y="4137425"/>
            <a:ext cx="1382700" cy="14040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flipH="1">
            <a:off x="-788325" y="1406738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>
            <a:off x="-276550" y="2731063"/>
            <a:ext cx="1227900" cy="12468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2" type="title"/>
          </p:nvPr>
        </p:nvSpPr>
        <p:spPr>
          <a:xfrm>
            <a:off x="2128425" y="13768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3" type="title"/>
          </p:nvPr>
        </p:nvSpPr>
        <p:spPr>
          <a:xfrm>
            <a:off x="5872150" y="13768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128427" y="21145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4" type="subTitle"/>
          </p:nvPr>
        </p:nvSpPr>
        <p:spPr>
          <a:xfrm>
            <a:off x="5872152" y="21145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5" type="title"/>
          </p:nvPr>
        </p:nvSpPr>
        <p:spPr>
          <a:xfrm>
            <a:off x="2128425" y="3170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6" type="title"/>
          </p:nvPr>
        </p:nvSpPr>
        <p:spPr>
          <a:xfrm>
            <a:off x="5872150" y="3170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7" type="subTitle"/>
          </p:nvPr>
        </p:nvSpPr>
        <p:spPr>
          <a:xfrm>
            <a:off x="2128451" y="39081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5872156" y="39081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hasCustomPrompt="1" idx="9" type="title"/>
          </p:nvPr>
        </p:nvSpPr>
        <p:spPr>
          <a:xfrm>
            <a:off x="1160610" y="16440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hasCustomPrompt="1" idx="13" type="title"/>
          </p:nvPr>
        </p:nvSpPr>
        <p:spPr>
          <a:xfrm>
            <a:off x="1160610" y="34376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hasCustomPrompt="1" idx="14" type="title"/>
          </p:nvPr>
        </p:nvSpPr>
        <p:spPr>
          <a:xfrm>
            <a:off x="4904460" y="16440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hasCustomPrompt="1" idx="15" type="title"/>
          </p:nvPr>
        </p:nvSpPr>
        <p:spPr>
          <a:xfrm>
            <a:off x="4904460" y="34376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/>
          <p:nvPr/>
        </p:nvSpPr>
        <p:spPr>
          <a:xfrm flipH="1">
            <a:off x="8337225" y="42135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8594750" y="36662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9263300" y="655075"/>
            <a:ext cx="223125" cy="1404088"/>
            <a:chOff x="681275" y="458425"/>
            <a:chExt cx="223125" cy="1404088"/>
          </a:xfrm>
        </p:grpSpPr>
        <p:sp>
          <p:nvSpPr>
            <p:cNvPr id="150" name="Google Shape;150;p13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3"/>
          <p:cNvGrpSpPr/>
          <p:nvPr/>
        </p:nvGrpSpPr>
        <p:grpSpPr>
          <a:xfrm>
            <a:off x="8648300" y="797950"/>
            <a:ext cx="223125" cy="1404088"/>
            <a:chOff x="681275" y="458425"/>
            <a:chExt cx="223125" cy="1404088"/>
          </a:xfrm>
        </p:grpSpPr>
        <p:sp>
          <p:nvSpPr>
            <p:cNvPr id="163" name="Google Shape;163;p13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167400" y="42670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167400" y="3514863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67400" y="27626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0" name="Google Shape;180;p14"/>
          <p:cNvGrpSpPr/>
          <p:nvPr/>
        </p:nvGrpSpPr>
        <p:grpSpPr>
          <a:xfrm>
            <a:off x="8710850" y="1488475"/>
            <a:ext cx="223125" cy="1404088"/>
            <a:chOff x="681275" y="458425"/>
            <a:chExt cx="223125" cy="1404088"/>
          </a:xfrm>
        </p:grpSpPr>
        <p:sp>
          <p:nvSpPr>
            <p:cNvPr id="181" name="Google Shape;181;p14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4"/>
          <p:cNvSpPr/>
          <p:nvPr/>
        </p:nvSpPr>
        <p:spPr>
          <a:xfrm>
            <a:off x="24024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 flipH="1">
            <a:off x="8430775" y="36605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 flipH="1">
            <a:off x="-1025775" y="21981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 flipH="1">
            <a:off x="0" y="29607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 flipH="1">
            <a:off x="8601075" y="43754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29550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1" name="Google Shape;201;p15"/>
          <p:cNvGrpSpPr/>
          <p:nvPr/>
        </p:nvGrpSpPr>
        <p:grpSpPr>
          <a:xfrm rot="-5400000">
            <a:off x="2986325" y="4177663"/>
            <a:ext cx="223125" cy="1404088"/>
            <a:chOff x="681275" y="458425"/>
            <a:chExt cx="223125" cy="1404088"/>
          </a:xfrm>
        </p:grpSpPr>
        <p:sp>
          <p:nvSpPr>
            <p:cNvPr id="202" name="Google Shape;202;p15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5"/>
          <p:cNvSpPr/>
          <p:nvPr/>
        </p:nvSpPr>
        <p:spPr>
          <a:xfrm>
            <a:off x="40288" y="18256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 flipH="1">
            <a:off x="8212800" y="43844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 flipH="1">
            <a:off x="8592700" y="3286375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 flipH="1">
            <a:off x="8658525" y="39183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40288" y="24352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hasCustomPrompt="1" type="title"/>
          </p:nvPr>
        </p:nvSpPr>
        <p:spPr>
          <a:xfrm>
            <a:off x="1023875" y="948311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1" name="Google Shape;221;p16"/>
          <p:cNvSpPr txBox="1"/>
          <p:nvPr>
            <p:ph idx="1" type="subTitle"/>
          </p:nvPr>
        </p:nvSpPr>
        <p:spPr>
          <a:xfrm>
            <a:off x="1023875" y="1839015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16"/>
          <p:cNvSpPr txBox="1"/>
          <p:nvPr>
            <p:ph hasCustomPrompt="1" idx="2" type="title"/>
          </p:nvPr>
        </p:nvSpPr>
        <p:spPr>
          <a:xfrm>
            <a:off x="4743925" y="948311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3" name="Google Shape;223;p16"/>
          <p:cNvSpPr txBox="1"/>
          <p:nvPr>
            <p:ph idx="3" type="subTitle"/>
          </p:nvPr>
        </p:nvSpPr>
        <p:spPr>
          <a:xfrm>
            <a:off x="4743925" y="1839015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16"/>
          <p:cNvSpPr txBox="1"/>
          <p:nvPr>
            <p:ph hasCustomPrompt="1" idx="4" type="title"/>
          </p:nvPr>
        </p:nvSpPr>
        <p:spPr>
          <a:xfrm>
            <a:off x="4743925" y="2766886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5" name="Google Shape;225;p16"/>
          <p:cNvSpPr txBox="1"/>
          <p:nvPr>
            <p:ph idx="5" type="subTitle"/>
          </p:nvPr>
        </p:nvSpPr>
        <p:spPr>
          <a:xfrm>
            <a:off x="4743925" y="3657590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16"/>
          <p:cNvSpPr txBox="1"/>
          <p:nvPr>
            <p:ph hasCustomPrompt="1" idx="6" type="title"/>
          </p:nvPr>
        </p:nvSpPr>
        <p:spPr>
          <a:xfrm>
            <a:off x="1023875" y="2766886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7" name="Google Shape;227;p16"/>
          <p:cNvSpPr txBox="1"/>
          <p:nvPr>
            <p:ph idx="7" type="subTitle"/>
          </p:nvPr>
        </p:nvSpPr>
        <p:spPr>
          <a:xfrm>
            <a:off x="1023875" y="3657590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16"/>
          <p:cNvSpPr/>
          <p:nvPr/>
        </p:nvSpPr>
        <p:spPr>
          <a:xfrm flipH="1">
            <a:off x="3497850" y="4528300"/>
            <a:ext cx="1679100" cy="13215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flipH="1">
            <a:off x="-746775" y="18313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flipH="1">
            <a:off x="-371175" y="29893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7258100" y="442310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7810700" y="442310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 flipH="1">
            <a:off x="4153200" y="44231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 flipH="1">
            <a:off x="8363300" y="910075"/>
            <a:ext cx="1388100" cy="140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 flipH="1">
            <a:off x="7973050" y="-1652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6149550" y="2679550"/>
            <a:ext cx="214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17"/>
          <p:cNvSpPr txBox="1"/>
          <p:nvPr>
            <p:ph idx="2" type="title"/>
          </p:nvPr>
        </p:nvSpPr>
        <p:spPr>
          <a:xfrm>
            <a:off x="3499781" y="2679550"/>
            <a:ext cx="214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1" type="subTitle"/>
          </p:nvPr>
        </p:nvSpPr>
        <p:spPr>
          <a:xfrm>
            <a:off x="850100" y="2995225"/>
            <a:ext cx="2144400" cy="7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17"/>
          <p:cNvSpPr txBox="1"/>
          <p:nvPr>
            <p:ph idx="3" type="subTitle"/>
          </p:nvPr>
        </p:nvSpPr>
        <p:spPr>
          <a:xfrm>
            <a:off x="3499774" y="2995225"/>
            <a:ext cx="2144400" cy="7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17"/>
          <p:cNvSpPr txBox="1"/>
          <p:nvPr>
            <p:ph idx="4" type="title"/>
          </p:nvPr>
        </p:nvSpPr>
        <p:spPr>
          <a:xfrm>
            <a:off x="850101" y="2679550"/>
            <a:ext cx="214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7"/>
          <p:cNvSpPr txBox="1"/>
          <p:nvPr>
            <p:ph idx="5" type="subTitle"/>
          </p:nvPr>
        </p:nvSpPr>
        <p:spPr>
          <a:xfrm>
            <a:off x="6149550" y="2995225"/>
            <a:ext cx="2144400" cy="7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17"/>
          <p:cNvSpPr/>
          <p:nvPr/>
        </p:nvSpPr>
        <p:spPr>
          <a:xfrm flipH="1">
            <a:off x="1870950" y="4664600"/>
            <a:ext cx="12141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 flipH="1">
            <a:off x="8503500" y="341625"/>
            <a:ext cx="1388100" cy="140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 flipH="1">
            <a:off x="7658725" y="4388375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 flipH="1">
            <a:off x="-1114800" y="1199338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 flipH="1">
            <a:off x="8054175" y="41044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7"/>
          <p:cNvGrpSpPr/>
          <p:nvPr/>
        </p:nvGrpSpPr>
        <p:grpSpPr>
          <a:xfrm>
            <a:off x="8682275" y="2126150"/>
            <a:ext cx="223125" cy="1404088"/>
            <a:chOff x="681275" y="458425"/>
            <a:chExt cx="223125" cy="1404088"/>
          </a:xfrm>
        </p:grpSpPr>
        <p:sp>
          <p:nvSpPr>
            <p:cNvPr id="250" name="Google Shape;250;p17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7"/>
          <p:cNvSpPr/>
          <p:nvPr/>
        </p:nvSpPr>
        <p:spPr>
          <a:xfrm>
            <a:off x="4019375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4571975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 flipH="1">
            <a:off x="-144525" y="19619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6019500" y="1416300"/>
            <a:ext cx="2404500" cy="518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5E45">
                  <a:alpha val="0"/>
                </a:srgbClr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18"/>
          <p:cNvSpPr txBox="1"/>
          <p:nvPr>
            <p:ph idx="2" type="title"/>
          </p:nvPr>
        </p:nvSpPr>
        <p:spPr>
          <a:xfrm>
            <a:off x="3369747" y="1416300"/>
            <a:ext cx="2404500" cy="518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5E45">
                  <a:alpha val="0"/>
                </a:srgbClr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8" name="Google Shape;268;p18"/>
          <p:cNvSpPr txBox="1"/>
          <p:nvPr>
            <p:ph idx="1" type="subTitle"/>
          </p:nvPr>
        </p:nvSpPr>
        <p:spPr>
          <a:xfrm>
            <a:off x="873450" y="1934700"/>
            <a:ext cx="20976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9" name="Google Shape;269;p18"/>
          <p:cNvSpPr txBox="1"/>
          <p:nvPr>
            <p:ph idx="3" type="subTitle"/>
          </p:nvPr>
        </p:nvSpPr>
        <p:spPr>
          <a:xfrm>
            <a:off x="3523211" y="1934700"/>
            <a:ext cx="20976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0" name="Google Shape;270;p18"/>
          <p:cNvSpPr txBox="1"/>
          <p:nvPr>
            <p:ph idx="4" type="title"/>
          </p:nvPr>
        </p:nvSpPr>
        <p:spPr>
          <a:xfrm>
            <a:off x="720000" y="1416300"/>
            <a:ext cx="2404500" cy="518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5E45">
                  <a:alpha val="0"/>
                </a:srgbClr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1" name="Google Shape;271;p18"/>
          <p:cNvSpPr txBox="1"/>
          <p:nvPr>
            <p:ph idx="5" type="subTitle"/>
          </p:nvPr>
        </p:nvSpPr>
        <p:spPr>
          <a:xfrm>
            <a:off x="6172950" y="1934700"/>
            <a:ext cx="20976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3" name="Google Shape;273;p18"/>
          <p:cNvGrpSpPr/>
          <p:nvPr/>
        </p:nvGrpSpPr>
        <p:grpSpPr>
          <a:xfrm>
            <a:off x="251625" y="1244200"/>
            <a:ext cx="223125" cy="1404088"/>
            <a:chOff x="681275" y="458425"/>
            <a:chExt cx="223125" cy="1404088"/>
          </a:xfrm>
        </p:grpSpPr>
        <p:sp>
          <p:nvSpPr>
            <p:cNvPr id="274" name="Google Shape;274;p18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8"/>
          <p:cNvSpPr/>
          <p:nvPr/>
        </p:nvSpPr>
        <p:spPr>
          <a:xfrm>
            <a:off x="8209700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 flipH="1">
            <a:off x="8487400" y="28209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flipH="1">
            <a:off x="-390900" y="39874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 flipH="1">
            <a:off x="8627450" y="33540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 flipH="1">
            <a:off x="249275" y="41374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>
            <p:ph idx="1" type="subTitle"/>
          </p:nvPr>
        </p:nvSpPr>
        <p:spPr>
          <a:xfrm>
            <a:off x="1994100" y="4116250"/>
            <a:ext cx="5155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19"/>
          <p:cNvSpPr/>
          <p:nvPr/>
        </p:nvSpPr>
        <p:spPr>
          <a:xfrm>
            <a:off x="8209700" y="4332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 flipH="1">
            <a:off x="8601455" y="3477275"/>
            <a:ext cx="809400" cy="8220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flipH="1">
            <a:off x="8209700" y="2445075"/>
            <a:ext cx="1462200" cy="14850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flipH="1">
            <a:off x="0" y="4221025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ctrTitle"/>
          </p:nvPr>
        </p:nvSpPr>
        <p:spPr>
          <a:xfrm>
            <a:off x="2580325" y="723525"/>
            <a:ext cx="3983400" cy="11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0" name="Google Shape;300;p20"/>
          <p:cNvSpPr txBox="1"/>
          <p:nvPr>
            <p:ph idx="1" type="subTitle"/>
          </p:nvPr>
        </p:nvSpPr>
        <p:spPr>
          <a:xfrm>
            <a:off x="2694600" y="1944747"/>
            <a:ext cx="3754800" cy="9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" name="Google Shape;301;p20"/>
          <p:cNvSpPr txBox="1"/>
          <p:nvPr>
            <p:ph idx="2" type="subTitle"/>
          </p:nvPr>
        </p:nvSpPr>
        <p:spPr>
          <a:xfrm>
            <a:off x="2125800" y="4065775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20"/>
          <p:cNvSpPr txBox="1"/>
          <p:nvPr/>
        </p:nvSpPr>
        <p:spPr>
          <a:xfrm>
            <a:off x="2514400" y="3612725"/>
            <a:ext cx="411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3" name="Google Shape;303;p20"/>
          <p:cNvSpPr/>
          <p:nvPr/>
        </p:nvSpPr>
        <p:spPr>
          <a:xfrm flipH="1">
            <a:off x="-343525" y="-2516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 flipH="1">
            <a:off x="359113" y="1216875"/>
            <a:ext cx="1191300" cy="1209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 flipH="1">
            <a:off x="557525" y="1960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 flipH="1">
            <a:off x="7921925" y="3661925"/>
            <a:ext cx="2363100" cy="239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 flipH="1">
            <a:off x="7332175" y="33857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 flipH="1">
            <a:off x="8073250" y="2552725"/>
            <a:ext cx="1325400" cy="13458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84825" y="26077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960525" y="10309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284825" y="3764025"/>
            <a:ext cx="6574500" cy="43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flipH="1">
            <a:off x="-343525" y="-45170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7598075" y="856000"/>
            <a:ext cx="2363100" cy="239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8268050" y="5395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1138475" y="-4517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13350" y="656500"/>
            <a:ext cx="860700" cy="8742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1"/>
          <p:cNvGrpSpPr/>
          <p:nvPr/>
        </p:nvGrpSpPr>
        <p:grpSpPr>
          <a:xfrm>
            <a:off x="300275" y="383575"/>
            <a:ext cx="223125" cy="1404088"/>
            <a:chOff x="681275" y="458425"/>
            <a:chExt cx="223125" cy="1404088"/>
          </a:xfrm>
        </p:grpSpPr>
        <p:sp>
          <p:nvSpPr>
            <p:cNvPr id="311" name="Google Shape;311;p21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1"/>
          <p:cNvSpPr/>
          <p:nvPr/>
        </p:nvSpPr>
        <p:spPr>
          <a:xfrm>
            <a:off x="24024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 flipH="1">
            <a:off x="6916300" y="36605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 flipH="1">
            <a:off x="7699250" y="2349300"/>
            <a:ext cx="2751900" cy="27942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 flipH="1">
            <a:off x="7428700" y="33512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 flipH="1">
            <a:off x="7086600" y="43754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29550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1849888" y="457032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 flipH="1">
            <a:off x="8430775" y="185585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/>
          <p:nvPr/>
        </p:nvSpPr>
        <p:spPr>
          <a:xfrm flipH="1">
            <a:off x="7702850" y="1386250"/>
            <a:ext cx="2363100" cy="239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 flipH="1">
            <a:off x="8083925" y="6152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 flipH="1">
            <a:off x="7753900" y="2110625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 flipH="1">
            <a:off x="-343525" y="-45170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 flipH="1">
            <a:off x="168875" y="9199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 flipH="1">
            <a:off x="-103086" y="1365400"/>
            <a:ext cx="1632600" cy="16581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 flipH="1">
            <a:off x="2640114" y="4470550"/>
            <a:ext cx="1632600" cy="16581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 flipH="1">
            <a:off x="2992475" y="41488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2"/>
          <p:cNvGrpSpPr/>
          <p:nvPr/>
        </p:nvGrpSpPr>
        <p:grpSpPr>
          <a:xfrm rot="-5400000">
            <a:off x="4510850" y="-274100"/>
            <a:ext cx="223125" cy="1404088"/>
            <a:chOff x="681275" y="458425"/>
            <a:chExt cx="223125" cy="1404088"/>
          </a:xfrm>
        </p:grpSpPr>
        <p:sp>
          <p:nvSpPr>
            <p:cNvPr id="341" name="Google Shape;341;p22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2"/>
          <p:cNvSpPr/>
          <p:nvPr/>
        </p:nvSpPr>
        <p:spPr>
          <a:xfrm>
            <a:off x="5862888" y="4332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6459988" y="4332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720000" y="2225550"/>
            <a:ext cx="35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title"/>
          </p:nvPr>
        </p:nvSpPr>
        <p:spPr>
          <a:xfrm>
            <a:off x="4901694" y="2225550"/>
            <a:ext cx="35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20000" y="2798250"/>
            <a:ext cx="3522300" cy="150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901700" y="2798250"/>
            <a:ext cx="3522300" cy="150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8209700" y="16251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-600450" y="3920775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8553800" y="26301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249275" y="45133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5018675" y="43966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571275" y="43966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49263" y="744175"/>
            <a:ext cx="223125" cy="1404088"/>
            <a:chOff x="681275" y="458425"/>
            <a:chExt cx="223125" cy="1404088"/>
          </a:xfrm>
        </p:grpSpPr>
        <p:sp>
          <p:nvSpPr>
            <p:cNvPr id="39" name="Google Shape;39;p5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3" name="Google Shape;53;p6"/>
          <p:cNvGrpSpPr/>
          <p:nvPr/>
        </p:nvGrpSpPr>
        <p:grpSpPr>
          <a:xfrm>
            <a:off x="8710850" y="974125"/>
            <a:ext cx="223125" cy="1404088"/>
            <a:chOff x="681275" y="458425"/>
            <a:chExt cx="223125" cy="1404088"/>
          </a:xfrm>
        </p:grpSpPr>
        <p:sp>
          <p:nvSpPr>
            <p:cNvPr id="54" name="Google Shape;54;p6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8546113" y="43754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-788325" y="4282375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-514725" y="3530250"/>
            <a:ext cx="1679100" cy="1704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671750" y="47228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2066625" y="1194063"/>
            <a:ext cx="50112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>
            <a:off x="2066625" y="2626738"/>
            <a:ext cx="5011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/>
        </p:nvSpPr>
        <p:spPr>
          <a:xfrm flipH="1">
            <a:off x="7702850" y="2357800"/>
            <a:ext cx="2363100" cy="239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7398125" y="4320425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7534825" y="-12136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-343525" y="-45170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168875" y="919900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-431186" y="2546500"/>
            <a:ext cx="1632600" cy="16581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1803425" y="1231225"/>
            <a:ext cx="5537100" cy="26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8"/>
          <p:cNvSpPr/>
          <p:nvPr/>
        </p:nvSpPr>
        <p:spPr>
          <a:xfrm flipH="1">
            <a:off x="6600075" y="-425275"/>
            <a:ext cx="1333200" cy="10671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115800" y="-3205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3948419" y="4537831"/>
            <a:ext cx="1404088" cy="223125"/>
            <a:chOff x="3948419" y="4537831"/>
            <a:chExt cx="1404088" cy="223125"/>
          </a:xfrm>
        </p:grpSpPr>
        <p:sp>
          <p:nvSpPr>
            <p:cNvPr id="84" name="Google Shape;84;p8"/>
            <p:cNvSpPr/>
            <p:nvPr/>
          </p:nvSpPr>
          <p:spPr>
            <a:xfrm rot="-5400000">
              <a:off x="3948419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4192601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4436784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4680966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4925149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5169331" y="4699756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4070394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4314576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4558759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-5400000">
              <a:off x="4802941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5047124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rot="-5400000">
              <a:off x="5291306" y="4537831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8"/>
          <p:cNvSpPr/>
          <p:nvPr/>
        </p:nvSpPr>
        <p:spPr>
          <a:xfrm>
            <a:off x="713225" y="19400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265825" y="19400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 flipH="1">
            <a:off x="8430775" y="9156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 flipH="1">
            <a:off x="1265825" y="3846725"/>
            <a:ext cx="1404000" cy="14259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 flipH="1">
            <a:off x="185975" y="356847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 flipH="1">
            <a:off x="8209700" y="162510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flipH="1">
            <a:off x="8553800" y="26301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89750" y="44383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642350" y="44383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1656875" y="3812850"/>
            <a:ext cx="5830200" cy="6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5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3"/>
          <p:cNvSpPr txBox="1"/>
          <p:nvPr>
            <p:ph type="ctrTitle"/>
          </p:nvPr>
        </p:nvSpPr>
        <p:spPr>
          <a:xfrm>
            <a:off x="1449375" y="1089700"/>
            <a:ext cx="6245400" cy="2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Digging into Crime in Los Angeles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361" name="Google Shape;361;p23"/>
          <p:cNvSpPr txBox="1"/>
          <p:nvPr>
            <p:ph idx="1" type="subTitle"/>
          </p:nvPr>
        </p:nvSpPr>
        <p:spPr>
          <a:xfrm>
            <a:off x="2300500" y="3593600"/>
            <a:ext cx="45600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12: True Detectives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Akhil Aenugu, Collin Marcian, Jainam Chhadwa, Jasmit Singh Gill, Navida Nandakumar, Nishok Ilangovan, Sandeepkumar Vijaya Kumar, Shriya Natta</a:t>
            </a:r>
            <a:endParaRPr sz="1200"/>
          </a:p>
        </p:txBody>
      </p:sp>
      <p:sp>
        <p:nvSpPr>
          <p:cNvPr id="362" name="Google Shape;362;p23"/>
          <p:cNvSpPr/>
          <p:nvPr/>
        </p:nvSpPr>
        <p:spPr>
          <a:xfrm flipH="1">
            <a:off x="-788325" y="198685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flipH="1">
            <a:off x="7420325" y="-165200"/>
            <a:ext cx="1388100" cy="140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 flipH="1">
            <a:off x="7544150" y="4584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3"/>
          <p:cNvGrpSpPr/>
          <p:nvPr/>
        </p:nvGrpSpPr>
        <p:grpSpPr>
          <a:xfrm>
            <a:off x="681275" y="458425"/>
            <a:ext cx="223125" cy="1404088"/>
            <a:chOff x="681275" y="458425"/>
            <a:chExt cx="223125" cy="1404088"/>
          </a:xfrm>
        </p:grpSpPr>
        <p:sp>
          <p:nvSpPr>
            <p:cNvPr id="366" name="Google Shape;366;p23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3"/>
          <p:cNvSpPr/>
          <p:nvPr/>
        </p:nvSpPr>
        <p:spPr>
          <a:xfrm>
            <a:off x="7657100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8209700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2"/>
          <p:cNvSpPr txBox="1"/>
          <p:nvPr>
            <p:ph type="title"/>
          </p:nvPr>
        </p:nvSpPr>
        <p:spPr>
          <a:xfrm>
            <a:off x="5593875" y="338550"/>
            <a:ext cx="2404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565" name="Google Shape;565;p32"/>
          <p:cNvSpPr txBox="1"/>
          <p:nvPr>
            <p:ph idx="5" type="subTitle"/>
          </p:nvPr>
        </p:nvSpPr>
        <p:spPr>
          <a:xfrm>
            <a:off x="5453475" y="1101125"/>
            <a:ext cx="2685300" cy="1102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Crime Hotspots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77th Street, Southwest, Pacific, Southeast, North Hollywood</a:t>
            </a:r>
            <a:endParaRPr sz="1400"/>
          </a:p>
        </p:txBody>
      </p:sp>
      <p:pic>
        <p:nvPicPr>
          <p:cNvPr id="566" name="Google Shape;5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5" y="769325"/>
            <a:ext cx="4426499" cy="41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2"/>
          <p:cNvSpPr txBox="1"/>
          <p:nvPr>
            <p:ph idx="6" type="title"/>
          </p:nvPr>
        </p:nvSpPr>
        <p:spPr>
          <a:xfrm>
            <a:off x="0" y="-14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sp>
        <p:nvSpPr>
          <p:cNvPr id="568" name="Google Shape;568;p32"/>
          <p:cNvSpPr txBox="1"/>
          <p:nvPr>
            <p:ph idx="5" type="subTitle"/>
          </p:nvPr>
        </p:nvSpPr>
        <p:spPr>
          <a:xfrm>
            <a:off x="5453475" y="2203325"/>
            <a:ext cx="2685300" cy="1942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Divisions with High Crime Concentration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en" sz="1400"/>
              <a:t>Central → Battery &amp; Assault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en" sz="1400"/>
              <a:t>77th → Vehicle Theft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lang="en" sz="1400"/>
              <a:t>Pacific → Theft &amp; Burglary</a:t>
            </a:r>
            <a:endParaRPr sz="1400"/>
          </a:p>
        </p:txBody>
      </p:sp>
      <p:sp>
        <p:nvSpPr>
          <p:cNvPr id="569" name="Google Shape;569;p32"/>
          <p:cNvSpPr/>
          <p:nvPr/>
        </p:nvSpPr>
        <p:spPr>
          <a:xfrm>
            <a:off x="1636275" y="2750500"/>
            <a:ext cx="1709100" cy="8757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/>
        </p:nvSpPr>
        <p:spPr>
          <a:xfrm>
            <a:off x="4649100" y="78625"/>
            <a:ext cx="4260600" cy="386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</a:t>
            </a:r>
            <a:r>
              <a:rPr b="1" lang="en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: Malls              : Schools           : Crime Incidents</a:t>
            </a:r>
            <a:endParaRPr b="1"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75" name="Google Shape;5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53" y="500750"/>
            <a:ext cx="4170698" cy="45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3"/>
          <p:cNvSpPr txBox="1"/>
          <p:nvPr>
            <p:ph idx="6" type="title"/>
          </p:nvPr>
        </p:nvSpPr>
        <p:spPr>
          <a:xfrm>
            <a:off x="0" y="-14375"/>
            <a:ext cx="389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Premises Analysis</a:t>
            </a:r>
            <a:endParaRPr/>
          </a:p>
        </p:txBody>
      </p:sp>
      <p:sp>
        <p:nvSpPr>
          <p:cNvPr id="577" name="Google Shape;577;p33"/>
          <p:cNvSpPr/>
          <p:nvPr/>
        </p:nvSpPr>
        <p:spPr>
          <a:xfrm>
            <a:off x="4687775" y="140425"/>
            <a:ext cx="278400" cy="274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78" name="Google Shape;578;p33"/>
          <p:cNvSpPr/>
          <p:nvPr/>
        </p:nvSpPr>
        <p:spPr>
          <a:xfrm>
            <a:off x="5871400" y="15767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7185300" y="186025"/>
            <a:ext cx="1830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580" name="Google Shape;580;p33"/>
          <p:cNvGraphicFramePr/>
          <p:nvPr/>
        </p:nvGraphicFramePr>
        <p:xfrm>
          <a:off x="94975" y="71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{13D674CB-41FA-4DA0-8BF2-16B66986562A}</a:tableStyleId>
              </a:tblPr>
              <a:tblGrid>
                <a:gridCol w="2184125"/>
                <a:gridCol w="2184125"/>
              </a:tblGrid>
              <a:tr h="40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UNIQUE IDENTIFIER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TAKEAWAYS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rgbClr val="FF5E45">
                            <a:alpha val="0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SCHOOLS</a:t>
                      </a:r>
                      <a:endParaRPr b="1" sz="15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Clear pattern of firearm related crime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MALLS</a:t>
                      </a:r>
                      <a:endParaRPr b="1" sz="15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Exercise caution in “hotspot malls” due to a higher incidence of gun-related incidents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DOWNTOWN LA</a:t>
                      </a:r>
                      <a:endParaRPr b="1" sz="15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Rare explosive device-related crimes centered in Downtown LA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VENICE BEACH</a:t>
                      </a:r>
                      <a:endParaRPr b="1" sz="15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Crimes involving knives and axes are prominent 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1" name="Google Shape;581;p33"/>
          <p:cNvSpPr/>
          <p:nvPr/>
        </p:nvSpPr>
        <p:spPr>
          <a:xfrm rot="6390780">
            <a:off x="6948784" y="2030303"/>
            <a:ext cx="141433" cy="1020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82" name="Google Shape;582;p33"/>
          <p:cNvSpPr/>
          <p:nvPr/>
        </p:nvSpPr>
        <p:spPr>
          <a:xfrm rot="-6390780">
            <a:off x="5444951" y="1708695"/>
            <a:ext cx="141433" cy="1019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83" name="Google Shape;583;p33"/>
          <p:cNvSpPr/>
          <p:nvPr/>
        </p:nvSpPr>
        <p:spPr>
          <a:xfrm rot="6390780">
            <a:off x="7366584" y="2378003"/>
            <a:ext cx="141433" cy="1020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/>
          <p:nvPr>
            <p:ph idx="6" type="title"/>
          </p:nvPr>
        </p:nvSpPr>
        <p:spPr>
          <a:xfrm>
            <a:off x="0" y="-14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Prediction Model</a:t>
            </a:r>
            <a:endParaRPr/>
          </a:p>
        </p:txBody>
      </p:sp>
      <p:pic>
        <p:nvPicPr>
          <p:cNvPr id="589" name="Google Shape;5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25" y="688175"/>
            <a:ext cx="7576448" cy="41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Prediction Applications</a:t>
            </a:r>
            <a:endParaRPr/>
          </a:p>
        </p:txBody>
      </p:sp>
      <p:sp>
        <p:nvSpPr>
          <p:cNvPr id="595" name="Google Shape;595;p35"/>
          <p:cNvSpPr txBox="1"/>
          <p:nvPr>
            <p:ph idx="1" type="subTitle"/>
          </p:nvPr>
        </p:nvSpPr>
        <p:spPr>
          <a:xfrm>
            <a:off x="768950" y="2467275"/>
            <a:ext cx="2300100" cy="1003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Accurate predictions will ensure funds are allocated where they are needed most.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 txBox="1"/>
          <p:nvPr>
            <p:ph type="title"/>
          </p:nvPr>
        </p:nvSpPr>
        <p:spPr>
          <a:xfrm>
            <a:off x="6152850" y="2003775"/>
            <a:ext cx="2144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of Interventions</a:t>
            </a:r>
            <a:endParaRPr/>
          </a:p>
        </p:txBody>
      </p:sp>
      <p:sp>
        <p:nvSpPr>
          <p:cNvPr id="597" name="Google Shape;597;p35"/>
          <p:cNvSpPr txBox="1"/>
          <p:nvPr>
            <p:ph idx="2" type="title"/>
          </p:nvPr>
        </p:nvSpPr>
        <p:spPr>
          <a:xfrm>
            <a:off x="3503081" y="1773650"/>
            <a:ext cx="2144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Trust</a:t>
            </a:r>
            <a:endParaRPr/>
          </a:p>
        </p:txBody>
      </p:sp>
      <p:sp>
        <p:nvSpPr>
          <p:cNvPr id="598" name="Google Shape;598;p35"/>
          <p:cNvSpPr txBox="1"/>
          <p:nvPr>
            <p:ph idx="4" type="title"/>
          </p:nvPr>
        </p:nvSpPr>
        <p:spPr>
          <a:xfrm>
            <a:off x="853301" y="1773650"/>
            <a:ext cx="2144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Planning</a:t>
            </a:r>
            <a:endParaRPr/>
          </a:p>
        </p:txBody>
      </p:sp>
      <p:sp>
        <p:nvSpPr>
          <p:cNvPr id="599" name="Google Shape;599;p35"/>
          <p:cNvSpPr txBox="1"/>
          <p:nvPr>
            <p:ph idx="1" type="subTitle"/>
          </p:nvPr>
        </p:nvSpPr>
        <p:spPr>
          <a:xfrm>
            <a:off x="3425225" y="2467275"/>
            <a:ext cx="2300100" cy="1150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Transparency in sharing crime predictions can illustrate  proactive steps are taken to mitigate crime.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0" name="Google Shape;600;p35"/>
          <p:cNvSpPr txBox="1"/>
          <p:nvPr>
            <p:ph idx="1" type="subTitle"/>
          </p:nvPr>
        </p:nvSpPr>
        <p:spPr>
          <a:xfrm>
            <a:off x="6074950" y="2467275"/>
            <a:ext cx="2300100" cy="1478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 effectiveness of law enforcement and crime prevention strategies will be evaluated in contrast with the model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6"/>
          <p:cNvSpPr txBox="1"/>
          <p:nvPr>
            <p:ph idx="2" type="title"/>
          </p:nvPr>
        </p:nvSpPr>
        <p:spPr>
          <a:xfrm>
            <a:off x="3960525" y="103090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7" name="Google Shape;607;p36"/>
          <p:cNvSpPr/>
          <p:nvPr/>
        </p:nvSpPr>
        <p:spPr>
          <a:xfrm>
            <a:off x="3785625" y="856000"/>
            <a:ext cx="1572900" cy="157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608" name="Google Shape;608;p36"/>
          <p:cNvSpPr txBox="1"/>
          <p:nvPr>
            <p:ph type="title"/>
          </p:nvPr>
        </p:nvSpPr>
        <p:spPr>
          <a:xfrm>
            <a:off x="1284750" y="260604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609" name="Google Shape;609;p36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36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611" name="Google Shape;611;p36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6"/>
          <p:cNvSpPr/>
          <p:nvPr/>
        </p:nvSpPr>
        <p:spPr>
          <a:xfrm>
            <a:off x="2646950" y="13661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6"/>
          <p:cNvSpPr/>
          <p:nvPr/>
        </p:nvSpPr>
        <p:spPr>
          <a:xfrm>
            <a:off x="5997100" y="13661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Analysis-Based</a:t>
            </a:r>
            <a:r>
              <a:rPr lang="en"/>
              <a:t> Recommendations</a:t>
            </a:r>
            <a:endParaRPr/>
          </a:p>
        </p:txBody>
      </p:sp>
      <p:sp>
        <p:nvSpPr>
          <p:cNvPr id="630" name="Google Shape;630;p37"/>
          <p:cNvSpPr txBox="1"/>
          <p:nvPr>
            <p:ph idx="4" type="title"/>
          </p:nvPr>
        </p:nvSpPr>
        <p:spPr>
          <a:xfrm>
            <a:off x="834775" y="2061750"/>
            <a:ext cx="21444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sp>
        <p:nvSpPr>
          <p:cNvPr id="631" name="Google Shape;631;p37"/>
          <p:cNvSpPr txBox="1"/>
          <p:nvPr>
            <p:ph idx="1" type="subTitle"/>
          </p:nvPr>
        </p:nvSpPr>
        <p:spPr>
          <a:xfrm>
            <a:off x="594925" y="2768550"/>
            <a:ext cx="26241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Increasing patrolling</a:t>
            </a:r>
            <a:r>
              <a:rPr lang="en" sz="1400"/>
              <a:t> in the South LA Region</a:t>
            </a:r>
            <a:endParaRPr b="1" sz="1400" u="sng"/>
          </a:p>
        </p:txBody>
      </p:sp>
      <p:sp>
        <p:nvSpPr>
          <p:cNvPr id="632" name="Google Shape;632;p37"/>
          <p:cNvSpPr txBox="1"/>
          <p:nvPr>
            <p:ph idx="1" type="subTitle"/>
          </p:nvPr>
        </p:nvSpPr>
        <p:spPr>
          <a:xfrm>
            <a:off x="3244625" y="2739625"/>
            <a:ext cx="26241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</a:t>
            </a:r>
            <a:r>
              <a:rPr b="1" lang="en" sz="1400"/>
              <a:t>proactive policing strategies</a:t>
            </a:r>
            <a:r>
              <a:rPr lang="en" sz="1400"/>
              <a:t> in school and mall areas to enhance community safety.</a:t>
            </a:r>
            <a:endParaRPr b="1" sz="1400" u="sng"/>
          </a:p>
        </p:txBody>
      </p:sp>
      <p:sp>
        <p:nvSpPr>
          <p:cNvPr id="633" name="Google Shape;633;p37"/>
          <p:cNvSpPr txBox="1"/>
          <p:nvPr>
            <p:ph idx="1" type="subTitle"/>
          </p:nvPr>
        </p:nvSpPr>
        <p:spPr>
          <a:xfrm>
            <a:off x="5894325" y="2739625"/>
            <a:ext cx="26241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Propose a </a:t>
            </a:r>
            <a:r>
              <a:rPr b="1" lang="en" sz="1400"/>
              <a:t>budget increase for LAPD</a:t>
            </a:r>
            <a:r>
              <a:rPr lang="en" sz="1400"/>
              <a:t> in response to the rising trend in predicted crime numbers.</a:t>
            </a:r>
            <a:endParaRPr b="1" sz="1400" u="sng"/>
          </a:p>
        </p:txBody>
      </p:sp>
      <p:grpSp>
        <p:nvGrpSpPr>
          <p:cNvPr id="634" name="Google Shape;634;p37"/>
          <p:cNvGrpSpPr/>
          <p:nvPr/>
        </p:nvGrpSpPr>
        <p:grpSpPr>
          <a:xfrm>
            <a:off x="1606221" y="1260900"/>
            <a:ext cx="601500" cy="601500"/>
            <a:chOff x="1606221" y="1260900"/>
            <a:chExt cx="601500" cy="601500"/>
          </a:xfrm>
        </p:grpSpPr>
        <p:sp>
          <p:nvSpPr>
            <p:cNvPr id="635" name="Google Shape;635;p37"/>
            <p:cNvSpPr/>
            <p:nvPr/>
          </p:nvSpPr>
          <p:spPr>
            <a:xfrm>
              <a:off x="1606221" y="1260900"/>
              <a:ext cx="601500" cy="6015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6" name="Google Shape;63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8375" y="1333050"/>
              <a:ext cx="457201" cy="457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37"/>
          <p:cNvGrpSpPr/>
          <p:nvPr/>
        </p:nvGrpSpPr>
        <p:grpSpPr>
          <a:xfrm>
            <a:off x="6905621" y="1260900"/>
            <a:ext cx="601500" cy="601500"/>
            <a:chOff x="6905621" y="1260900"/>
            <a:chExt cx="601500" cy="601500"/>
          </a:xfrm>
        </p:grpSpPr>
        <p:sp>
          <p:nvSpPr>
            <p:cNvPr id="638" name="Google Shape;638;p37"/>
            <p:cNvSpPr/>
            <p:nvPr/>
          </p:nvSpPr>
          <p:spPr>
            <a:xfrm>
              <a:off x="6905621" y="1260900"/>
              <a:ext cx="601500" cy="6015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9" name="Google Shape;639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77775" y="1333050"/>
              <a:ext cx="457201" cy="457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0" name="Google Shape;640;p37"/>
          <p:cNvGrpSpPr/>
          <p:nvPr/>
        </p:nvGrpSpPr>
        <p:grpSpPr>
          <a:xfrm>
            <a:off x="4255921" y="1260900"/>
            <a:ext cx="601500" cy="601500"/>
            <a:chOff x="4255921" y="1260900"/>
            <a:chExt cx="601500" cy="601500"/>
          </a:xfrm>
        </p:grpSpPr>
        <p:sp>
          <p:nvSpPr>
            <p:cNvPr id="641" name="Google Shape;641;p37"/>
            <p:cNvSpPr/>
            <p:nvPr/>
          </p:nvSpPr>
          <p:spPr>
            <a:xfrm>
              <a:off x="4255921" y="1260900"/>
              <a:ext cx="601500" cy="6015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2" name="Google Shape;642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28075" y="1333050"/>
              <a:ext cx="457201" cy="457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3" name="Google Shape;643;p37"/>
          <p:cNvSpPr txBox="1"/>
          <p:nvPr>
            <p:ph idx="4" type="title"/>
          </p:nvPr>
        </p:nvSpPr>
        <p:spPr>
          <a:xfrm>
            <a:off x="3499800" y="2061750"/>
            <a:ext cx="21444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 Analysis</a:t>
            </a:r>
            <a:endParaRPr/>
          </a:p>
        </p:txBody>
      </p:sp>
      <p:sp>
        <p:nvSpPr>
          <p:cNvPr id="644" name="Google Shape;644;p37"/>
          <p:cNvSpPr txBox="1"/>
          <p:nvPr>
            <p:ph idx="4" type="title"/>
          </p:nvPr>
        </p:nvSpPr>
        <p:spPr>
          <a:xfrm>
            <a:off x="6134175" y="2061750"/>
            <a:ext cx="21444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Prediction</a:t>
            </a:r>
            <a:r>
              <a:rPr lang="en"/>
              <a:t>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Specific Recommendations</a:t>
            </a:r>
            <a:endParaRPr/>
          </a:p>
        </p:txBody>
      </p:sp>
      <p:sp>
        <p:nvSpPr>
          <p:cNvPr id="650" name="Google Shape;650;p38"/>
          <p:cNvSpPr txBox="1"/>
          <p:nvPr>
            <p:ph idx="1" type="subTitle"/>
          </p:nvPr>
        </p:nvSpPr>
        <p:spPr>
          <a:xfrm>
            <a:off x="594924" y="1920825"/>
            <a:ext cx="26241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Enhance </a:t>
            </a:r>
            <a:r>
              <a:rPr b="1" lang="en" sz="1400"/>
              <a:t>community-police partnerships</a:t>
            </a:r>
            <a:r>
              <a:rPr lang="en" sz="1400"/>
              <a:t> and programs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Emphasize vigilance </a:t>
            </a:r>
            <a:r>
              <a:rPr lang="en" sz="1400"/>
              <a:t>against theft and burglary</a:t>
            </a:r>
            <a:endParaRPr sz="1400"/>
          </a:p>
        </p:txBody>
      </p:sp>
      <p:sp>
        <p:nvSpPr>
          <p:cNvPr id="651" name="Google Shape;651;p38"/>
          <p:cNvSpPr txBox="1"/>
          <p:nvPr>
            <p:ph type="title"/>
          </p:nvPr>
        </p:nvSpPr>
        <p:spPr>
          <a:xfrm>
            <a:off x="6210925" y="1449325"/>
            <a:ext cx="2144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Pacific </a:t>
            </a:r>
            <a:r>
              <a:rPr lang="en"/>
              <a:t>Division</a:t>
            </a:r>
            <a:endParaRPr/>
          </a:p>
        </p:txBody>
      </p:sp>
      <p:sp>
        <p:nvSpPr>
          <p:cNvPr id="652" name="Google Shape;652;p38"/>
          <p:cNvSpPr txBox="1"/>
          <p:nvPr>
            <p:ph idx="2" type="title"/>
          </p:nvPr>
        </p:nvSpPr>
        <p:spPr>
          <a:xfrm>
            <a:off x="3224050" y="1449325"/>
            <a:ext cx="29103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77th Street Division</a:t>
            </a:r>
            <a:endParaRPr/>
          </a:p>
        </p:txBody>
      </p:sp>
      <p:sp>
        <p:nvSpPr>
          <p:cNvPr id="653" name="Google Shape;653;p38"/>
          <p:cNvSpPr txBox="1"/>
          <p:nvPr>
            <p:ph idx="4" type="title"/>
          </p:nvPr>
        </p:nvSpPr>
        <p:spPr>
          <a:xfrm>
            <a:off x="834776" y="1449325"/>
            <a:ext cx="2144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Division</a:t>
            </a:r>
            <a:endParaRPr/>
          </a:p>
        </p:txBody>
      </p:sp>
      <p:sp>
        <p:nvSpPr>
          <p:cNvPr id="654" name="Google Shape;654;p38"/>
          <p:cNvSpPr txBox="1"/>
          <p:nvPr>
            <p:ph idx="1" type="subTitle"/>
          </p:nvPr>
        </p:nvSpPr>
        <p:spPr>
          <a:xfrm>
            <a:off x="3367149" y="1920825"/>
            <a:ext cx="26241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Collaboration with automobile manufacturers</a:t>
            </a:r>
            <a:r>
              <a:rPr lang="en" sz="1400"/>
              <a:t> to address vehicle vulnerabilities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Public awareness about </a:t>
            </a:r>
            <a:r>
              <a:rPr b="1" lang="en" sz="1400"/>
              <a:t>securing vehicles</a:t>
            </a:r>
            <a:endParaRPr b="1" sz="1400"/>
          </a:p>
        </p:txBody>
      </p:sp>
      <p:sp>
        <p:nvSpPr>
          <p:cNvPr id="655" name="Google Shape;655;p38"/>
          <p:cNvSpPr txBox="1"/>
          <p:nvPr>
            <p:ph idx="1" type="subTitle"/>
          </p:nvPr>
        </p:nvSpPr>
        <p:spPr>
          <a:xfrm>
            <a:off x="5971074" y="1920825"/>
            <a:ext cx="26241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Strengthen </a:t>
            </a:r>
            <a:r>
              <a:rPr b="1" lang="en" sz="1400"/>
              <a:t>community watch programs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Foster </a:t>
            </a:r>
            <a:r>
              <a:rPr b="1" lang="en" sz="1400"/>
              <a:t>community awareness</a:t>
            </a:r>
            <a:r>
              <a:rPr lang="en" sz="1400"/>
              <a:t> for safeguarding homes and personal belongings.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5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9"/>
          <p:cNvSpPr txBox="1"/>
          <p:nvPr>
            <p:ph type="ctrTitle"/>
          </p:nvPr>
        </p:nvSpPr>
        <p:spPr>
          <a:xfrm>
            <a:off x="1449375" y="1089700"/>
            <a:ext cx="6245400" cy="2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662" name="Google Shape;662;p39"/>
          <p:cNvSpPr txBox="1"/>
          <p:nvPr>
            <p:ph idx="1" type="subTitle"/>
          </p:nvPr>
        </p:nvSpPr>
        <p:spPr>
          <a:xfrm>
            <a:off x="2300500" y="3593600"/>
            <a:ext cx="45600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12: True Detectives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Akhil Aenugu, Collin Marcian, Jainam Chhadwa, Jasmit Singh Gill, Navida Nandakumar, Nishok Ilangovan, Sandeepkumar Vijaya Kumar, Shriya Natta</a:t>
            </a:r>
            <a:endParaRPr sz="1200"/>
          </a:p>
        </p:txBody>
      </p:sp>
      <p:sp>
        <p:nvSpPr>
          <p:cNvPr id="663" name="Google Shape;663;p39"/>
          <p:cNvSpPr/>
          <p:nvPr/>
        </p:nvSpPr>
        <p:spPr>
          <a:xfrm flipH="1">
            <a:off x="-788325" y="1986850"/>
            <a:ext cx="1952700" cy="1982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9"/>
          <p:cNvSpPr/>
          <p:nvPr/>
        </p:nvSpPr>
        <p:spPr>
          <a:xfrm flipH="1">
            <a:off x="7420325" y="-165200"/>
            <a:ext cx="1388100" cy="14094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 flipH="1">
            <a:off x="7544150" y="458425"/>
            <a:ext cx="927900" cy="942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9"/>
          <p:cNvGrpSpPr/>
          <p:nvPr/>
        </p:nvGrpSpPr>
        <p:grpSpPr>
          <a:xfrm>
            <a:off x="681275" y="458425"/>
            <a:ext cx="223125" cy="1404088"/>
            <a:chOff x="681275" y="458425"/>
            <a:chExt cx="223125" cy="1404088"/>
          </a:xfrm>
        </p:grpSpPr>
        <p:sp>
          <p:nvSpPr>
            <p:cNvPr id="667" name="Google Shape;667;p39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9"/>
          <p:cNvSpPr/>
          <p:nvPr/>
        </p:nvSpPr>
        <p:spPr>
          <a:xfrm>
            <a:off x="7657100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8209700" y="4299275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idx="9" type="title"/>
          </p:nvPr>
        </p:nvSpPr>
        <p:spPr>
          <a:xfrm>
            <a:off x="1160610" y="16440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24"/>
          <p:cNvSpPr txBox="1"/>
          <p:nvPr>
            <p:ph idx="13" type="title"/>
          </p:nvPr>
        </p:nvSpPr>
        <p:spPr>
          <a:xfrm>
            <a:off x="1160610" y="3437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6" name="Google Shape;386;p24"/>
          <p:cNvSpPr txBox="1"/>
          <p:nvPr>
            <p:ph idx="14" type="title"/>
          </p:nvPr>
        </p:nvSpPr>
        <p:spPr>
          <a:xfrm>
            <a:off x="4904460" y="16440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7" name="Google Shape;387;p24"/>
          <p:cNvSpPr txBox="1"/>
          <p:nvPr>
            <p:ph idx="15" type="title"/>
          </p:nvPr>
        </p:nvSpPr>
        <p:spPr>
          <a:xfrm>
            <a:off x="4904460" y="3437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1107050" y="15905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389" name="Google Shape;389;p24"/>
          <p:cNvSpPr/>
          <p:nvPr/>
        </p:nvSpPr>
        <p:spPr>
          <a:xfrm>
            <a:off x="4850900" y="15905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1107050" y="3384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4850900" y="33841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392" name="Google Shape;392;p24"/>
          <p:cNvSpPr txBox="1"/>
          <p:nvPr>
            <p:ph idx="6" type="title"/>
          </p:nvPr>
        </p:nvSpPr>
        <p:spPr>
          <a:xfrm>
            <a:off x="5879025" y="3437700"/>
            <a:ext cx="2164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93" name="Google Shape;393;p24"/>
          <p:cNvSpPr txBox="1"/>
          <p:nvPr>
            <p:ph idx="5" type="title"/>
          </p:nvPr>
        </p:nvSpPr>
        <p:spPr>
          <a:xfrm>
            <a:off x="2135300" y="3437700"/>
            <a:ext cx="2164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94" name="Google Shape;39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/>
              <a:t>CONTENTS</a:t>
            </a:r>
            <a:endParaRPr/>
          </a:p>
        </p:txBody>
      </p:sp>
      <p:sp>
        <p:nvSpPr>
          <p:cNvPr id="395" name="Google Shape;395;p24"/>
          <p:cNvSpPr txBox="1"/>
          <p:nvPr>
            <p:ph idx="2" type="title"/>
          </p:nvPr>
        </p:nvSpPr>
        <p:spPr>
          <a:xfrm>
            <a:off x="2135300" y="1644100"/>
            <a:ext cx="2164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6" name="Google Shape;396;p24"/>
          <p:cNvSpPr txBox="1"/>
          <p:nvPr>
            <p:ph idx="3" type="title"/>
          </p:nvPr>
        </p:nvSpPr>
        <p:spPr>
          <a:xfrm>
            <a:off x="5879025" y="1644100"/>
            <a:ext cx="2164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s Angeles: glamour, beautiful beaches and culture | Visit The USA" id="401" name="Google Shape;401;p2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2" name="Google Shape;402;p25"/>
          <p:cNvSpPr txBox="1"/>
          <p:nvPr>
            <p:ph idx="2" type="title"/>
          </p:nvPr>
        </p:nvSpPr>
        <p:spPr>
          <a:xfrm>
            <a:off x="3960525" y="103090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3785625" y="856000"/>
            <a:ext cx="1572900" cy="157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404" name="Google Shape;404;p25"/>
          <p:cNvSpPr txBox="1"/>
          <p:nvPr>
            <p:ph type="title"/>
          </p:nvPr>
        </p:nvSpPr>
        <p:spPr>
          <a:xfrm>
            <a:off x="1284825" y="26077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5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407" name="Google Shape;407;p25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5"/>
          <p:cNvSpPr/>
          <p:nvPr/>
        </p:nvSpPr>
        <p:spPr>
          <a:xfrm>
            <a:off x="2646950" y="13661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5997100" y="13661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 Crime?</a:t>
            </a:r>
            <a:endParaRPr/>
          </a:p>
        </p:txBody>
      </p:sp>
      <p:sp>
        <p:nvSpPr>
          <p:cNvPr id="426" name="Google Shape;426;p26"/>
          <p:cNvSpPr txBox="1"/>
          <p:nvPr>
            <p:ph idx="2" type="title"/>
          </p:nvPr>
        </p:nvSpPr>
        <p:spPr>
          <a:xfrm>
            <a:off x="720000" y="2225550"/>
            <a:ext cx="352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Spending</a:t>
            </a:r>
            <a:endParaRPr/>
          </a:p>
        </p:txBody>
      </p:sp>
      <p:sp>
        <p:nvSpPr>
          <p:cNvPr id="427" name="Google Shape;427;p26"/>
          <p:cNvSpPr txBox="1"/>
          <p:nvPr>
            <p:ph idx="3" type="title"/>
          </p:nvPr>
        </p:nvSpPr>
        <p:spPr>
          <a:xfrm>
            <a:off x="4901694" y="2225550"/>
            <a:ext cx="352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</a:t>
            </a:r>
            <a:r>
              <a:rPr lang="en"/>
              <a:t>Results</a:t>
            </a:r>
            <a:endParaRPr/>
          </a:p>
        </p:txBody>
      </p:sp>
      <p:sp>
        <p:nvSpPr>
          <p:cNvPr id="428" name="Google Shape;428;p26"/>
          <p:cNvSpPr txBox="1"/>
          <p:nvPr>
            <p:ph idx="1" type="subTitle"/>
          </p:nvPr>
        </p:nvSpPr>
        <p:spPr>
          <a:xfrm>
            <a:off x="720000" y="2798250"/>
            <a:ext cx="35223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California incurs major costs policing and correcting the crime rate in LA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expected decrease in crime rates has not materialized as anticipated.</a:t>
            </a:r>
            <a:endParaRPr sz="1600"/>
          </a:p>
        </p:txBody>
      </p:sp>
      <p:sp>
        <p:nvSpPr>
          <p:cNvPr id="429" name="Google Shape;429;p26"/>
          <p:cNvSpPr txBox="1"/>
          <p:nvPr>
            <p:ph idx="4" type="subTitle"/>
          </p:nvPr>
        </p:nvSpPr>
        <p:spPr>
          <a:xfrm>
            <a:off x="4901700" y="2798250"/>
            <a:ext cx="35223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LA’s crime index is in the top 10% nationwide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LA’s Violent Crime rate is 3.4 points above the national average</a:t>
            </a:r>
            <a:endParaRPr sz="1600"/>
          </a:p>
        </p:txBody>
      </p:sp>
      <p:sp>
        <p:nvSpPr>
          <p:cNvPr id="430" name="Google Shape;430;p26"/>
          <p:cNvSpPr/>
          <p:nvPr/>
        </p:nvSpPr>
        <p:spPr>
          <a:xfrm>
            <a:off x="2180396" y="1417975"/>
            <a:ext cx="601500" cy="6015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6362096" y="1417975"/>
            <a:ext cx="601500" cy="6015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26"/>
          <p:cNvGrpSpPr/>
          <p:nvPr/>
        </p:nvGrpSpPr>
        <p:grpSpPr>
          <a:xfrm>
            <a:off x="6503234" y="1568312"/>
            <a:ext cx="319233" cy="300835"/>
            <a:chOff x="4022121" y="4158275"/>
            <a:chExt cx="319233" cy="300835"/>
          </a:xfrm>
        </p:grpSpPr>
        <p:sp>
          <p:nvSpPr>
            <p:cNvPr id="433" name="Google Shape;433;p26"/>
            <p:cNvSpPr/>
            <p:nvPr/>
          </p:nvSpPr>
          <p:spPr>
            <a:xfrm>
              <a:off x="4022121" y="4158275"/>
              <a:ext cx="319233" cy="300835"/>
            </a:xfrm>
            <a:custGeom>
              <a:rect b="b" l="l" r="r" t="t"/>
              <a:pathLst>
                <a:path extrusionOk="0" h="12754" w="13534">
                  <a:moveTo>
                    <a:pt x="6003" y="5167"/>
                  </a:moveTo>
                  <a:cubicBezTo>
                    <a:pt x="6096" y="5167"/>
                    <a:pt x="6191" y="5197"/>
                    <a:pt x="6275" y="5266"/>
                  </a:cubicBezTo>
                  <a:lnTo>
                    <a:pt x="6275" y="5737"/>
                  </a:lnTo>
                  <a:cubicBezTo>
                    <a:pt x="6275" y="6119"/>
                    <a:pt x="6581" y="6425"/>
                    <a:pt x="6963" y="6425"/>
                  </a:cubicBezTo>
                  <a:lnTo>
                    <a:pt x="8147" y="6425"/>
                  </a:lnTo>
                  <a:cubicBezTo>
                    <a:pt x="7969" y="6667"/>
                    <a:pt x="7778" y="6883"/>
                    <a:pt x="7561" y="7074"/>
                  </a:cubicBezTo>
                  <a:lnTo>
                    <a:pt x="7561" y="7062"/>
                  </a:lnTo>
                  <a:cubicBezTo>
                    <a:pt x="7090" y="7482"/>
                    <a:pt x="6746" y="8029"/>
                    <a:pt x="6542" y="8628"/>
                  </a:cubicBezTo>
                  <a:lnTo>
                    <a:pt x="6377" y="9150"/>
                  </a:lnTo>
                  <a:lnTo>
                    <a:pt x="5587" y="9150"/>
                  </a:lnTo>
                  <a:lnTo>
                    <a:pt x="5587" y="5585"/>
                  </a:lnTo>
                  <a:cubicBezTo>
                    <a:pt x="5587" y="5335"/>
                    <a:pt x="5787" y="5167"/>
                    <a:pt x="6003" y="5167"/>
                  </a:cubicBezTo>
                  <a:close/>
                  <a:moveTo>
                    <a:pt x="6657" y="9532"/>
                  </a:moveTo>
                  <a:cubicBezTo>
                    <a:pt x="6657" y="9532"/>
                    <a:pt x="6670" y="9532"/>
                    <a:pt x="6670" y="9545"/>
                  </a:cubicBezTo>
                  <a:lnTo>
                    <a:pt x="6670" y="9939"/>
                  </a:lnTo>
                  <a:cubicBezTo>
                    <a:pt x="6670" y="9952"/>
                    <a:pt x="6657" y="9952"/>
                    <a:pt x="6657" y="9952"/>
                  </a:cubicBezTo>
                  <a:lnTo>
                    <a:pt x="4964" y="9952"/>
                  </a:lnTo>
                  <a:cubicBezTo>
                    <a:pt x="4956" y="9951"/>
                    <a:pt x="4948" y="9951"/>
                    <a:pt x="4940" y="9951"/>
                  </a:cubicBezTo>
                  <a:cubicBezTo>
                    <a:pt x="4691" y="9951"/>
                    <a:pt x="4691" y="10335"/>
                    <a:pt x="4940" y="10335"/>
                  </a:cubicBezTo>
                  <a:cubicBezTo>
                    <a:pt x="4948" y="10335"/>
                    <a:pt x="4956" y="10335"/>
                    <a:pt x="4964" y="10334"/>
                  </a:cubicBezTo>
                  <a:lnTo>
                    <a:pt x="6288" y="10334"/>
                  </a:lnTo>
                  <a:lnTo>
                    <a:pt x="6122" y="11429"/>
                  </a:lnTo>
                  <a:cubicBezTo>
                    <a:pt x="6110" y="11506"/>
                    <a:pt x="6033" y="11569"/>
                    <a:pt x="5957" y="11569"/>
                  </a:cubicBezTo>
                  <a:lnTo>
                    <a:pt x="4047" y="11569"/>
                  </a:lnTo>
                  <a:cubicBezTo>
                    <a:pt x="3970" y="11569"/>
                    <a:pt x="3894" y="11506"/>
                    <a:pt x="3881" y="11429"/>
                  </a:cubicBezTo>
                  <a:lnTo>
                    <a:pt x="3716" y="10334"/>
                  </a:lnTo>
                  <a:lnTo>
                    <a:pt x="4098" y="10334"/>
                  </a:lnTo>
                  <a:cubicBezTo>
                    <a:pt x="4314" y="10309"/>
                    <a:pt x="4314" y="9978"/>
                    <a:pt x="4098" y="9952"/>
                  </a:cubicBezTo>
                  <a:lnTo>
                    <a:pt x="3346" y="9952"/>
                  </a:lnTo>
                  <a:cubicBezTo>
                    <a:pt x="3334" y="9952"/>
                    <a:pt x="3321" y="9952"/>
                    <a:pt x="3321" y="9939"/>
                  </a:cubicBezTo>
                  <a:lnTo>
                    <a:pt x="3321" y="9545"/>
                  </a:lnTo>
                  <a:cubicBezTo>
                    <a:pt x="3321" y="9532"/>
                    <a:pt x="3334" y="9532"/>
                    <a:pt x="3346" y="9532"/>
                  </a:cubicBezTo>
                  <a:close/>
                  <a:moveTo>
                    <a:pt x="5549" y="11938"/>
                  </a:moveTo>
                  <a:lnTo>
                    <a:pt x="5447" y="12257"/>
                  </a:lnTo>
                  <a:cubicBezTo>
                    <a:pt x="5435" y="12320"/>
                    <a:pt x="5371" y="12371"/>
                    <a:pt x="5295" y="12371"/>
                  </a:cubicBezTo>
                  <a:lnTo>
                    <a:pt x="4709" y="12371"/>
                  </a:lnTo>
                  <a:cubicBezTo>
                    <a:pt x="4632" y="12371"/>
                    <a:pt x="4569" y="12320"/>
                    <a:pt x="4543" y="12257"/>
                  </a:cubicBezTo>
                  <a:lnTo>
                    <a:pt x="4441" y="11938"/>
                  </a:lnTo>
                  <a:close/>
                  <a:moveTo>
                    <a:pt x="4972" y="0"/>
                  </a:moveTo>
                  <a:cubicBezTo>
                    <a:pt x="2211" y="0"/>
                    <a:pt x="0" y="2805"/>
                    <a:pt x="1054" y="5674"/>
                  </a:cubicBezTo>
                  <a:cubicBezTo>
                    <a:pt x="1080" y="5737"/>
                    <a:pt x="1144" y="5788"/>
                    <a:pt x="1220" y="5788"/>
                  </a:cubicBezTo>
                  <a:cubicBezTo>
                    <a:pt x="1245" y="5788"/>
                    <a:pt x="1271" y="5788"/>
                    <a:pt x="1284" y="5776"/>
                  </a:cubicBezTo>
                  <a:cubicBezTo>
                    <a:pt x="1385" y="5737"/>
                    <a:pt x="1436" y="5635"/>
                    <a:pt x="1398" y="5534"/>
                  </a:cubicBezTo>
                  <a:cubicBezTo>
                    <a:pt x="439" y="2928"/>
                    <a:pt x="2457" y="378"/>
                    <a:pt x="4976" y="378"/>
                  </a:cubicBezTo>
                  <a:cubicBezTo>
                    <a:pt x="5399" y="378"/>
                    <a:pt x="5836" y="450"/>
                    <a:pt x="6275" y="606"/>
                  </a:cubicBezTo>
                  <a:cubicBezTo>
                    <a:pt x="6275" y="631"/>
                    <a:pt x="6275" y="669"/>
                    <a:pt x="6275" y="708"/>
                  </a:cubicBezTo>
                  <a:lnTo>
                    <a:pt x="6275" y="4833"/>
                  </a:lnTo>
                  <a:cubicBezTo>
                    <a:pt x="6189" y="4803"/>
                    <a:pt x="6102" y="4789"/>
                    <a:pt x="6017" y="4789"/>
                  </a:cubicBezTo>
                  <a:cubicBezTo>
                    <a:pt x="5599" y="4789"/>
                    <a:pt x="5229" y="5128"/>
                    <a:pt x="5218" y="5572"/>
                  </a:cubicBezTo>
                  <a:lnTo>
                    <a:pt x="5218" y="9163"/>
                  </a:lnTo>
                  <a:lnTo>
                    <a:pt x="4785" y="9163"/>
                  </a:lnTo>
                  <a:lnTo>
                    <a:pt x="4785" y="5585"/>
                  </a:lnTo>
                  <a:cubicBezTo>
                    <a:pt x="4728" y="5120"/>
                    <a:pt x="4365" y="4887"/>
                    <a:pt x="4001" y="4887"/>
                  </a:cubicBezTo>
                  <a:cubicBezTo>
                    <a:pt x="3636" y="4887"/>
                    <a:pt x="3270" y="5120"/>
                    <a:pt x="3206" y="5585"/>
                  </a:cubicBezTo>
                  <a:cubicBezTo>
                    <a:pt x="3219" y="5693"/>
                    <a:pt x="3308" y="5747"/>
                    <a:pt x="3397" y="5747"/>
                  </a:cubicBezTo>
                  <a:cubicBezTo>
                    <a:pt x="3486" y="5747"/>
                    <a:pt x="3576" y="5693"/>
                    <a:pt x="3588" y="5585"/>
                  </a:cubicBezTo>
                  <a:cubicBezTo>
                    <a:pt x="3569" y="5285"/>
                    <a:pt x="3786" y="5136"/>
                    <a:pt x="4002" y="5136"/>
                  </a:cubicBezTo>
                  <a:cubicBezTo>
                    <a:pt x="4219" y="5136"/>
                    <a:pt x="4435" y="5285"/>
                    <a:pt x="4416" y="5585"/>
                  </a:cubicBezTo>
                  <a:lnTo>
                    <a:pt x="4416" y="9163"/>
                  </a:lnTo>
                  <a:lnTo>
                    <a:pt x="3627" y="9163"/>
                  </a:lnTo>
                  <a:lnTo>
                    <a:pt x="3448" y="8641"/>
                  </a:lnTo>
                  <a:cubicBezTo>
                    <a:pt x="3257" y="8029"/>
                    <a:pt x="2901" y="7495"/>
                    <a:pt x="2442" y="7074"/>
                  </a:cubicBezTo>
                  <a:cubicBezTo>
                    <a:pt x="2175" y="6845"/>
                    <a:pt x="1958" y="6578"/>
                    <a:pt x="1767" y="6285"/>
                  </a:cubicBezTo>
                  <a:cubicBezTo>
                    <a:pt x="1729" y="6220"/>
                    <a:pt x="1673" y="6193"/>
                    <a:pt x="1618" y="6193"/>
                  </a:cubicBezTo>
                  <a:cubicBezTo>
                    <a:pt x="1489" y="6193"/>
                    <a:pt x="1360" y="6337"/>
                    <a:pt x="1449" y="6489"/>
                  </a:cubicBezTo>
                  <a:cubicBezTo>
                    <a:pt x="1653" y="6807"/>
                    <a:pt x="1895" y="7100"/>
                    <a:pt x="2175" y="7354"/>
                  </a:cubicBezTo>
                  <a:cubicBezTo>
                    <a:pt x="2595" y="7724"/>
                    <a:pt x="2913" y="8208"/>
                    <a:pt x="3092" y="8755"/>
                  </a:cubicBezTo>
                  <a:lnTo>
                    <a:pt x="3232" y="9175"/>
                  </a:lnTo>
                  <a:cubicBezTo>
                    <a:pt x="3066" y="9226"/>
                    <a:pt x="2952" y="9379"/>
                    <a:pt x="2952" y="9545"/>
                  </a:cubicBezTo>
                  <a:lnTo>
                    <a:pt x="2952" y="9952"/>
                  </a:lnTo>
                  <a:cubicBezTo>
                    <a:pt x="2952" y="10156"/>
                    <a:pt x="3117" y="10334"/>
                    <a:pt x="3334" y="10334"/>
                  </a:cubicBezTo>
                  <a:lnTo>
                    <a:pt x="3512" y="11493"/>
                  </a:lnTo>
                  <a:cubicBezTo>
                    <a:pt x="3550" y="11747"/>
                    <a:pt x="3779" y="11951"/>
                    <a:pt x="4047" y="11951"/>
                  </a:cubicBezTo>
                  <a:lnTo>
                    <a:pt x="4059" y="11951"/>
                  </a:lnTo>
                  <a:lnTo>
                    <a:pt x="4187" y="12371"/>
                  </a:lnTo>
                  <a:cubicBezTo>
                    <a:pt x="4250" y="12601"/>
                    <a:pt x="4467" y="12753"/>
                    <a:pt x="4696" y="12753"/>
                  </a:cubicBezTo>
                  <a:lnTo>
                    <a:pt x="5295" y="12753"/>
                  </a:lnTo>
                  <a:cubicBezTo>
                    <a:pt x="5524" y="12753"/>
                    <a:pt x="5728" y="12601"/>
                    <a:pt x="5804" y="12371"/>
                  </a:cubicBezTo>
                  <a:lnTo>
                    <a:pt x="5931" y="11951"/>
                  </a:lnTo>
                  <a:lnTo>
                    <a:pt x="5957" y="11951"/>
                  </a:lnTo>
                  <a:cubicBezTo>
                    <a:pt x="6211" y="11951"/>
                    <a:pt x="6441" y="11747"/>
                    <a:pt x="6479" y="11493"/>
                  </a:cubicBezTo>
                  <a:lnTo>
                    <a:pt x="6657" y="10334"/>
                  </a:lnTo>
                  <a:cubicBezTo>
                    <a:pt x="6874" y="10334"/>
                    <a:pt x="7039" y="10156"/>
                    <a:pt x="7039" y="9952"/>
                  </a:cubicBezTo>
                  <a:lnTo>
                    <a:pt x="7039" y="9545"/>
                  </a:lnTo>
                  <a:cubicBezTo>
                    <a:pt x="7039" y="9379"/>
                    <a:pt x="6925" y="9226"/>
                    <a:pt x="6759" y="9175"/>
                  </a:cubicBezTo>
                  <a:lnTo>
                    <a:pt x="6899" y="8755"/>
                  </a:lnTo>
                  <a:cubicBezTo>
                    <a:pt x="7077" y="8208"/>
                    <a:pt x="7383" y="7724"/>
                    <a:pt x="7803" y="7354"/>
                  </a:cubicBezTo>
                  <a:cubicBezTo>
                    <a:pt x="8109" y="7074"/>
                    <a:pt x="8376" y="6769"/>
                    <a:pt x="8580" y="6412"/>
                  </a:cubicBezTo>
                  <a:lnTo>
                    <a:pt x="9306" y="6412"/>
                  </a:lnTo>
                  <a:lnTo>
                    <a:pt x="9306" y="7163"/>
                  </a:lnTo>
                  <a:cubicBezTo>
                    <a:pt x="9306" y="7291"/>
                    <a:pt x="9382" y="7418"/>
                    <a:pt x="9497" y="7469"/>
                  </a:cubicBezTo>
                  <a:cubicBezTo>
                    <a:pt x="9548" y="7489"/>
                    <a:pt x="9601" y="7500"/>
                    <a:pt x="9651" y="7500"/>
                  </a:cubicBezTo>
                  <a:cubicBezTo>
                    <a:pt x="9728" y="7500"/>
                    <a:pt x="9800" y="7477"/>
                    <a:pt x="9853" y="7431"/>
                  </a:cubicBezTo>
                  <a:lnTo>
                    <a:pt x="11063" y="6425"/>
                  </a:lnTo>
                  <a:lnTo>
                    <a:pt x="12833" y="6425"/>
                  </a:lnTo>
                  <a:cubicBezTo>
                    <a:pt x="13215" y="6425"/>
                    <a:pt x="13533" y="6107"/>
                    <a:pt x="13533" y="5725"/>
                  </a:cubicBezTo>
                  <a:lnTo>
                    <a:pt x="13533" y="695"/>
                  </a:lnTo>
                  <a:cubicBezTo>
                    <a:pt x="13533" y="313"/>
                    <a:pt x="13215" y="7"/>
                    <a:pt x="12833" y="7"/>
                  </a:cubicBezTo>
                  <a:lnTo>
                    <a:pt x="8644" y="7"/>
                  </a:lnTo>
                  <a:cubicBezTo>
                    <a:pt x="8389" y="7"/>
                    <a:pt x="8389" y="377"/>
                    <a:pt x="8644" y="377"/>
                  </a:cubicBezTo>
                  <a:lnTo>
                    <a:pt x="12833" y="377"/>
                  </a:lnTo>
                  <a:cubicBezTo>
                    <a:pt x="13011" y="377"/>
                    <a:pt x="13151" y="517"/>
                    <a:pt x="13151" y="695"/>
                  </a:cubicBezTo>
                  <a:lnTo>
                    <a:pt x="13151" y="5725"/>
                  </a:lnTo>
                  <a:cubicBezTo>
                    <a:pt x="13151" y="5903"/>
                    <a:pt x="13011" y="6043"/>
                    <a:pt x="12833" y="6043"/>
                  </a:cubicBezTo>
                  <a:lnTo>
                    <a:pt x="11076" y="6043"/>
                  </a:lnTo>
                  <a:cubicBezTo>
                    <a:pt x="10986" y="6043"/>
                    <a:pt x="10897" y="6068"/>
                    <a:pt x="10834" y="6132"/>
                  </a:cubicBezTo>
                  <a:lnTo>
                    <a:pt x="9688" y="7087"/>
                  </a:lnTo>
                  <a:lnTo>
                    <a:pt x="9688" y="6374"/>
                  </a:lnTo>
                  <a:cubicBezTo>
                    <a:pt x="9688" y="6183"/>
                    <a:pt x="9535" y="6043"/>
                    <a:pt x="9344" y="6043"/>
                  </a:cubicBezTo>
                  <a:lnTo>
                    <a:pt x="6963" y="6043"/>
                  </a:lnTo>
                  <a:cubicBezTo>
                    <a:pt x="6784" y="6043"/>
                    <a:pt x="6644" y="5890"/>
                    <a:pt x="6644" y="5725"/>
                  </a:cubicBezTo>
                  <a:lnTo>
                    <a:pt x="6644" y="695"/>
                  </a:lnTo>
                  <a:cubicBezTo>
                    <a:pt x="6644" y="517"/>
                    <a:pt x="6784" y="377"/>
                    <a:pt x="6963" y="377"/>
                  </a:cubicBezTo>
                  <a:lnTo>
                    <a:pt x="7765" y="377"/>
                  </a:lnTo>
                  <a:cubicBezTo>
                    <a:pt x="8020" y="377"/>
                    <a:pt x="8020" y="7"/>
                    <a:pt x="7765" y="7"/>
                  </a:cubicBezTo>
                  <a:lnTo>
                    <a:pt x="6963" y="7"/>
                  </a:lnTo>
                  <a:cubicBezTo>
                    <a:pt x="6759" y="7"/>
                    <a:pt x="6555" y="96"/>
                    <a:pt x="6428" y="262"/>
                  </a:cubicBezTo>
                  <a:cubicBezTo>
                    <a:pt x="5935" y="83"/>
                    <a:pt x="5445" y="0"/>
                    <a:pt x="4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183649" y="4182759"/>
              <a:ext cx="139968" cy="102441"/>
            </a:xfrm>
            <a:custGeom>
              <a:rect b="b" l="l" r="r" t="t"/>
              <a:pathLst>
                <a:path extrusionOk="0" h="4343" w="5934">
                  <a:moveTo>
                    <a:pt x="5425" y="370"/>
                  </a:moveTo>
                  <a:cubicBezTo>
                    <a:pt x="5488" y="370"/>
                    <a:pt x="5539" y="421"/>
                    <a:pt x="5539" y="485"/>
                  </a:cubicBezTo>
                  <a:lnTo>
                    <a:pt x="5539" y="3846"/>
                  </a:lnTo>
                  <a:cubicBezTo>
                    <a:pt x="5539" y="3910"/>
                    <a:pt x="5488" y="3961"/>
                    <a:pt x="5425" y="3961"/>
                  </a:cubicBezTo>
                  <a:lnTo>
                    <a:pt x="4329" y="3961"/>
                  </a:lnTo>
                  <a:lnTo>
                    <a:pt x="4329" y="3872"/>
                  </a:lnTo>
                  <a:cubicBezTo>
                    <a:pt x="4801" y="3362"/>
                    <a:pt x="4431" y="2547"/>
                    <a:pt x="3744" y="2547"/>
                  </a:cubicBezTo>
                  <a:cubicBezTo>
                    <a:pt x="3056" y="2547"/>
                    <a:pt x="2687" y="3362"/>
                    <a:pt x="3158" y="3872"/>
                  </a:cubicBezTo>
                  <a:lnTo>
                    <a:pt x="3158" y="3961"/>
                  </a:lnTo>
                  <a:lnTo>
                    <a:pt x="2063" y="3961"/>
                  </a:lnTo>
                  <a:cubicBezTo>
                    <a:pt x="1999" y="3961"/>
                    <a:pt x="1948" y="3910"/>
                    <a:pt x="1948" y="3846"/>
                  </a:cubicBezTo>
                  <a:lnTo>
                    <a:pt x="1948" y="2713"/>
                  </a:lnTo>
                  <a:cubicBezTo>
                    <a:pt x="1948" y="2535"/>
                    <a:pt x="1796" y="2382"/>
                    <a:pt x="1617" y="2382"/>
                  </a:cubicBezTo>
                  <a:lnTo>
                    <a:pt x="1464" y="2382"/>
                  </a:lnTo>
                  <a:cubicBezTo>
                    <a:pt x="1388" y="2382"/>
                    <a:pt x="1299" y="2420"/>
                    <a:pt x="1235" y="2471"/>
                  </a:cubicBezTo>
                  <a:cubicBezTo>
                    <a:pt x="1159" y="2547"/>
                    <a:pt x="1057" y="2586"/>
                    <a:pt x="955" y="2586"/>
                  </a:cubicBezTo>
                  <a:cubicBezTo>
                    <a:pt x="841" y="2586"/>
                    <a:pt x="726" y="2535"/>
                    <a:pt x="650" y="2446"/>
                  </a:cubicBezTo>
                  <a:cubicBezTo>
                    <a:pt x="573" y="2369"/>
                    <a:pt x="535" y="2255"/>
                    <a:pt x="548" y="2127"/>
                  </a:cubicBezTo>
                  <a:cubicBezTo>
                    <a:pt x="560" y="1923"/>
                    <a:pt x="739" y="1758"/>
                    <a:pt x="955" y="1758"/>
                  </a:cubicBezTo>
                  <a:cubicBezTo>
                    <a:pt x="968" y="1756"/>
                    <a:pt x="981" y="1756"/>
                    <a:pt x="994" y="1756"/>
                  </a:cubicBezTo>
                  <a:cubicBezTo>
                    <a:pt x="1086" y="1756"/>
                    <a:pt x="1183" y="1793"/>
                    <a:pt x="1261" y="1860"/>
                  </a:cubicBezTo>
                  <a:lnTo>
                    <a:pt x="1235" y="1860"/>
                  </a:lnTo>
                  <a:cubicBezTo>
                    <a:pt x="1299" y="1923"/>
                    <a:pt x="1388" y="1949"/>
                    <a:pt x="1464" y="1949"/>
                  </a:cubicBezTo>
                  <a:lnTo>
                    <a:pt x="1617" y="1949"/>
                  </a:lnTo>
                  <a:cubicBezTo>
                    <a:pt x="1796" y="1949"/>
                    <a:pt x="1948" y="1796"/>
                    <a:pt x="1948" y="1618"/>
                  </a:cubicBezTo>
                  <a:lnTo>
                    <a:pt x="1948" y="485"/>
                  </a:lnTo>
                  <a:cubicBezTo>
                    <a:pt x="1948" y="421"/>
                    <a:pt x="1999" y="370"/>
                    <a:pt x="2063" y="370"/>
                  </a:cubicBezTo>
                  <a:lnTo>
                    <a:pt x="3158" y="370"/>
                  </a:lnTo>
                  <a:lnTo>
                    <a:pt x="3158" y="459"/>
                  </a:lnTo>
                  <a:cubicBezTo>
                    <a:pt x="3031" y="599"/>
                    <a:pt x="2954" y="790"/>
                    <a:pt x="2954" y="981"/>
                  </a:cubicBezTo>
                  <a:cubicBezTo>
                    <a:pt x="2954" y="1198"/>
                    <a:pt x="3043" y="1414"/>
                    <a:pt x="3209" y="1567"/>
                  </a:cubicBezTo>
                  <a:cubicBezTo>
                    <a:pt x="3351" y="1697"/>
                    <a:pt x="3547" y="1772"/>
                    <a:pt x="3748" y="1772"/>
                  </a:cubicBezTo>
                  <a:cubicBezTo>
                    <a:pt x="3763" y="1772"/>
                    <a:pt x="3779" y="1772"/>
                    <a:pt x="3795" y="1771"/>
                  </a:cubicBezTo>
                  <a:cubicBezTo>
                    <a:pt x="4444" y="1720"/>
                    <a:pt x="4762" y="956"/>
                    <a:pt x="4329" y="459"/>
                  </a:cubicBezTo>
                  <a:lnTo>
                    <a:pt x="4329" y="370"/>
                  </a:lnTo>
                  <a:close/>
                  <a:moveTo>
                    <a:pt x="2076" y="1"/>
                  </a:moveTo>
                  <a:cubicBezTo>
                    <a:pt x="1808" y="1"/>
                    <a:pt x="1592" y="217"/>
                    <a:pt x="1579" y="485"/>
                  </a:cubicBezTo>
                  <a:lnTo>
                    <a:pt x="1579" y="1580"/>
                  </a:lnTo>
                  <a:lnTo>
                    <a:pt x="1490" y="1580"/>
                  </a:lnTo>
                  <a:cubicBezTo>
                    <a:pt x="1350" y="1451"/>
                    <a:pt x="1167" y="1387"/>
                    <a:pt x="971" y="1387"/>
                  </a:cubicBezTo>
                  <a:cubicBezTo>
                    <a:pt x="953" y="1387"/>
                    <a:pt x="935" y="1388"/>
                    <a:pt x="917" y="1389"/>
                  </a:cubicBezTo>
                  <a:cubicBezTo>
                    <a:pt x="369" y="1401"/>
                    <a:pt x="0" y="1974"/>
                    <a:pt x="217" y="2484"/>
                  </a:cubicBezTo>
                  <a:cubicBezTo>
                    <a:pt x="342" y="2798"/>
                    <a:pt x="643" y="2972"/>
                    <a:pt x="950" y="2972"/>
                  </a:cubicBezTo>
                  <a:cubicBezTo>
                    <a:pt x="1141" y="2972"/>
                    <a:pt x="1334" y="2905"/>
                    <a:pt x="1490" y="2764"/>
                  </a:cubicBezTo>
                  <a:lnTo>
                    <a:pt x="1592" y="2764"/>
                  </a:lnTo>
                  <a:lnTo>
                    <a:pt x="1592" y="3859"/>
                  </a:lnTo>
                  <a:cubicBezTo>
                    <a:pt x="1592" y="4126"/>
                    <a:pt x="1808" y="4343"/>
                    <a:pt x="2076" y="4343"/>
                  </a:cubicBezTo>
                  <a:lnTo>
                    <a:pt x="3209" y="4343"/>
                  </a:lnTo>
                  <a:cubicBezTo>
                    <a:pt x="3387" y="4343"/>
                    <a:pt x="3540" y="4190"/>
                    <a:pt x="3540" y="3999"/>
                  </a:cubicBezTo>
                  <a:lnTo>
                    <a:pt x="3540" y="3859"/>
                  </a:lnTo>
                  <a:cubicBezTo>
                    <a:pt x="3540" y="3783"/>
                    <a:pt x="3515" y="3693"/>
                    <a:pt x="3451" y="3630"/>
                  </a:cubicBezTo>
                  <a:cubicBezTo>
                    <a:pt x="3374" y="3553"/>
                    <a:pt x="3336" y="3439"/>
                    <a:pt x="3336" y="3324"/>
                  </a:cubicBezTo>
                  <a:cubicBezTo>
                    <a:pt x="3349" y="3120"/>
                    <a:pt x="3515" y="2955"/>
                    <a:pt x="3731" y="2929"/>
                  </a:cubicBezTo>
                  <a:cubicBezTo>
                    <a:pt x="3739" y="2929"/>
                    <a:pt x="3746" y="2929"/>
                    <a:pt x="3754" y="2929"/>
                  </a:cubicBezTo>
                  <a:cubicBezTo>
                    <a:pt x="3986" y="2929"/>
                    <a:pt x="4177" y="3115"/>
                    <a:pt x="4177" y="3350"/>
                  </a:cubicBezTo>
                  <a:cubicBezTo>
                    <a:pt x="4177" y="3451"/>
                    <a:pt x="4138" y="3553"/>
                    <a:pt x="4062" y="3630"/>
                  </a:cubicBezTo>
                  <a:cubicBezTo>
                    <a:pt x="4011" y="3693"/>
                    <a:pt x="3973" y="3783"/>
                    <a:pt x="3973" y="3859"/>
                  </a:cubicBezTo>
                  <a:lnTo>
                    <a:pt x="3973" y="3999"/>
                  </a:lnTo>
                  <a:cubicBezTo>
                    <a:pt x="3973" y="4190"/>
                    <a:pt x="4126" y="4343"/>
                    <a:pt x="4304" y="4343"/>
                  </a:cubicBezTo>
                  <a:lnTo>
                    <a:pt x="5437" y="4343"/>
                  </a:lnTo>
                  <a:cubicBezTo>
                    <a:pt x="5705" y="4343"/>
                    <a:pt x="5921" y="4126"/>
                    <a:pt x="5921" y="3859"/>
                  </a:cubicBezTo>
                  <a:lnTo>
                    <a:pt x="5921" y="485"/>
                  </a:lnTo>
                  <a:cubicBezTo>
                    <a:pt x="5934" y="217"/>
                    <a:pt x="5705" y="1"/>
                    <a:pt x="5437" y="1"/>
                  </a:cubicBezTo>
                  <a:lnTo>
                    <a:pt x="4304" y="1"/>
                  </a:lnTo>
                  <a:cubicBezTo>
                    <a:pt x="4126" y="1"/>
                    <a:pt x="3973" y="154"/>
                    <a:pt x="3973" y="332"/>
                  </a:cubicBezTo>
                  <a:lnTo>
                    <a:pt x="3973" y="472"/>
                  </a:lnTo>
                  <a:cubicBezTo>
                    <a:pt x="3973" y="561"/>
                    <a:pt x="4011" y="650"/>
                    <a:pt x="4062" y="714"/>
                  </a:cubicBezTo>
                  <a:cubicBezTo>
                    <a:pt x="4304" y="968"/>
                    <a:pt x="4138" y="1389"/>
                    <a:pt x="3782" y="1401"/>
                  </a:cubicBezTo>
                  <a:cubicBezTo>
                    <a:pt x="3772" y="1402"/>
                    <a:pt x="3762" y="1402"/>
                    <a:pt x="3752" y="1402"/>
                  </a:cubicBezTo>
                  <a:cubicBezTo>
                    <a:pt x="3401" y="1402"/>
                    <a:pt x="3203" y="974"/>
                    <a:pt x="3451" y="714"/>
                  </a:cubicBezTo>
                  <a:cubicBezTo>
                    <a:pt x="3515" y="650"/>
                    <a:pt x="3540" y="561"/>
                    <a:pt x="3540" y="472"/>
                  </a:cubicBezTo>
                  <a:lnTo>
                    <a:pt x="3540" y="332"/>
                  </a:lnTo>
                  <a:cubicBezTo>
                    <a:pt x="3540" y="154"/>
                    <a:pt x="3387" y="1"/>
                    <a:pt x="3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6"/>
          <p:cNvGrpSpPr/>
          <p:nvPr/>
        </p:nvGrpSpPr>
        <p:grpSpPr>
          <a:xfrm>
            <a:off x="2336524" y="1568540"/>
            <a:ext cx="289254" cy="300363"/>
            <a:chOff x="3335749" y="4158440"/>
            <a:chExt cx="289254" cy="300363"/>
          </a:xfrm>
        </p:grpSpPr>
        <p:sp>
          <p:nvSpPr>
            <p:cNvPr id="436" name="Google Shape;436;p26"/>
            <p:cNvSpPr/>
            <p:nvPr/>
          </p:nvSpPr>
          <p:spPr>
            <a:xfrm>
              <a:off x="3335749" y="4158440"/>
              <a:ext cx="227100" cy="235498"/>
            </a:xfrm>
            <a:custGeom>
              <a:rect b="b" l="l" r="r" t="t"/>
              <a:pathLst>
                <a:path extrusionOk="0" h="9984" w="9628">
                  <a:moveTo>
                    <a:pt x="688" y="0"/>
                  </a:moveTo>
                  <a:cubicBezTo>
                    <a:pt x="306" y="0"/>
                    <a:pt x="1" y="306"/>
                    <a:pt x="1" y="688"/>
                  </a:cubicBezTo>
                  <a:lnTo>
                    <a:pt x="1" y="9805"/>
                  </a:lnTo>
                  <a:cubicBezTo>
                    <a:pt x="1" y="9907"/>
                    <a:pt x="77" y="9983"/>
                    <a:pt x="192" y="9983"/>
                  </a:cubicBezTo>
                  <a:cubicBezTo>
                    <a:pt x="294" y="9983"/>
                    <a:pt x="370" y="9907"/>
                    <a:pt x="370" y="9805"/>
                  </a:cubicBezTo>
                  <a:lnTo>
                    <a:pt x="370" y="688"/>
                  </a:lnTo>
                  <a:cubicBezTo>
                    <a:pt x="370" y="510"/>
                    <a:pt x="510" y="370"/>
                    <a:pt x="688" y="370"/>
                  </a:cubicBezTo>
                  <a:lnTo>
                    <a:pt x="8927" y="370"/>
                  </a:lnTo>
                  <a:cubicBezTo>
                    <a:pt x="9105" y="370"/>
                    <a:pt x="9245" y="510"/>
                    <a:pt x="9245" y="688"/>
                  </a:cubicBezTo>
                  <a:lnTo>
                    <a:pt x="9245" y="1567"/>
                  </a:lnTo>
                  <a:cubicBezTo>
                    <a:pt x="9258" y="1675"/>
                    <a:pt x="9347" y="1729"/>
                    <a:pt x="9436" y="1729"/>
                  </a:cubicBezTo>
                  <a:cubicBezTo>
                    <a:pt x="9525" y="1729"/>
                    <a:pt x="9614" y="1675"/>
                    <a:pt x="9627" y="1567"/>
                  </a:cubicBezTo>
                  <a:lnTo>
                    <a:pt x="9627" y="688"/>
                  </a:lnTo>
                  <a:cubicBezTo>
                    <a:pt x="9627" y="306"/>
                    <a:pt x="9309" y="0"/>
                    <a:pt x="8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373607" y="4177357"/>
              <a:ext cx="151102" cy="32456"/>
            </a:xfrm>
            <a:custGeom>
              <a:rect b="b" l="l" r="r" t="t"/>
              <a:pathLst>
                <a:path extrusionOk="0" h="1376" w="6406">
                  <a:moveTo>
                    <a:pt x="6023" y="370"/>
                  </a:moveTo>
                  <a:cubicBezTo>
                    <a:pt x="6023" y="370"/>
                    <a:pt x="6036" y="383"/>
                    <a:pt x="6036" y="395"/>
                  </a:cubicBezTo>
                  <a:lnTo>
                    <a:pt x="6036" y="994"/>
                  </a:lnTo>
                  <a:cubicBezTo>
                    <a:pt x="6036" y="994"/>
                    <a:pt x="6023" y="1006"/>
                    <a:pt x="6023" y="1006"/>
                  </a:cubicBezTo>
                  <a:lnTo>
                    <a:pt x="395" y="1006"/>
                  </a:lnTo>
                  <a:cubicBezTo>
                    <a:pt x="382" y="1006"/>
                    <a:pt x="369" y="1006"/>
                    <a:pt x="369" y="994"/>
                  </a:cubicBezTo>
                  <a:lnTo>
                    <a:pt x="369" y="395"/>
                  </a:lnTo>
                  <a:cubicBezTo>
                    <a:pt x="369" y="383"/>
                    <a:pt x="382" y="370"/>
                    <a:pt x="395" y="370"/>
                  </a:cubicBezTo>
                  <a:close/>
                  <a:moveTo>
                    <a:pt x="395" y="1"/>
                  </a:moveTo>
                  <a:cubicBezTo>
                    <a:pt x="178" y="1"/>
                    <a:pt x="0" y="179"/>
                    <a:pt x="0" y="395"/>
                  </a:cubicBezTo>
                  <a:lnTo>
                    <a:pt x="0" y="994"/>
                  </a:lnTo>
                  <a:cubicBezTo>
                    <a:pt x="0" y="1210"/>
                    <a:pt x="178" y="1376"/>
                    <a:pt x="395" y="1376"/>
                  </a:cubicBezTo>
                  <a:lnTo>
                    <a:pt x="6023" y="1376"/>
                  </a:lnTo>
                  <a:cubicBezTo>
                    <a:pt x="6227" y="1376"/>
                    <a:pt x="6405" y="1210"/>
                    <a:pt x="6405" y="994"/>
                  </a:cubicBezTo>
                  <a:lnTo>
                    <a:pt x="6405" y="395"/>
                  </a:lnTo>
                  <a:cubicBezTo>
                    <a:pt x="6405" y="179"/>
                    <a:pt x="6227" y="1"/>
                    <a:pt x="6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394623" y="4329025"/>
              <a:ext cx="66399" cy="9034"/>
            </a:xfrm>
            <a:custGeom>
              <a:rect b="b" l="l" r="r" t="t"/>
              <a:pathLst>
                <a:path extrusionOk="0" h="383" w="2815">
                  <a:moveTo>
                    <a:pt x="255" y="1"/>
                  </a:moveTo>
                  <a:cubicBezTo>
                    <a:pt x="0" y="1"/>
                    <a:pt x="0" y="383"/>
                    <a:pt x="255" y="383"/>
                  </a:cubicBezTo>
                  <a:lnTo>
                    <a:pt x="2573" y="383"/>
                  </a:lnTo>
                  <a:cubicBezTo>
                    <a:pt x="2815" y="383"/>
                    <a:pt x="2815" y="1"/>
                    <a:pt x="2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365186" y="4329025"/>
              <a:ext cx="23446" cy="9034"/>
            </a:xfrm>
            <a:custGeom>
              <a:rect b="b" l="l" r="r" t="t"/>
              <a:pathLst>
                <a:path extrusionOk="0" h="383" w="994">
                  <a:moveTo>
                    <a:pt x="243" y="1"/>
                  </a:moveTo>
                  <a:cubicBezTo>
                    <a:pt x="1" y="1"/>
                    <a:pt x="1" y="383"/>
                    <a:pt x="243" y="383"/>
                  </a:cubicBezTo>
                  <a:lnTo>
                    <a:pt x="752" y="383"/>
                  </a:lnTo>
                  <a:cubicBezTo>
                    <a:pt x="994" y="383"/>
                    <a:pt x="994" y="1"/>
                    <a:pt x="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3354666" y="4347965"/>
              <a:ext cx="71824" cy="9034"/>
            </a:xfrm>
            <a:custGeom>
              <a:rect b="b" l="l" r="r" t="t"/>
              <a:pathLst>
                <a:path extrusionOk="0" h="383" w="3045">
                  <a:moveTo>
                    <a:pt x="192" y="0"/>
                  </a:moveTo>
                  <a:cubicBezTo>
                    <a:pt x="90" y="0"/>
                    <a:pt x="1" y="89"/>
                    <a:pt x="1" y="191"/>
                  </a:cubicBezTo>
                  <a:cubicBezTo>
                    <a:pt x="1" y="293"/>
                    <a:pt x="90" y="382"/>
                    <a:pt x="192" y="382"/>
                  </a:cubicBezTo>
                  <a:lnTo>
                    <a:pt x="2802" y="382"/>
                  </a:lnTo>
                  <a:cubicBezTo>
                    <a:pt x="3044" y="382"/>
                    <a:pt x="3044" y="0"/>
                    <a:pt x="2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3433967" y="4347965"/>
              <a:ext cx="27055" cy="9034"/>
            </a:xfrm>
            <a:custGeom>
              <a:rect b="b" l="l" r="r" t="t"/>
              <a:pathLst>
                <a:path extrusionOk="0" h="383" w="1147">
                  <a:moveTo>
                    <a:pt x="242" y="0"/>
                  </a:moveTo>
                  <a:cubicBezTo>
                    <a:pt x="1" y="0"/>
                    <a:pt x="1" y="382"/>
                    <a:pt x="242" y="382"/>
                  </a:cubicBezTo>
                  <a:lnTo>
                    <a:pt x="905" y="382"/>
                  </a:lnTo>
                  <a:cubicBezTo>
                    <a:pt x="1147" y="382"/>
                    <a:pt x="1147" y="0"/>
                    <a:pt x="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3387712" y="4367166"/>
              <a:ext cx="73310" cy="8751"/>
            </a:xfrm>
            <a:custGeom>
              <a:rect b="b" l="l" r="r" t="t"/>
              <a:pathLst>
                <a:path extrusionOk="0" h="371" w="3108">
                  <a:moveTo>
                    <a:pt x="2877" y="1"/>
                  </a:moveTo>
                  <a:cubicBezTo>
                    <a:pt x="2873" y="1"/>
                    <a:pt x="2870" y="1"/>
                    <a:pt x="2866" y="1"/>
                  </a:cubicBezTo>
                  <a:lnTo>
                    <a:pt x="243" y="1"/>
                  </a:lnTo>
                  <a:cubicBezTo>
                    <a:pt x="1" y="1"/>
                    <a:pt x="1" y="370"/>
                    <a:pt x="243" y="370"/>
                  </a:cubicBezTo>
                  <a:lnTo>
                    <a:pt x="2866" y="370"/>
                  </a:lnTo>
                  <a:cubicBezTo>
                    <a:pt x="3104" y="370"/>
                    <a:pt x="3107" y="1"/>
                    <a:pt x="2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3353180" y="4367189"/>
              <a:ext cx="27055" cy="8727"/>
            </a:xfrm>
            <a:custGeom>
              <a:rect b="b" l="l" r="r" t="t"/>
              <a:pathLst>
                <a:path extrusionOk="0" h="370" w="1147">
                  <a:moveTo>
                    <a:pt x="255" y="0"/>
                  </a:moveTo>
                  <a:cubicBezTo>
                    <a:pt x="0" y="0"/>
                    <a:pt x="0" y="369"/>
                    <a:pt x="255" y="369"/>
                  </a:cubicBezTo>
                  <a:lnTo>
                    <a:pt x="904" y="369"/>
                  </a:lnTo>
                  <a:cubicBezTo>
                    <a:pt x="1146" y="369"/>
                    <a:pt x="1146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3353180" y="4386106"/>
              <a:ext cx="73310" cy="9034"/>
            </a:xfrm>
            <a:custGeom>
              <a:rect b="b" l="l" r="r" t="t"/>
              <a:pathLst>
                <a:path extrusionOk="0" h="383" w="3108">
                  <a:moveTo>
                    <a:pt x="255" y="0"/>
                  </a:moveTo>
                  <a:cubicBezTo>
                    <a:pt x="0" y="0"/>
                    <a:pt x="0" y="369"/>
                    <a:pt x="255" y="382"/>
                  </a:cubicBezTo>
                  <a:lnTo>
                    <a:pt x="2865" y="382"/>
                  </a:lnTo>
                  <a:cubicBezTo>
                    <a:pt x="3107" y="382"/>
                    <a:pt x="3107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3433967" y="4386106"/>
              <a:ext cx="27055" cy="8727"/>
            </a:xfrm>
            <a:custGeom>
              <a:rect b="b" l="l" r="r" t="t"/>
              <a:pathLst>
                <a:path extrusionOk="0" h="370" w="1147">
                  <a:moveTo>
                    <a:pt x="242" y="0"/>
                  </a:moveTo>
                  <a:cubicBezTo>
                    <a:pt x="1" y="0"/>
                    <a:pt x="1" y="369"/>
                    <a:pt x="242" y="369"/>
                  </a:cubicBezTo>
                  <a:lnTo>
                    <a:pt x="905" y="369"/>
                  </a:lnTo>
                  <a:cubicBezTo>
                    <a:pt x="1147" y="369"/>
                    <a:pt x="1147" y="0"/>
                    <a:pt x="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3353487" y="4224815"/>
              <a:ext cx="191625" cy="84726"/>
            </a:xfrm>
            <a:custGeom>
              <a:rect b="b" l="l" r="r" t="t"/>
              <a:pathLst>
                <a:path extrusionOk="0" h="3592" w="8124">
                  <a:moveTo>
                    <a:pt x="1859" y="2776"/>
                  </a:moveTo>
                  <a:lnTo>
                    <a:pt x="1859" y="3209"/>
                  </a:lnTo>
                  <a:lnTo>
                    <a:pt x="1426" y="3209"/>
                  </a:lnTo>
                  <a:lnTo>
                    <a:pt x="1426" y="2776"/>
                  </a:lnTo>
                  <a:close/>
                  <a:moveTo>
                    <a:pt x="3463" y="2127"/>
                  </a:moveTo>
                  <a:lnTo>
                    <a:pt x="3463" y="3209"/>
                  </a:lnTo>
                  <a:lnTo>
                    <a:pt x="3043" y="3209"/>
                  </a:lnTo>
                  <a:lnTo>
                    <a:pt x="3043" y="2127"/>
                  </a:lnTo>
                  <a:close/>
                  <a:moveTo>
                    <a:pt x="6685" y="370"/>
                  </a:moveTo>
                  <a:lnTo>
                    <a:pt x="6685" y="3209"/>
                  </a:lnTo>
                  <a:lnTo>
                    <a:pt x="6252" y="3209"/>
                  </a:lnTo>
                  <a:lnTo>
                    <a:pt x="6252" y="370"/>
                  </a:lnTo>
                  <a:close/>
                  <a:moveTo>
                    <a:pt x="5081" y="1172"/>
                  </a:moveTo>
                  <a:lnTo>
                    <a:pt x="5081" y="3222"/>
                  </a:lnTo>
                  <a:lnTo>
                    <a:pt x="4648" y="3209"/>
                  </a:lnTo>
                  <a:lnTo>
                    <a:pt x="4648" y="1172"/>
                  </a:lnTo>
                  <a:close/>
                  <a:moveTo>
                    <a:pt x="6061" y="0"/>
                  </a:moveTo>
                  <a:cubicBezTo>
                    <a:pt x="5959" y="0"/>
                    <a:pt x="5870" y="90"/>
                    <a:pt x="5870" y="191"/>
                  </a:cubicBezTo>
                  <a:lnTo>
                    <a:pt x="5870" y="3222"/>
                  </a:lnTo>
                  <a:lnTo>
                    <a:pt x="5450" y="3222"/>
                  </a:lnTo>
                  <a:lnTo>
                    <a:pt x="5450" y="994"/>
                  </a:lnTo>
                  <a:cubicBezTo>
                    <a:pt x="5437" y="879"/>
                    <a:pt x="5361" y="803"/>
                    <a:pt x="5259" y="803"/>
                  </a:cubicBezTo>
                  <a:lnTo>
                    <a:pt x="4457" y="803"/>
                  </a:lnTo>
                  <a:cubicBezTo>
                    <a:pt x="4355" y="803"/>
                    <a:pt x="4266" y="879"/>
                    <a:pt x="4266" y="994"/>
                  </a:cubicBezTo>
                  <a:lnTo>
                    <a:pt x="4266" y="3222"/>
                  </a:lnTo>
                  <a:lnTo>
                    <a:pt x="3833" y="3222"/>
                  </a:lnTo>
                  <a:lnTo>
                    <a:pt x="3833" y="1949"/>
                  </a:lnTo>
                  <a:cubicBezTo>
                    <a:pt x="3833" y="1834"/>
                    <a:pt x="3756" y="1758"/>
                    <a:pt x="3654" y="1758"/>
                  </a:cubicBezTo>
                  <a:lnTo>
                    <a:pt x="2852" y="1758"/>
                  </a:lnTo>
                  <a:cubicBezTo>
                    <a:pt x="2750" y="1758"/>
                    <a:pt x="2674" y="1834"/>
                    <a:pt x="2674" y="1949"/>
                  </a:cubicBezTo>
                  <a:lnTo>
                    <a:pt x="2674" y="3222"/>
                  </a:lnTo>
                  <a:lnTo>
                    <a:pt x="2241" y="3222"/>
                  </a:lnTo>
                  <a:lnTo>
                    <a:pt x="2241" y="2598"/>
                  </a:lnTo>
                  <a:cubicBezTo>
                    <a:pt x="2241" y="2496"/>
                    <a:pt x="2152" y="2407"/>
                    <a:pt x="2050" y="2407"/>
                  </a:cubicBezTo>
                  <a:lnTo>
                    <a:pt x="1261" y="2407"/>
                  </a:lnTo>
                  <a:cubicBezTo>
                    <a:pt x="1159" y="2407"/>
                    <a:pt x="1070" y="2496"/>
                    <a:pt x="1070" y="2598"/>
                  </a:cubicBezTo>
                  <a:lnTo>
                    <a:pt x="1070" y="3222"/>
                  </a:lnTo>
                  <a:lnTo>
                    <a:pt x="255" y="3222"/>
                  </a:lnTo>
                  <a:cubicBezTo>
                    <a:pt x="251" y="3222"/>
                    <a:pt x="246" y="3222"/>
                    <a:pt x="242" y="3222"/>
                  </a:cubicBezTo>
                  <a:cubicBezTo>
                    <a:pt x="0" y="3222"/>
                    <a:pt x="4" y="3591"/>
                    <a:pt x="255" y="3591"/>
                  </a:cubicBezTo>
                  <a:lnTo>
                    <a:pt x="7882" y="3591"/>
                  </a:lnTo>
                  <a:cubicBezTo>
                    <a:pt x="8124" y="3591"/>
                    <a:pt x="8124" y="3222"/>
                    <a:pt x="7882" y="3222"/>
                  </a:cubicBezTo>
                  <a:lnTo>
                    <a:pt x="7054" y="3222"/>
                  </a:lnTo>
                  <a:lnTo>
                    <a:pt x="7054" y="191"/>
                  </a:lnTo>
                  <a:cubicBezTo>
                    <a:pt x="7054" y="90"/>
                    <a:pt x="6978" y="0"/>
                    <a:pt x="6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3335749" y="4211748"/>
              <a:ext cx="289254" cy="247055"/>
            </a:xfrm>
            <a:custGeom>
              <a:rect b="b" l="l" r="r" t="t"/>
              <a:pathLst>
                <a:path extrusionOk="0" h="10474" w="12263">
                  <a:moveTo>
                    <a:pt x="9435" y="1"/>
                  </a:moveTo>
                  <a:cubicBezTo>
                    <a:pt x="9347" y="1"/>
                    <a:pt x="9258" y="58"/>
                    <a:pt x="9245" y="172"/>
                  </a:cubicBezTo>
                  <a:lnTo>
                    <a:pt x="9245" y="4998"/>
                  </a:lnTo>
                  <a:cubicBezTo>
                    <a:pt x="9143" y="4986"/>
                    <a:pt x="9029" y="4973"/>
                    <a:pt x="8927" y="4973"/>
                  </a:cubicBezTo>
                  <a:cubicBezTo>
                    <a:pt x="7679" y="4973"/>
                    <a:pt x="6597" y="5813"/>
                    <a:pt x="6266" y="7010"/>
                  </a:cubicBezTo>
                  <a:cubicBezTo>
                    <a:pt x="5947" y="8207"/>
                    <a:pt x="6469" y="9480"/>
                    <a:pt x="7539" y="10104"/>
                  </a:cubicBezTo>
                  <a:lnTo>
                    <a:pt x="688" y="10104"/>
                  </a:lnTo>
                  <a:cubicBezTo>
                    <a:pt x="510" y="10104"/>
                    <a:pt x="370" y="9964"/>
                    <a:pt x="370" y="9786"/>
                  </a:cubicBezTo>
                  <a:lnTo>
                    <a:pt x="370" y="8411"/>
                  </a:lnTo>
                  <a:cubicBezTo>
                    <a:pt x="370" y="8284"/>
                    <a:pt x="278" y="8220"/>
                    <a:pt x="185" y="8220"/>
                  </a:cubicBezTo>
                  <a:cubicBezTo>
                    <a:pt x="93" y="8220"/>
                    <a:pt x="1" y="8284"/>
                    <a:pt x="1" y="8411"/>
                  </a:cubicBezTo>
                  <a:lnTo>
                    <a:pt x="1" y="9786"/>
                  </a:lnTo>
                  <a:cubicBezTo>
                    <a:pt x="1" y="10155"/>
                    <a:pt x="306" y="10474"/>
                    <a:pt x="688" y="10474"/>
                  </a:cubicBezTo>
                  <a:lnTo>
                    <a:pt x="8927" y="10474"/>
                  </a:lnTo>
                  <a:cubicBezTo>
                    <a:pt x="9525" y="10474"/>
                    <a:pt x="10111" y="10270"/>
                    <a:pt x="10595" y="9901"/>
                  </a:cubicBezTo>
                  <a:cubicBezTo>
                    <a:pt x="10748" y="9778"/>
                    <a:pt x="10639" y="9565"/>
                    <a:pt x="10484" y="9565"/>
                  </a:cubicBezTo>
                  <a:cubicBezTo>
                    <a:pt x="10446" y="9565"/>
                    <a:pt x="10406" y="9578"/>
                    <a:pt x="10366" y="9608"/>
                  </a:cubicBezTo>
                  <a:cubicBezTo>
                    <a:pt x="9937" y="9936"/>
                    <a:pt x="9428" y="10097"/>
                    <a:pt x="8921" y="10097"/>
                  </a:cubicBezTo>
                  <a:cubicBezTo>
                    <a:pt x="8268" y="10097"/>
                    <a:pt x="7617" y="9831"/>
                    <a:pt x="7144" y="9315"/>
                  </a:cubicBezTo>
                  <a:cubicBezTo>
                    <a:pt x="6316" y="8398"/>
                    <a:pt x="6329" y="6997"/>
                    <a:pt x="7170" y="6081"/>
                  </a:cubicBezTo>
                  <a:cubicBezTo>
                    <a:pt x="7636" y="5579"/>
                    <a:pt x="8275" y="5320"/>
                    <a:pt x="8920" y="5320"/>
                  </a:cubicBezTo>
                  <a:cubicBezTo>
                    <a:pt x="9436" y="5320"/>
                    <a:pt x="9955" y="5486"/>
                    <a:pt x="10391" y="5826"/>
                  </a:cubicBezTo>
                  <a:cubicBezTo>
                    <a:pt x="11372" y="6590"/>
                    <a:pt x="11588" y="7978"/>
                    <a:pt x="10913" y="9022"/>
                  </a:cubicBezTo>
                  <a:cubicBezTo>
                    <a:pt x="10814" y="9166"/>
                    <a:pt x="10944" y="9316"/>
                    <a:pt x="11078" y="9316"/>
                  </a:cubicBezTo>
                  <a:cubicBezTo>
                    <a:pt x="11134" y="9316"/>
                    <a:pt x="11190" y="9290"/>
                    <a:pt x="11232" y="9226"/>
                  </a:cubicBezTo>
                  <a:cubicBezTo>
                    <a:pt x="12263" y="7647"/>
                    <a:pt x="11435" y="5533"/>
                    <a:pt x="9614" y="5062"/>
                  </a:cubicBezTo>
                  <a:lnTo>
                    <a:pt x="9614" y="172"/>
                  </a:lnTo>
                  <a:cubicBezTo>
                    <a:pt x="9608" y="58"/>
                    <a:pt x="9522" y="1"/>
                    <a:pt x="9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3507254" y="4362826"/>
              <a:ext cx="83335" cy="62200"/>
            </a:xfrm>
            <a:custGeom>
              <a:rect b="b" l="l" r="r" t="t"/>
              <a:pathLst>
                <a:path extrusionOk="0" h="2637" w="3533">
                  <a:moveTo>
                    <a:pt x="2573" y="392"/>
                  </a:moveTo>
                  <a:cubicBezTo>
                    <a:pt x="2646" y="392"/>
                    <a:pt x="2719" y="421"/>
                    <a:pt x="2776" y="478"/>
                  </a:cubicBezTo>
                  <a:cubicBezTo>
                    <a:pt x="2840" y="529"/>
                    <a:pt x="2866" y="605"/>
                    <a:pt x="2866" y="682"/>
                  </a:cubicBezTo>
                  <a:cubicBezTo>
                    <a:pt x="2866" y="758"/>
                    <a:pt x="2840" y="834"/>
                    <a:pt x="2776" y="898"/>
                  </a:cubicBezTo>
                  <a:lnTo>
                    <a:pt x="1490" y="2197"/>
                  </a:lnTo>
                  <a:cubicBezTo>
                    <a:pt x="1439" y="2241"/>
                    <a:pt x="1379" y="2264"/>
                    <a:pt x="1318" y="2264"/>
                  </a:cubicBezTo>
                  <a:cubicBezTo>
                    <a:pt x="1258" y="2264"/>
                    <a:pt x="1197" y="2241"/>
                    <a:pt x="1147" y="2197"/>
                  </a:cubicBezTo>
                  <a:lnTo>
                    <a:pt x="535" y="1573"/>
                  </a:lnTo>
                  <a:cubicBezTo>
                    <a:pt x="421" y="1458"/>
                    <a:pt x="421" y="1267"/>
                    <a:pt x="535" y="1153"/>
                  </a:cubicBezTo>
                  <a:cubicBezTo>
                    <a:pt x="593" y="1095"/>
                    <a:pt x="669" y="1067"/>
                    <a:pt x="745" y="1067"/>
                  </a:cubicBezTo>
                  <a:cubicBezTo>
                    <a:pt x="822" y="1067"/>
                    <a:pt x="898" y="1095"/>
                    <a:pt x="956" y="1153"/>
                  </a:cubicBezTo>
                  <a:lnTo>
                    <a:pt x="1185" y="1395"/>
                  </a:lnTo>
                  <a:cubicBezTo>
                    <a:pt x="1223" y="1420"/>
                    <a:pt x="1274" y="1446"/>
                    <a:pt x="1325" y="1446"/>
                  </a:cubicBezTo>
                  <a:cubicBezTo>
                    <a:pt x="1363" y="1446"/>
                    <a:pt x="1414" y="1420"/>
                    <a:pt x="1452" y="1395"/>
                  </a:cubicBezTo>
                  <a:lnTo>
                    <a:pt x="2369" y="478"/>
                  </a:lnTo>
                  <a:cubicBezTo>
                    <a:pt x="2426" y="421"/>
                    <a:pt x="2499" y="392"/>
                    <a:pt x="2573" y="392"/>
                  </a:cubicBezTo>
                  <a:close/>
                  <a:moveTo>
                    <a:pt x="2560" y="1"/>
                  </a:moveTo>
                  <a:cubicBezTo>
                    <a:pt x="2402" y="1"/>
                    <a:pt x="2237" y="63"/>
                    <a:pt x="2089" y="210"/>
                  </a:cubicBezTo>
                  <a:lnTo>
                    <a:pt x="2102" y="210"/>
                  </a:lnTo>
                  <a:lnTo>
                    <a:pt x="1325" y="987"/>
                  </a:lnTo>
                  <a:lnTo>
                    <a:pt x="1223" y="885"/>
                  </a:lnTo>
                  <a:cubicBezTo>
                    <a:pt x="1089" y="752"/>
                    <a:pt x="917" y="685"/>
                    <a:pt x="745" y="685"/>
                  </a:cubicBezTo>
                  <a:cubicBezTo>
                    <a:pt x="574" y="685"/>
                    <a:pt x="402" y="752"/>
                    <a:pt x="268" y="885"/>
                  </a:cubicBezTo>
                  <a:cubicBezTo>
                    <a:pt x="1" y="1153"/>
                    <a:pt x="1" y="1573"/>
                    <a:pt x="268" y="1840"/>
                  </a:cubicBezTo>
                  <a:lnTo>
                    <a:pt x="892" y="2464"/>
                  </a:lnTo>
                  <a:cubicBezTo>
                    <a:pt x="1006" y="2579"/>
                    <a:pt x="1162" y="2636"/>
                    <a:pt x="1318" y="2636"/>
                  </a:cubicBezTo>
                  <a:cubicBezTo>
                    <a:pt x="1474" y="2636"/>
                    <a:pt x="1630" y="2579"/>
                    <a:pt x="1745" y="2464"/>
                  </a:cubicBezTo>
                  <a:lnTo>
                    <a:pt x="3044" y="1165"/>
                  </a:lnTo>
                  <a:cubicBezTo>
                    <a:pt x="3532" y="677"/>
                    <a:pt x="3083" y="1"/>
                    <a:pt x="2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Findings</a:t>
            </a:r>
            <a:endParaRPr/>
          </a:p>
        </p:txBody>
      </p:sp>
      <p:sp>
        <p:nvSpPr>
          <p:cNvPr id="454" name="Google Shape;454;p27"/>
          <p:cNvSpPr txBox="1"/>
          <p:nvPr>
            <p:ph idx="2" type="title"/>
          </p:nvPr>
        </p:nvSpPr>
        <p:spPr>
          <a:xfrm>
            <a:off x="2128425" y="13768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sp>
        <p:nvSpPr>
          <p:cNvPr id="455" name="Google Shape;455;p27"/>
          <p:cNvSpPr txBox="1"/>
          <p:nvPr>
            <p:ph idx="3" type="title"/>
          </p:nvPr>
        </p:nvSpPr>
        <p:spPr>
          <a:xfrm>
            <a:off x="5872150" y="13768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Premises Analysis</a:t>
            </a:r>
            <a:endParaRPr/>
          </a:p>
        </p:txBody>
      </p:sp>
      <p:sp>
        <p:nvSpPr>
          <p:cNvPr id="456" name="Google Shape;456;p27"/>
          <p:cNvSpPr txBox="1"/>
          <p:nvPr>
            <p:ph idx="1" type="subTitle"/>
          </p:nvPr>
        </p:nvSpPr>
        <p:spPr>
          <a:xfrm>
            <a:off x="2128427" y="21145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specific areas that are prone to crimes?</a:t>
            </a:r>
            <a:endParaRPr/>
          </a:p>
        </p:txBody>
      </p:sp>
      <p:sp>
        <p:nvSpPr>
          <p:cNvPr id="457" name="Google Shape;457;p27"/>
          <p:cNvSpPr txBox="1"/>
          <p:nvPr>
            <p:ph idx="4" type="subTitle"/>
          </p:nvPr>
        </p:nvSpPr>
        <p:spPr>
          <a:xfrm>
            <a:off x="5872152" y="21145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specific crimes occur in particular types of locations?</a:t>
            </a:r>
            <a:endParaRPr/>
          </a:p>
        </p:txBody>
      </p:sp>
      <p:sp>
        <p:nvSpPr>
          <p:cNvPr id="458" name="Google Shape;458;p27"/>
          <p:cNvSpPr txBox="1"/>
          <p:nvPr>
            <p:ph idx="5" type="title"/>
          </p:nvPr>
        </p:nvSpPr>
        <p:spPr>
          <a:xfrm>
            <a:off x="2128425" y="32292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459" name="Google Shape;459;p27"/>
          <p:cNvSpPr txBox="1"/>
          <p:nvPr>
            <p:ph idx="6" type="title"/>
          </p:nvPr>
        </p:nvSpPr>
        <p:spPr>
          <a:xfrm>
            <a:off x="5872150" y="3170400"/>
            <a:ext cx="21648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Prediction</a:t>
            </a:r>
            <a:endParaRPr/>
          </a:p>
        </p:txBody>
      </p:sp>
      <p:sp>
        <p:nvSpPr>
          <p:cNvPr id="460" name="Google Shape;460;p27"/>
          <p:cNvSpPr txBox="1"/>
          <p:nvPr>
            <p:ph idx="7" type="subTitle"/>
          </p:nvPr>
        </p:nvSpPr>
        <p:spPr>
          <a:xfrm>
            <a:off x="2128451" y="39081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the</a:t>
            </a:r>
            <a:r>
              <a:rPr lang="en"/>
              <a:t> overall crime rate shifted over the years?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long-term patterns or trends?</a:t>
            </a:r>
            <a:endParaRPr/>
          </a:p>
        </p:txBody>
      </p:sp>
      <p:sp>
        <p:nvSpPr>
          <p:cNvPr id="461" name="Google Shape;461;p27"/>
          <p:cNvSpPr txBox="1"/>
          <p:nvPr>
            <p:ph idx="8" type="subTitle"/>
          </p:nvPr>
        </p:nvSpPr>
        <p:spPr>
          <a:xfrm>
            <a:off x="5872156" y="39081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possible to predict future shifts in crime rate?</a:t>
            </a: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1279575" y="1652700"/>
            <a:ext cx="707400" cy="727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1279575" y="3515025"/>
            <a:ext cx="707400" cy="727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5016625" y="3515025"/>
            <a:ext cx="707400" cy="727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5016625" y="1652700"/>
            <a:ext cx="707400" cy="727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66" name="Google Shape;4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50" y="1685275"/>
            <a:ext cx="662650" cy="6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088" y="3558888"/>
            <a:ext cx="658368" cy="6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138" y="1687413"/>
            <a:ext cx="658368" cy="658368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9" name="Google Shape;4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1138" y="3549750"/>
            <a:ext cx="658368" cy="658368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</a:t>
            </a: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2806450" y="1551175"/>
            <a:ext cx="3531300" cy="6363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FF5E45">
                  <a:alpha val="0"/>
                </a:srgbClr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Los Angeles Crime Data</a:t>
            </a:r>
            <a:r>
              <a:rPr b="1"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946025" y="3587675"/>
            <a:ext cx="2188200" cy="4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Victim Demographics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946133" y="3040150"/>
            <a:ext cx="2188200" cy="4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Crime 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Occurrence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Details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8" name="Google Shape;478;p28"/>
          <p:cNvSpPr/>
          <p:nvPr/>
        </p:nvSpPr>
        <p:spPr>
          <a:xfrm>
            <a:off x="946123" y="4135200"/>
            <a:ext cx="2188200" cy="4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Location Details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9" name="Google Shape;479;p28"/>
          <p:cNvSpPr/>
          <p:nvPr/>
        </p:nvSpPr>
        <p:spPr>
          <a:xfrm>
            <a:off x="3590850" y="3040150"/>
            <a:ext cx="2188200" cy="4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Grand Funding Dates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0" name="Google Shape;480;p28"/>
          <p:cNvSpPr/>
          <p:nvPr/>
        </p:nvSpPr>
        <p:spPr>
          <a:xfrm>
            <a:off x="3590850" y="3587674"/>
            <a:ext cx="2188200" cy="4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Type of Grants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3590850" y="4135200"/>
            <a:ext cx="2188200" cy="4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Agency Description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2" name="Google Shape;482;p28"/>
          <p:cNvSpPr/>
          <p:nvPr/>
        </p:nvSpPr>
        <p:spPr>
          <a:xfrm>
            <a:off x="6235792" y="3040150"/>
            <a:ext cx="2188200" cy="4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Schools Locations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3" name="Google Shape;483;p28"/>
          <p:cNvSpPr/>
          <p:nvPr/>
        </p:nvSpPr>
        <p:spPr>
          <a:xfrm>
            <a:off x="6235786" y="3587675"/>
            <a:ext cx="2188200" cy="4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Shopping Malls Location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4" name="Google Shape;484;p28"/>
          <p:cNvSpPr/>
          <p:nvPr/>
        </p:nvSpPr>
        <p:spPr>
          <a:xfrm>
            <a:off x="720000" y="2414025"/>
            <a:ext cx="24141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 Crime Data: 2010-2023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3364950" y="2414025"/>
            <a:ext cx="24141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 Grant Funding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6009949" y="2414025"/>
            <a:ext cx="24141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Premises Data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87" name="Google Shape;487;p28"/>
          <p:cNvCxnSpPr>
            <a:stCxn id="475" idx="1"/>
            <a:endCxn id="484" idx="0"/>
          </p:cNvCxnSpPr>
          <p:nvPr/>
        </p:nvCxnSpPr>
        <p:spPr>
          <a:xfrm flipH="1">
            <a:off x="1927150" y="1869325"/>
            <a:ext cx="879300" cy="54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8"/>
          <p:cNvCxnSpPr>
            <a:stCxn id="475" idx="3"/>
            <a:endCxn id="486" idx="0"/>
          </p:cNvCxnSpPr>
          <p:nvPr/>
        </p:nvCxnSpPr>
        <p:spPr>
          <a:xfrm>
            <a:off x="6337750" y="1869325"/>
            <a:ext cx="879300" cy="54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8"/>
          <p:cNvCxnSpPr>
            <a:stCxn id="475" idx="2"/>
            <a:endCxn id="485" idx="0"/>
          </p:cNvCxnSpPr>
          <p:nvPr/>
        </p:nvCxnSpPr>
        <p:spPr>
          <a:xfrm>
            <a:off x="4572100" y="2187475"/>
            <a:ext cx="0" cy="22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ere to stay in Los Angeles? Best places and neighborhoods" id="494" name="Google Shape;494;p2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9"/>
          <p:cNvSpPr txBox="1"/>
          <p:nvPr>
            <p:ph idx="2" type="title"/>
          </p:nvPr>
        </p:nvSpPr>
        <p:spPr>
          <a:xfrm>
            <a:off x="3960525" y="103090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3785625" y="856000"/>
            <a:ext cx="1572900" cy="157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497" name="Google Shape;497;p29"/>
          <p:cNvSpPr txBox="1"/>
          <p:nvPr>
            <p:ph type="title"/>
          </p:nvPr>
        </p:nvSpPr>
        <p:spPr>
          <a:xfrm>
            <a:off x="1284825" y="26077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29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500" name="Google Shape;500;p29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29"/>
          <p:cNvSpPr/>
          <p:nvPr/>
        </p:nvSpPr>
        <p:spPr>
          <a:xfrm>
            <a:off x="2646950" y="13661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5997100" y="13661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30"/>
          <p:cNvCxnSpPr>
            <a:stCxn id="519" idx="6"/>
            <a:endCxn id="520" idx="2"/>
          </p:cNvCxnSpPr>
          <p:nvPr/>
        </p:nvCxnSpPr>
        <p:spPr>
          <a:xfrm>
            <a:off x="2743688" y="2887800"/>
            <a:ext cx="63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0"/>
          <p:cNvCxnSpPr>
            <a:stCxn id="520" idx="6"/>
            <a:endCxn id="522" idx="2"/>
          </p:cNvCxnSpPr>
          <p:nvPr/>
        </p:nvCxnSpPr>
        <p:spPr>
          <a:xfrm>
            <a:off x="4256863" y="2887800"/>
            <a:ext cx="63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0"/>
          <p:cNvCxnSpPr>
            <a:stCxn id="522" idx="6"/>
            <a:endCxn id="524" idx="2"/>
          </p:cNvCxnSpPr>
          <p:nvPr/>
        </p:nvCxnSpPr>
        <p:spPr>
          <a:xfrm>
            <a:off x="5770038" y="2887800"/>
            <a:ext cx="63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0"/>
          <p:cNvSpPr/>
          <p:nvPr/>
        </p:nvSpPr>
        <p:spPr>
          <a:xfrm>
            <a:off x="1860788" y="24463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3373963" y="24463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4887138" y="24463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6400313" y="2446350"/>
            <a:ext cx="882900" cy="88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525" name="Google Shape;525;p30"/>
          <p:cNvSpPr txBox="1"/>
          <p:nvPr/>
        </p:nvSpPr>
        <p:spPr>
          <a:xfrm>
            <a:off x="1561250" y="4050126"/>
            <a:ext cx="1482000" cy="53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 2010-2019 + 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 2020-2023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26" name="Google Shape;526;p30"/>
          <p:cNvSpPr txBox="1"/>
          <p:nvPr/>
        </p:nvSpPr>
        <p:spPr>
          <a:xfrm>
            <a:off x="4587600" y="4050113"/>
            <a:ext cx="1482000" cy="53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Date, Time, Latitude, Longitude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27" name="Google Shape;527;p30"/>
          <p:cNvSpPr txBox="1"/>
          <p:nvPr/>
        </p:nvSpPr>
        <p:spPr>
          <a:xfrm>
            <a:off x="3074426" y="572688"/>
            <a:ext cx="1482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Cleaning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3074425" y="1186502"/>
            <a:ext cx="1482000" cy="525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Victim Age, Gender, &amp; Descent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6100775" y="1186497"/>
            <a:ext cx="1482000" cy="525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Group area names with incidentals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6100775" y="571507"/>
            <a:ext cx="148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Geospatial Preparation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Google Shape;531;p30"/>
          <p:cNvSpPr txBox="1"/>
          <p:nvPr/>
        </p:nvSpPr>
        <p:spPr>
          <a:xfrm>
            <a:off x="6100775" y="1712400"/>
            <a:ext cx="1482000" cy="53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Join GeoJson file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4587600" y="3437525"/>
            <a:ext cx="1482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Transformation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3" name="Google Shape;533;p30"/>
          <p:cNvSpPr txBox="1"/>
          <p:nvPr/>
        </p:nvSpPr>
        <p:spPr>
          <a:xfrm>
            <a:off x="3074425" y="1714652"/>
            <a:ext cx="1482000" cy="525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Incident Location &amp; Time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4" name="Google Shape;534;p30"/>
          <p:cNvSpPr txBox="1"/>
          <p:nvPr/>
        </p:nvSpPr>
        <p:spPr>
          <a:xfrm>
            <a:off x="1561250" y="3437525"/>
            <a:ext cx="1482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Merging Data 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Sets</a:t>
            </a:r>
            <a:endParaRPr b="1"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5" name="Google Shape;535;p30"/>
          <p:cNvSpPr txBox="1"/>
          <p:nvPr>
            <p:ph type="title"/>
          </p:nvPr>
        </p:nvSpPr>
        <p:spPr>
          <a:xfrm>
            <a:off x="0" y="-14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Steps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s Angeles County, California - Wikipedia" id="540" name="Google Shape;540;p3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1"/>
          <p:cNvSpPr txBox="1"/>
          <p:nvPr>
            <p:ph idx="2" type="title"/>
          </p:nvPr>
        </p:nvSpPr>
        <p:spPr>
          <a:xfrm>
            <a:off x="3960525" y="103090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2" name="Google Shape;542;p31"/>
          <p:cNvSpPr/>
          <p:nvPr/>
        </p:nvSpPr>
        <p:spPr>
          <a:xfrm>
            <a:off x="3785625" y="856000"/>
            <a:ext cx="1572900" cy="15729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543" name="Google Shape;543;p31"/>
          <p:cNvSpPr txBox="1"/>
          <p:nvPr>
            <p:ph type="title"/>
          </p:nvPr>
        </p:nvSpPr>
        <p:spPr>
          <a:xfrm>
            <a:off x="1284825" y="2607700"/>
            <a:ext cx="6574500" cy="10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544" name="Google Shape;544;p31"/>
          <p:cNvSpPr/>
          <p:nvPr/>
        </p:nvSpPr>
        <p:spPr>
          <a:xfrm flipH="1">
            <a:off x="7915900" y="3110750"/>
            <a:ext cx="1864500" cy="1893300"/>
          </a:xfrm>
          <a:prstGeom prst="parallelogram">
            <a:avLst>
              <a:gd fmla="val 57078" name="adj"/>
            </a:avLst>
          </a:prstGeom>
          <a:gradFill>
            <a:gsLst>
              <a:gs pos="0">
                <a:schemeClr val="lt2">
                  <a:alpha val="56519"/>
                </a:schemeClr>
              </a:gs>
              <a:gs pos="100000">
                <a:srgbClr val="FF5E45">
                  <a:alpha val="0"/>
                  <a:alpha val="565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1"/>
          <p:cNvGrpSpPr/>
          <p:nvPr/>
        </p:nvGrpSpPr>
        <p:grpSpPr>
          <a:xfrm>
            <a:off x="681275" y="3255400"/>
            <a:ext cx="223125" cy="1404088"/>
            <a:chOff x="681275" y="458425"/>
            <a:chExt cx="223125" cy="1404088"/>
          </a:xfrm>
        </p:grpSpPr>
        <p:sp>
          <p:nvSpPr>
            <p:cNvPr id="546" name="Google Shape;546;p31"/>
            <p:cNvSpPr/>
            <p:nvPr/>
          </p:nvSpPr>
          <p:spPr>
            <a:xfrm>
              <a:off x="681275" y="45842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81275" y="70260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81275" y="94679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81275" y="119097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81275" y="143515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81275" y="167933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843200" y="58040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843200" y="82458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843200" y="1068765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843200" y="1312948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843200" y="1557130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843200" y="1801313"/>
              <a:ext cx="61200" cy="6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1"/>
          <p:cNvSpPr/>
          <p:nvPr/>
        </p:nvSpPr>
        <p:spPr>
          <a:xfrm>
            <a:off x="2646950" y="13661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>
            <a:off x="5997100" y="1366150"/>
            <a:ext cx="552600" cy="55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zard Analysis and Risk Assessment Consulting by Slidesgo">
  <a:themeElements>
    <a:clrScheme name="Simple Light">
      <a:dk1>
        <a:srgbClr val="FFFFFF"/>
      </a:dk1>
      <a:lt1>
        <a:srgbClr val="000000"/>
      </a:lt1>
      <a:dk2>
        <a:srgbClr val="666666"/>
      </a:dk2>
      <a:lt2>
        <a:srgbClr val="FF5E45"/>
      </a:lt2>
      <a:accent1>
        <a:srgbClr val="FFCF4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