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9"/>
  </p:notes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" charset="1" panose="00000500000000000000"/>
      <p:regular r:id="rId10"/>
    </p:embeddedFont>
    <p:embeddedFont>
      <p:font typeface="Anton Italics" charset="1" panose="00000500000000000000"/>
      <p:regular r:id="rId11"/>
    </p:embeddedFont>
    <p:embeddedFont>
      <p:font typeface="Agrandir Wide" charset="1" panose="00000505000000000000"/>
      <p:regular r:id="rId12"/>
    </p:embeddedFont>
    <p:embeddedFont>
      <p:font typeface="Agrandir Wide Bold" charset="1" panose="00000805000000000000"/>
      <p:regular r:id="rId13"/>
    </p:embeddedFont>
    <p:embeddedFont>
      <p:font typeface="Agrandir Wide Italics" charset="1" panose="00000505000000000000"/>
      <p:regular r:id="rId14"/>
    </p:embeddedFont>
    <p:embeddedFont>
      <p:font typeface="Agrandir Wide Bold Italics" charset="1" panose="00000805000000000000"/>
      <p:regular r:id="rId15"/>
    </p:embeddedFont>
    <p:embeddedFont>
      <p:font typeface="Agrandir Wide Thin" charset="1" panose="00000205000000000000"/>
      <p:regular r:id="rId16"/>
    </p:embeddedFont>
    <p:embeddedFont>
      <p:font typeface="Agrandir Wide Thin Italics" charset="1" panose="00000205000000000000"/>
      <p:regular r:id="rId17"/>
    </p:embeddedFont>
    <p:embeddedFont>
      <p:font typeface="Agrandir Wide Medium" charset="1" panose="00000605000000000000"/>
      <p:regular r:id="rId18"/>
    </p:embeddedFont>
    <p:embeddedFont>
      <p:font typeface="Agrandir Wide Medium Italics" charset="1" panose="00000605000000000000"/>
      <p:regular r:id="rId19"/>
    </p:embeddedFont>
    <p:embeddedFont>
      <p:font typeface="Agrandir Wide Ultra-Bold" charset="1" panose="00000905000000000000"/>
      <p:regular r:id="rId20"/>
    </p:embeddedFont>
    <p:embeddedFont>
      <p:font typeface="Agrandir Wide Ultra-Bold Italics" charset="1" panose="00000905000000000000"/>
      <p:regular r:id="rId21"/>
    </p:embeddedFont>
    <p:embeddedFont>
      <p:font typeface="Agrandir Wide Heavy" charset="1" panose="00000A05000000000000"/>
      <p:regular r:id="rId22"/>
    </p:embeddedFont>
    <p:embeddedFont>
      <p:font typeface="Agrandir Wide Heavy Italics" charset="1" panose="00000A05000000000000"/>
      <p:regular r:id="rId23"/>
    </p:embeddedFont>
    <p:embeddedFont>
      <p:font typeface="Telegraf 1" charset="1" panose="00000500000000000000"/>
      <p:regular r:id="rId24"/>
    </p:embeddedFont>
    <p:embeddedFont>
      <p:font typeface="Telegraf 1 Bold" charset="1" panose="00000800000000000000"/>
      <p:regular r:id="rId25"/>
    </p:embeddedFont>
    <p:embeddedFont>
      <p:font typeface="Telegraf 1 Extra-Light" charset="1" panose="00000300000000000000"/>
      <p:regular r:id="rId26"/>
    </p:embeddedFont>
    <p:embeddedFont>
      <p:font typeface="Telegraf 1 Medium" charset="1" panose="00000600000000000000"/>
      <p:regular r:id="rId27"/>
    </p:embeddedFont>
    <p:embeddedFont>
      <p:font typeface="Telegraf 1 Ultra-Bold" charset="1" panose="00000900000000000000"/>
      <p:regular r:id="rId28"/>
    </p:embeddedFont>
    <p:embeddedFont>
      <p:font typeface="Telegraf 1 Heavy" charset="1" panose="00000A00000000000000"/>
      <p:regular r:id="rId29"/>
    </p:embeddedFont>
    <p:embeddedFont>
      <p:font typeface="Telegraf 2" charset="1" panose="00000500000000000000"/>
      <p:regular r:id="rId30"/>
    </p:embeddedFont>
    <p:embeddedFont>
      <p:font typeface="Telegraf 2 Bold" charset="1" panose="00000800000000000000"/>
      <p:regular r:id="rId31"/>
    </p:embeddedFont>
    <p:embeddedFont>
      <p:font typeface="Telegraf 2 Extra-Light" charset="1" panose="00000300000000000000"/>
      <p:regular r:id="rId32"/>
    </p:embeddedFont>
    <p:embeddedFont>
      <p:font typeface="Telegraf 2 Medium" charset="1" panose="00000600000000000000"/>
      <p:regular r:id="rId33"/>
    </p:embeddedFont>
    <p:embeddedFont>
      <p:font typeface="Telegraf 2 Ultra-Bold" charset="1" panose="00000900000000000000"/>
      <p:regular r:id="rId34"/>
    </p:embeddedFont>
    <p:embeddedFont>
      <p:font typeface="Telegraf 2 Heavy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47" Target="slides/slide12.xml" Type="http://schemas.openxmlformats.org/officeDocument/2006/relationships/slide"/><Relationship Id="rId48" Target="slides/slide13.xml" Type="http://schemas.openxmlformats.org/officeDocument/2006/relationships/slide"/><Relationship Id="rId49" Target="notesMasters/notesMaster1.xml" Type="http://schemas.openxmlformats.org/officeDocument/2006/relationships/notesMaster"/><Relationship Id="rId5" Target="tableStyles.xml" Type="http://schemas.openxmlformats.org/officeDocument/2006/relationships/tableStyles"/><Relationship Id="rId50" Target="theme/theme2.xml" Type="http://schemas.openxmlformats.org/officeDocument/2006/relationships/theme"/><Relationship Id="rId51" Target="notesSlides/notesSlide1.xml" Type="http://schemas.openxmlformats.org/officeDocument/2006/relationships/notesSlide"/><Relationship Id="rId52" Target="notesSlides/notesSlide2.xml" Type="http://schemas.openxmlformats.org/officeDocument/2006/relationships/notes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P&amp;G can modify the product arrangement or packaging in the virtual environment without the need for physical rearrangement or manufacturing new prototypes.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digitally connected to retailers too. For example,  use GDSN, which is basically a standardized data warehouse that allows us to connect with retail partners in totally automated way.</a:t>
            </a:r>
          </a:p>
          <a:p>
            <a:r>
              <a:rPr lang="en-US"/>
              <a:t/>
            </a:r>
          </a:p>
          <a:p>
            <a:r>
              <a:rPr lang="en-US"/>
              <a:t>link:</a:t>
            </a:r>
          </a:p>
          <a:p>
            <a:r>
              <a:rPr lang="en-US"/>
              <a:t>https://www.mckinsey.com/industries/consumer-packaged-goods/our-insights/inside-p-and-ampgs-digital-revolution</a:t>
            </a:r>
          </a:p>
          <a:p>
            <a:r>
              <a:rPr lang="en-US"/>
              <a:t/>
            </a:r>
          </a:p>
          <a:p>
            <a:r>
              <a:rPr lang="en-US"/>
              <a:t>*deadhead movement:</a:t>
            </a:r>
          </a:p>
          <a:p>
            <a:r>
              <a:rPr lang="en-US"/>
              <a:t> where trucks are empty or not optimally loaded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2595171" y="2151490"/>
            <a:ext cx="12174743" cy="5984020"/>
            <a:chOff x="0" y="0"/>
            <a:chExt cx="6989944" cy="34356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6897234" cy="3342924"/>
            </a:xfrm>
            <a:custGeom>
              <a:avLst/>
              <a:gdLst/>
              <a:ahLst/>
              <a:cxnLst/>
              <a:rect r="r" b="b" t="t" l="l"/>
              <a:pathLst>
                <a:path h="3342924" w="6897234">
                  <a:moveTo>
                    <a:pt x="0" y="3288314"/>
                  </a:moveTo>
                  <a:lnTo>
                    <a:pt x="0" y="3342924"/>
                  </a:lnTo>
                  <a:lnTo>
                    <a:pt x="6897234" y="3342924"/>
                  </a:lnTo>
                  <a:lnTo>
                    <a:pt x="6897234" y="0"/>
                  </a:lnTo>
                  <a:lnTo>
                    <a:pt x="6842624" y="0"/>
                  </a:lnTo>
                  <a:lnTo>
                    <a:pt x="6842624" y="328831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6922634" cy="3368324"/>
            </a:xfrm>
            <a:custGeom>
              <a:avLst/>
              <a:gdLst/>
              <a:ahLst/>
              <a:cxnLst/>
              <a:rect r="r" b="b" t="t" l="l"/>
              <a:pathLst>
                <a:path h="3368324" w="6922634">
                  <a:moveTo>
                    <a:pt x="6855324" y="0"/>
                  </a:moveTo>
                  <a:lnTo>
                    <a:pt x="6855324" y="12700"/>
                  </a:lnTo>
                  <a:lnTo>
                    <a:pt x="6909934" y="12700"/>
                  </a:lnTo>
                  <a:lnTo>
                    <a:pt x="6909934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922634" y="3368324"/>
                  </a:lnTo>
                  <a:lnTo>
                    <a:pt x="692263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6897234" cy="3342924"/>
            </a:xfrm>
            <a:custGeom>
              <a:avLst/>
              <a:gdLst/>
              <a:ahLst/>
              <a:cxnLst/>
              <a:rect r="r" b="b" t="t" l="l"/>
              <a:pathLst>
                <a:path h="3342924" w="6897234">
                  <a:moveTo>
                    <a:pt x="0" y="0"/>
                  </a:moveTo>
                  <a:lnTo>
                    <a:pt x="6897234" y="0"/>
                  </a:lnTo>
                  <a:lnTo>
                    <a:pt x="6897234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22634" cy="3368324"/>
            </a:xfrm>
            <a:custGeom>
              <a:avLst/>
              <a:gdLst/>
              <a:ahLst/>
              <a:cxnLst/>
              <a:rect r="r" b="b" t="t" l="l"/>
              <a:pathLst>
                <a:path h="3368324" w="6922634">
                  <a:moveTo>
                    <a:pt x="80010" y="3368324"/>
                  </a:moveTo>
                  <a:lnTo>
                    <a:pt x="6922634" y="3368324"/>
                  </a:lnTo>
                  <a:lnTo>
                    <a:pt x="6922634" y="80010"/>
                  </a:lnTo>
                  <a:lnTo>
                    <a:pt x="6922634" y="67310"/>
                  </a:lnTo>
                  <a:lnTo>
                    <a:pt x="6922634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909934" y="12700"/>
                  </a:lnTo>
                  <a:lnTo>
                    <a:pt x="6909934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172718" y="4316651"/>
            <a:ext cx="4423270" cy="4423270"/>
          </a:xfrm>
          <a:custGeom>
            <a:avLst/>
            <a:gdLst/>
            <a:ahLst/>
            <a:cxnLst/>
            <a:rect r="r" b="b" t="t" l="l"/>
            <a:pathLst>
              <a:path h="4423270" w="4423270">
                <a:moveTo>
                  <a:pt x="0" y="0"/>
                </a:moveTo>
                <a:lnTo>
                  <a:pt x="4423270" y="0"/>
                </a:lnTo>
                <a:lnTo>
                  <a:pt x="4423270" y="4423270"/>
                </a:lnTo>
                <a:lnTo>
                  <a:pt x="0" y="4423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42395" y="3464685"/>
            <a:ext cx="9257779" cy="343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20"/>
              </a:lnSpc>
            </a:pPr>
            <a:r>
              <a:rPr lang="en-US" sz="7100" spc="355">
                <a:solidFill>
                  <a:srgbClr val="000000"/>
                </a:solidFill>
                <a:latin typeface="Agrandir Wide Bold"/>
              </a:rPr>
              <a:t>Digital Transformation</a:t>
            </a:r>
          </a:p>
          <a:p>
            <a:pPr>
              <a:lnSpc>
                <a:spcPts val="8520"/>
              </a:lnSpc>
            </a:pPr>
            <a:r>
              <a:rPr lang="en-US" sz="7100" spc="355">
                <a:solidFill>
                  <a:srgbClr val="000000"/>
                </a:solidFill>
                <a:latin typeface="Agrandir Wide Bold"/>
              </a:rPr>
              <a:t>- P&amp;G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020145" y="9798685"/>
            <a:ext cx="166836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190" y="-720942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1756837"/>
            <a:ext cx="4005914" cy="7878606"/>
            <a:chOff x="0" y="0"/>
            <a:chExt cx="30848536" cy="606711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30703756" cy="60526379"/>
            </a:xfrm>
            <a:custGeom>
              <a:avLst/>
              <a:gdLst/>
              <a:ahLst/>
              <a:cxnLst/>
              <a:rect r="r" b="b" t="t" l="l"/>
              <a:pathLst>
                <a:path h="60526379" w="30703756">
                  <a:moveTo>
                    <a:pt x="0" y="0"/>
                  </a:moveTo>
                  <a:lnTo>
                    <a:pt x="30703756" y="0"/>
                  </a:lnTo>
                  <a:lnTo>
                    <a:pt x="30703756" y="60526379"/>
                  </a:lnTo>
                  <a:lnTo>
                    <a:pt x="0" y="60526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848536" cy="60671162"/>
            </a:xfrm>
            <a:custGeom>
              <a:avLst/>
              <a:gdLst/>
              <a:ahLst/>
              <a:cxnLst/>
              <a:rect r="r" b="b" t="t" l="l"/>
              <a:pathLst>
                <a:path h="60671162" w="30848536">
                  <a:moveTo>
                    <a:pt x="30703757" y="60526383"/>
                  </a:moveTo>
                  <a:lnTo>
                    <a:pt x="30848536" y="60526383"/>
                  </a:lnTo>
                  <a:lnTo>
                    <a:pt x="30848536" y="60671162"/>
                  </a:lnTo>
                  <a:lnTo>
                    <a:pt x="30703757" y="60671162"/>
                  </a:lnTo>
                  <a:lnTo>
                    <a:pt x="30703757" y="605263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26383"/>
                  </a:lnTo>
                  <a:lnTo>
                    <a:pt x="0" y="60526383"/>
                  </a:lnTo>
                  <a:lnTo>
                    <a:pt x="0" y="144780"/>
                  </a:lnTo>
                  <a:close/>
                  <a:moveTo>
                    <a:pt x="0" y="60526383"/>
                  </a:moveTo>
                  <a:lnTo>
                    <a:pt x="144780" y="60526383"/>
                  </a:lnTo>
                  <a:lnTo>
                    <a:pt x="144780" y="60671162"/>
                  </a:lnTo>
                  <a:lnTo>
                    <a:pt x="0" y="60671162"/>
                  </a:lnTo>
                  <a:lnTo>
                    <a:pt x="0" y="60526383"/>
                  </a:lnTo>
                  <a:close/>
                  <a:moveTo>
                    <a:pt x="30703757" y="144780"/>
                  </a:moveTo>
                  <a:lnTo>
                    <a:pt x="30848536" y="144780"/>
                  </a:lnTo>
                  <a:lnTo>
                    <a:pt x="30848536" y="60526383"/>
                  </a:lnTo>
                  <a:lnTo>
                    <a:pt x="30703757" y="60526383"/>
                  </a:lnTo>
                  <a:lnTo>
                    <a:pt x="30703757" y="144780"/>
                  </a:lnTo>
                  <a:close/>
                  <a:moveTo>
                    <a:pt x="144780" y="60526383"/>
                  </a:moveTo>
                  <a:lnTo>
                    <a:pt x="30703757" y="60526383"/>
                  </a:lnTo>
                  <a:lnTo>
                    <a:pt x="30703757" y="60671162"/>
                  </a:lnTo>
                  <a:lnTo>
                    <a:pt x="144780" y="60671162"/>
                  </a:lnTo>
                  <a:lnTo>
                    <a:pt x="144780" y="60526383"/>
                  </a:lnTo>
                  <a:close/>
                  <a:moveTo>
                    <a:pt x="30703757" y="0"/>
                  </a:moveTo>
                  <a:lnTo>
                    <a:pt x="30848536" y="0"/>
                  </a:lnTo>
                  <a:lnTo>
                    <a:pt x="30848536" y="144780"/>
                  </a:lnTo>
                  <a:lnTo>
                    <a:pt x="30703757" y="144780"/>
                  </a:lnTo>
                  <a:lnTo>
                    <a:pt x="307037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703757" y="0"/>
                  </a:lnTo>
                  <a:lnTo>
                    <a:pt x="307037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105652" y="1756837"/>
            <a:ext cx="4005914" cy="7878606"/>
            <a:chOff x="0" y="0"/>
            <a:chExt cx="30848536" cy="606711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72390" y="72390"/>
              <a:ext cx="30703756" cy="60526379"/>
            </a:xfrm>
            <a:custGeom>
              <a:avLst/>
              <a:gdLst/>
              <a:ahLst/>
              <a:cxnLst/>
              <a:rect r="r" b="b" t="t" l="l"/>
              <a:pathLst>
                <a:path h="60526379" w="30703756">
                  <a:moveTo>
                    <a:pt x="0" y="0"/>
                  </a:moveTo>
                  <a:lnTo>
                    <a:pt x="30703756" y="0"/>
                  </a:lnTo>
                  <a:lnTo>
                    <a:pt x="30703756" y="60526379"/>
                  </a:lnTo>
                  <a:lnTo>
                    <a:pt x="0" y="60526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848536" cy="60671162"/>
            </a:xfrm>
            <a:custGeom>
              <a:avLst/>
              <a:gdLst/>
              <a:ahLst/>
              <a:cxnLst/>
              <a:rect r="r" b="b" t="t" l="l"/>
              <a:pathLst>
                <a:path h="60671162" w="30848536">
                  <a:moveTo>
                    <a:pt x="30703757" y="60526383"/>
                  </a:moveTo>
                  <a:lnTo>
                    <a:pt x="30848536" y="60526383"/>
                  </a:lnTo>
                  <a:lnTo>
                    <a:pt x="30848536" y="60671162"/>
                  </a:lnTo>
                  <a:lnTo>
                    <a:pt x="30703757" y="60671162"/>
                  </a:lnTo>
                  <a:lnTo>
                    <a:pt x="30703757" y="605263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26383"/>
                  </a:lnTo>
                  <a:lnTo>
                    <a:pt x="0" y="60526383"/>
                  </a:lnTo>
                  <a:lnTo>
                    <a:pt x="0" y="144780"/>
                  </a:lnTo>
                  <a:close/>
                  <a:moveTo>
                    <a:pt x="0" y="60526383"/>
                  </a:moveTo>
                  <a:lnTo>
                    <a:pt x="144780" y="60526383"/>
                  </a:lnTo>
                  <a:lnTo>
                    <a:pt x="144780" y="60671162"/>
                  </a:lnTo>
                  <a:lnTo>
                    <a:pt x="0" y="60671162"/>
                  </a:lnTo>
                  <a:lnTo>
                    <a:pt x="0" y="60526383"/>
                  </a:lnTo>
                  <a:close/>
                  <a:moveTo>
                    <a:pt x="30703757" y="144780"/>
                  </a:moveTo>
                  <a:lnTo>
                    <a:pt x="30848536" y="144780"/>
                  </a:lnTo>
                  <a:lnTo>
                    <a:pt x="30848536" y="60526383"/>
                  </a:lnTo>
                  <a:lnTo>
                    <a:pt x="30703757" y="60526383"/>
                  </a:lnTo>
                  <a:lnTo>
                    <a:pt x="30703757" y="144780"/>
                  </a:lnTo>
                  <a:close/>
                  <a:moveTo>
                    <a:pt x="144780" y="60526383"/>
                  </a:moveTo>
                  <a:lnTo>
                    <a:pt x="30703757" y="60526383"/>
                  </a:lnTo>
                  <a:lnTo>
                    <a:pt x="30703757" y="60671162"/>
                  </a:lnTo>
                  <a:lnTo>
                    <a:pt x="144780" y="60671162"/>
                  </a:lnTo>
                  <a:lnTo>
                    <a:pt x="144780" y="60526383"/>
                  </a:lnTo>
                  <a:close/>
                  <a:moveTo>
                    <a:pt x="30703757" y="0"/>
                  </a:moveTo>
                  <a:lnTo>
                    <a:pt x="30848536" y="0"/>
                  </a:lnTo>
                  <a:lnTo>
                    <a:pt x="30848536" y="144780"/>
                  </a:lnTo>
                  <a:lnTo>
                    <a:pt x="30703757" y="144780"/>
                  </a:lnTo>
                  <a:lnTo>
                    <a:pt x="307037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703757" y="0"/>
                  </a:lnTo>
                  <a:lnTo>
                    <a:pt x="307037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272072" y="1756837"/>
            <a:ext cx="4005914" cy="7878606"/>
            <a:chOff x="0" y="0"/>
            <a:chExt cx="30848536" cy="606711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390" y="72390"/>
              <a:ext cx="30703756" cy="60526379"/>
            </a:xfrm>
            <a:custGeom>
              <a:avLst/>
              <a:gdLst/>
              <a:ahLst/>
              <a:cxnLst/>
              <a:rect r="r" b="b" t="t" l="l"/>
              <a:pathLst>
                <a:path h="60526379" w="30703756">
                  <a:moveTo>
                    <a:pt x="0" y="0"/>
                  </a:moveTo>
                  <a:lnTo>
                    <a:pt x="30703756" y="0"/>
                  </a:lnTo>
                  <a:lnTo>
                    <a:pt x="30703756" y="60526379"/>
                  </a:lnTo>
                  <a:lnTo>
                    <a:pt x="0" y="60526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848536" cy="60671162"/>
            </a:xfrm>
            <a:custGeom>
              <a:avLst/>
              <a:gdLst/>
              <a:ahLst/>
              <a:cxnLst/>
              <a:rect r="r" b="b" t="t" l="l"/>
              <a:pathLst>
                <a:path h="60671162" w="30848536">
                  <a:moveTo>
                    <a:pt x="30703757" y="60526383"/>
                  </a:moveTo>
                  <a:lnTo>
                    <a:pt x="30848536" y="60526383"/>
                  </a:lnTo>
                  <a:lnTo>
                    <a:pt x="30848536" y="60671162"/>
                  </a:lnTo>
                  <a:lnTo>
                    <a:pt x="30703757" y="60671162"/>
                  </a:lnTo>
                  <a:lnTo>
                    <a:pt x="30703757" y="605263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26383"/>
                  </a:lnTo>
                  <a:lnTo>
                    <a:pt x="0" y="60526383"/>
                  </a:lnTo>
                  <a:lnTo>
                    <a:pt x="0" y="144780"/>
                  </a:lnTo>
                  <a:close/>
                  <a:moveTo>
                    <a:pt x="0" y="60526383"/>
                  </a:moveTo>
                  <a:lnTo>
                    <a:pt x="144780" y="60526383"/>
                  </a:lnTo>
                  <a:lnTo>
                    <a:pt x="144780" y="60671162"/>
                  </a:lnTo>
                  <a:lnTo>
                    <a:pt x="0" y="60671162"/>
                  </a:lnTo>
                  <a:lnTo>
                    <a:pt x="0" y="60526383"/>
                  </a:lnTo>
                  <a:close/>
                  <a:moveTo>
                    <a:pt x="30703757" y="144780"/>
                  </a:moveTo>
                  <a:lnTo>
                    <a:pt x="30848536" y="144780"/>
                  </a:lnTo>
                  <a:lnTo>
                    <a:pt x="30848536" y="60526383"/>
                  </a:lnTo>
                  <a:lnTo>
                    <a:pt x="30703757" y="60526383"/>
                  </a:lnTo>
                  <a:lnTo>
                    <a:pt x="30703757" y="144780"/>
                  </a:lnTo>
                  <a:close/>
                  <a:moveTo>
                    <a:pt x="144780" y="60526383"/>
                  </a:moveTo>
                  <a:lnTo>
                    <a:pt x="30703757" y="60526383"/>
                  </a:lnTo>
                  <a:lnTo>
                    <a:pt x="30703757" y="60671162"/>
                  </a:lnTo>
                  <a:lnTo>
                    <a:pt x="144780" y="60671162"/>
                  </a:lnTo>
                  <a:lnTo>
                    <a:pt x="144780" y="60526383"/>
                  </a:lnTo>
                  <a:close/>
                  <a:moveTo>
                    <a:pt x="30703757" y="0"/>
                  </a:moveTo>
                  <a:lnTo>
                    <a:pt x="30848536" y="0"/>
                  </a:lnTo>
                  <a:lnTo>
                    <a:pt x="30848536" y="144780"/>
                  </a:lnTo>
                  <a:lnTo>
                    <a:pt x="30703757" y="144780"/>
                  </a:lnTo>
                  <a:lnTo>
                    <a:pt x="307037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703757" y="0"/>
                  </a:lnTo>
                  <a:lnTo>
                    <a:pt x="307037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449436" y="1756837"/>
            <a:ext cx="3994971" cy="7878606"/>
            <a:chOff x="0" y="0"/>
            <a:chExt cx="30764264" cy="606711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2390" y="72390"/>
              <a:ext cx="30619485" cy="60526379"/>
            </a:xfrm>
            <a:custGeom>
              <a:avLst/>
              <a:gdLst/>
              <a:ahLst/>
              <a:cxnLst/>
              <a:rect r="r" b="b" t="t" l="l"/>
              <a:pathLst>
                <a:path h="60526379" w="30619485">
                  <a:moveTo>
                    <a:pt x="0" y="0"/>
                  </a:moveTo>
                  <a:lnTo>
                    <a:pt x="30619485" y="0"/>
                  </a:lnTo>
                  <a:lnTo>
                    <a:pt x="30619485" y="60526379"/>
                  </a:lnTo>
                  <a:lnTo>
                    <a:pt x="0" y="60526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764265" cy="60671162"/>
            </a:xfrm>
            <a:custGeom>
              <a:avLst/>
              <a:gdLst/>
              <a:ahLst/>
              <a:cxnLst/>
              <a:rect r="r" b="b" t="t" l="l"/>
              <a:pathLst>
                <a:path h="60671162" w="30764265">
                  <a:moveTo>
                    <a:pt x="30619483" y="60526383"/>
                  </a:moveTo>
                  <a:lnTo>
                    <a:pt x="30764265" y="60526383"/>
                  </a:lnTo>
                  <a:lnTo>
                    <a:pt x="30764265" y="60671162"/>
                  </a:lnTo>
                  <a:lnTo>
                    <a:pt x="30619483" y="60671162"/>
                  </a:lnTo>
                  <a:lnTo>
                    <a:pt x="30619483" y="605263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26383"/>
                  </a:lnTo>
                  <a:lnTo>
                    <a:pt x="0" y="60526383"/>
                  </a:lnTo>
                  <a:lnTo>
                    <a:pt x="0" y="144780"/>
                  </a:lnTo>
                  <a:close/>
                  <a:moveTo>
                    <a:pt x="0" y="60526383"/>
                  </a:moveTo>
                  <a:lnTo>
                    <a:pt x="144780" y="60526383"/>
                  </a:lnTo>
                  <a:lnTo>
                    <a:pt x="144780" y="60671162"/>
                  </a:lnTo>
                  <a:lnTo>
                    <a:pt x="0" y="60671162"/>
                  </a:lnTo>
                  <a:lnTo>
                    <a:pt x="0" y="60526383"/>
                  </a:lnTo>
                  <a:close/>
                  <a:moveTo>
                    <a:pt x="30619483" y="144780"/>
                  </a:moveTo>
                  <a:lnTo>
                    <a:pt x="30764265" y="144780"/>
                  </a:lnTo>
                  <a:lnTo>
                    <a:pt x="30764265" y="60526383"/>
                  </a:lnTo>
                  <a:lnTo>
                    <a:pt x="30619483" y="60526383"/>
                  </a:lnTo>
                  <a:lnTo>
                    <a:pt x="30619483" y="144780"/>
                  </a:lnTo>
                  <a:close/>
                  <a:moveTo>
                    <a:pt x="144780" y="60526383"/>
                  </a:moveTo>
                  <a:lnTo>
                    <a:pt x="30619483" y="60526383"/>
                  </a:lnTo>
                  <a:lnTo>
                    <a:pt x="30619483" y="60671162"/>
                  </a:lnTo>
                  <a:lnTo>
                    <a:pt x="144780" y="60671162"/>
                  </a:lnTo>
                  <a:lnTo>
                    <a:pt x="144780" y="60526383"/>
                  </a:lnTo>
                  <a:close/>
                  <a:moveTo>
                    <a:pt x="30619483" y="0"/>
                  </a:moveTo>
                  <a:lnTo>
                    <a:pt x="30764265" y="0"/>
                  </a:lnTo>
                  <a:lnTo>
                    <a:pt x="30764265" y="144780"/>
                  </a:lnTo>
                  <a:lnTo>
                    <a:pt x="30619483" y="144780"/>
                  </a:lnTo>
                  <a:lnTo>
                    <a:pt x="3061948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619483" y="0"/>
                  </a:lnTo>
                  <a:lnTo>
                    <a:pt x="3061948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39916" y="1756837"/>
            <a:ext cx="4005229" cy="746222"/>
            <a:chOff x="0" y="0"/>
            <a:chExt cx="29308404" cy="54605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72390" y="72390"/>
              <a:ext cx="29163624" cy="5315724"/>
            </a:xfrm>
            <a:custGeom>
              <a:avLst/>
              <a:gdLst/>
              <a:ahLst/>
              <a:cxnLst/>
              <a:rect r="r" b="b" t="t" l="l"/>
              <a:pathLst>
                <a:path h="5315724" w="29163624">
                  <a:moveTo>
                    <a:pt x="0" y="0"/>
                  </a:moveTo>
                  <a:lnTo>
                    <a:pt x="29163624" y="0"/>
                  </a:lnTo>
                  <a:lnTo>
                    <a:pt x="29163624" y="5315724"/>
                  </a:lnTo>
                  <a:lnTo>
                    <a:pt x="0" y="5315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08403" cy="5460504"/>
            </a:xfrm>
            <a:custGeom>
              <a:avLst/>
              <a:gdLst/>
              <a:ahLst/>
              <a:cxnLst/>
              <a:rect r="r" b="b" t="t" l="l"/>
              <a:pathLst>
                <a:path h="5460504" w="29308403">
                  <a:moveTo>
                    <a:pt x="29163625" y="5315724"/>
                  </a:moveTo>
                  <a:lnTo>
                    <a:pt x="29308403" y="5315724"/>
                  </a:lnTo>
                  <a:lnTo>
                    <a:pt x="29308403" y="5460504"/>
                  </a:lnTo>
                  <a:lnTo>
                    <a:pt x="29163625" y="5460504"/>
                  </a:lnTo>
                  <a:lnTo>
                    <a:pt x="29163625" y="53157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15724"/>
                  </a:lnTo>
                  <a:lnTo>
                    <a:pt x="0" y="5315724"/>
                  </a:lnTo>
                  <a:lnTo>
                    <a:pt x="0" y="144780"/>
                  </a:lnTo>
                  <a:close/>
                  <a:moveTo>
                    <a:pt x="0" y="5315724"/>
                  </a:moveTo>
                  <a:lnTo>
                    <a:pt x="144780" y="5315724"/>
                  </a:lnTo>
                  <a:lnTo>
                    <a:pt x="144780" y="5460504"/>
                  </a:lnTo>
                  <a:lnTo>
                    <a:pt x="0" y="5460504"/>
                  </a:lnTo>
                  <a:lnTo>
                    <a:pt x="0" y="5315724"/>
                  </a:lnTo>
                  <a:close/>
                  <a:moveTo>
                    <a:pt x="29163625" y="144780"/>
                  </a:moveTo>
                  <a:lnTo>
                    <a:pt x="29308403" y="144780"/>
                  </a:lnTo>
                  <a:lnTo>
                    <a:pt x="29308403" y="5315724"/>
                  </a:lnTo>
                  <a:lnTo>
                    <a:pt x="29163625" y="5315724"/>
                  </a:lnTo>
                  <a:lnTo>
                    <a:pt x="29163625" y="144780"/>
                  </a:lnTo>
                  <a:close/>
                  <a:moveTo>
                    <a:pt x="144780" y="5315724"/>
                  </a:moveTo>
                  <a:lnTo>
                    <a:pt x="29163625" y="5315724"/>
                  </a:lnTo>
                  <a:lnTo>
                    <a:pt x="29163625" y="5460504"/>
                  </a:lnTo>
                  <a:lnTo>
                    <a:pt x="144780" y="5460504"/>
                  </a:lnTo>
                  <a:lnTo>
                    <a:pt x="144780" y="5315724"/>
                  </a:lnTo>
                  <a:close/>
                  <a:moveTo>
                    <a:pt x="29163625" y="0"/>
                  </a:moveTo>
                  <a:lnTo>
                    <a:pt x="29308403" y="0"/>
                  </a:lnTo>
                  <a:lnTo>
                    <a:pt x="29308403" y="144780"/>
                  </a:lnTo>
                  <a:lnTo>
                    <a:pt x="29163625" y="144780"/>
                  </a:lnTo>
                  <a:lnTo>
                    <a:pt x="291636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163625" y="0"/>
                  </a:lnTo>
                  <a:lnTo>
                    <a:pt x="291636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1846469"/>
            <a:ext cx="3905502" cy="577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27"/>
              </a:lnSpc>
              <a:spcBef>
                <a:spcPct val="0"/>
              </a:spcBef>
            </a:pPr>
            <a:r>
              <a:rPr lang="en-US" sz="1934" spc="38">
                <a:solidFill>
                  <a:srgbClr val="000000"/>
                </a:solidFill>
                <a:latin typeface="Telegraf 1 Bold"/>
              </a:rPr>
              <a:t>For Digital Prototyping and Virtual Store Shelves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105652" y="1756837"/>
            <a:ext cx="4005229" cy="746222"/>
            <a:chOff x="0" y="0"/>
            <a:chExt cx="29308404" cy="54605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72390" y="72390"/>
              <a:ext cx="29163624" cy="5315724"/>
            </a:xfrm>
            <a:custGeom>
              <a:avLst/>
              <a:gdLst/>
              <a:ahLst/>
              <a:cxnLst/>
              <a:rect r="r" b="b" t="t" l="l"/>
              <a:pathLst>
                <a:path h="5315724" w="29163624">
                  <a:moveTo>
                    <a:pt x="0" y="0"/>
                  </a:moveTo>
                  <a:lnTo>
                    <a:pt x="29163624" y="0"/>
                  </a:lnTo>
                  <a:lnTo>
                    <a:pt x="29163624" y="5315724"/>
                  </a:lnTo>
                  <a:lnTo>
                    <a:pt x="0" y="5315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F7E7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9308403" cy="5460504"/>
            </a:xfrm>
            <a:custGeom>
              <a:avLst/>
              <a:gdLst/>
              <a:ahLst/>
              <a:cxnLst/>
              <a:rect r="r" b="b" t="t" l="l"/>
              <a:pathLst>
                <a:path h="5460504" w="29308403">
                  <a:moveTo>
                    <a:pt x="29163625" y="5315724"/>
                  </a:moveTo>
                  <a:lnTo>
                    <a:pt x="29308403" y="5315724"/>
                  </a:lnTo>
                  <a:lnTo>
                    <a:pt x="29308403" y="5460504"/>
                  </a:lnTo>
                  <a:lnTo>
                    <a:pt x="29163625" y="5460504"/>
                  </a:lnTo>
                  <a:lnTo>
                    <a:pt x="29163625" y="53157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15724"/>
                  </a:lnTo>
                  <a:lnTo>
                    <a:pt x="0" y="5315724"/>
                  </a:lnTo>
                  <a:lnTo>
                    <a:pt x="0" y="144780"/>
                  </a:lnTo>
                  <a:close/>
                  <a:moveTo>
                    <a:pt x="0" y="5315724"/>
                  </a:moveTo>
                  <a:lnTo>
                    <a:pt x="144780" y="5315724"/>
                  </a:lnTo>
                  <a:lnTo>
                    <a:pt x="144780" y="5460504"/>
                  </a:lnTo>
                  <a:lnTo>
                    <a:pt x="0" y="5460504"/>
                  </a:lnTo>
                  <a:lnTo>
                    <a:pt x="0" y="5315724"/>
                  </a:lnTo>
                  <a:close/>
                  <a:moveTo>
                    <a:pt x="29163625" y="144780"/>
                  </a:moveTo>
                  <a:lnTo>
                    <a:pt x="29308403" y="144780"/>
                  </a:lnTo>
                  <a:lnTo>
                    <a:pt x="29308403" y="5315724"/>
                  </a:lnTo>
                  <a:lnTo>
                    <a:pt x="29163625" y="5315724"/>
                  </a:lnTo>
                  <a:lnTo>
                    <a:pt x="29163625" y="144780"/>
                  </a:lnTo>
                  <a:close/>
                  <a:moveTo>
                    <a:pt x="144780" y="5315724"/>
                  </a:moveTo>
                  <a:lnTo>
                    <a:pt x="29163625" y="5315724"/>
                  </a:lnTo>
                  <a:lnTo>
                    <a:pt x="29163625" y="5460504"/>
                  </a:lnTo>
                  <a:lnTo>
                    <a:pt x="144780" y="5460504"/>
                  </a:lnTo>
                  <a:lnTo>
                    <a:pt x="144780" y="5315724"/>
                  </a:lnTo>
                  <a:close/>
                  <a:moveTo>
                    <a:pt x="29163625" y="0"/>
                  </a:moveTo>
                  <a:lnTo>
                    <a:pt x="29308403" y="0"/>
                  </a:lnTo>
                  <a:lnTo>
                    <a:pt x="29308403" y="144780"/>
                  </a:lnTo>
                  <a:lnTo>
                    <a:pt x="29163625" y="144780"/>
                  </a:lnTo>
                  <a:lnTo>
                    <a:pt x="291636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163625" y="0"/>
                  </a:lnTo>
                  <a:lnTo>
                    <a:pt x="291636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5206670" y="1855994"/>
            <a:ext cx="3598677" cy="58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07"/>
              </a:lnSpc>
              <a:spcBef>
                <a:spcPct val="0"/>
              </a:spcBef>
            </a:pPr>
            <a:r>
              <a:rPr lang="en-US" sz="2007" spc="40">
                <a:solidFill>
                  <a:srgbClr val="000000"/>
                </a:solidFill>
                <a:latin typeface="Telegraf 1 Bold"/>
              </a:rPr>
              <a:t>For Control Tower Program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272757" y="1756837"/>
            <a:ext cx="4005229" cy="746222"/>
            <a:chOff x="0" y="0"/>
            <a:chExt cx="29308404" cy="546050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72390" y="72390"/>
              <a:ext cx="29163624" cy="5315724"/>
            </a:xfrm>
            <a:custGeom>
              <a:avLst/>
              <a:gdLst/>
              <a:ahLst/>
              <a:cxnLst/>
              <a:rect r="r" b="b" t="t" l="l"/>
              <a:pathLst>
                <a:path h="5315724" w="29163624">
                  <a:moveTo>
                    <a:pt x="0" y="0"/>
                  </a:moveTo>
                  <a:lnTo>
                    <a:pt x="29163624" y="0"/>
                  </a:lnTo>
                  <a:lnTo>
                    <a:pt x="29163624" y="5315724"/>
                  </a:lnTo>
                  <a:lnTo>
                    <a:pt x="0" y="5315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9308403" cy="5460504"/>
            </a:xfrm>
            <a:custGeom>
              <a:avLst/>
              <a:gdLst/>
              <a:ahLst/>
              <a:cxnLst/>
              <a:rect r="r" b="b" t="t" l="l"/>
              <a:pathLst>
                <a:path h="5460504" w="29308403">
                  <a:moveTo>
                    <a:pt x="29163625" y="5315724"/>
                  </a:moveTo>
                  <a:lnTo>
                    <a:pt x="29308403" y="5315724"/>
                  </a:lnTo>
                  <a:lnTo>
                    <a:pt x="29308403" y="5460504"/>
                  </a:lnTo>
                  <a:lnTo>
                    <a:pt x="29163625" y="5460504"/>
                  </a:lnTo>
                  <a:lnTo>
                    <a:pt x="29163625" y="53157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15724"/>
                  </a:lnTo>
                  <a:lnTo>
                    <a:pt x="0" y="5315724"/>
                  </a:lnTo>
                  <a:lnTo>
                    <a:pt x="0" y="144780"/>
                  </a:lnTo>
                  <a:close/>
                  <a:moveTo>
                    <a:pt x="0" y="5315724"/>
                  </a:moveTo>
                  <a:lnTo>
                    <a:pt x="144780" y="5315724"/>
                  </a:lnTo>
                  <a:lnTo>
                    <a:pt x="144780" y="5460504"/>
                  </a:lnTo>
                  <a:lnTo>
                    <a:pt x="0" y="5460504"/>
                  </a:lnTo>
                  <a:lnTo>
                    <a:pt x="0" y="5315724"/>
                  </a:lnTo>
                  <a:close/>
                  <a:moveTo>
                    <a:pt x="29163625" y="144780"/>
                  </a:moveTo>
                  <a:lnTo>
                    <a:pt x="29308403" y="144780"/>
                  </a:lnTo>
                  <a:lnTo>
                    <a:pt x="29308403" y="5315724"/>
                  </a:lnTo>
                  <a:lnTo>
                    <a:pt x="29163625" y="5315724"/>
                  </a:lnTo>
                  <a:lnTo>
                    <a:pt x="29163625" y="144780"/>
                  </a:lnTo>
                  <a:close/>
                  <a:moveTo>
                    <a:pt x="144780" y="5315724"/>
                  </a:moveTo>
                  <a:lnTo>
                    <a:pt x="29163625" y="5315724"/>
                  </a:lnTo>
                  <a:lnTo>
                    <a:pt x="29163625" y="5460504"/>
                  </a:lnTo>
                  <a:lnTo>
                    <a:pt x="144780" y="5460504"/>
                  </a:lnTo>
                  <a:lnTo>
                    <a:pt x="144780" y="5315724"/>
                  </a:lnTo>
                  <a:close/>
                  <a:moveTo>
                    <a:pt x="29163625" y="0"/>
                  </a:moveTo>
                  <a:lnTo>
                    <a:pt x="29308403" y="0"/>
                  </a:lnTo>
                  <a:lnTo>
                    <a:pt x="29308403" y="144780"/>
                  </a:lnTo>
                  <a:lnTo>
                    <a:pt x="29163625" y="144780"/>
                  </a:lnTo>
                  <a:lnTo>
                    <a:pt x="291636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163625" y="0"/>
                  </a:lnTo>
                  <a:lnTo>
                    <a:pt x="291636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9368741" y="1855994"/>
            <a:ext cx="3562013" cy="608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72"/>
              </a:lnSpc>
              <a:spcBef>
                <a:spcPct val="0"/>
              </a:spcBef>
            </a:pPr>
            <a:r>
              <a:rPr lang="en-US" sz="2065" spc="41">
                <a:solidFill>
                  <a:srgbClr val="000000"/>
                </a:solidFill>
                <a:latin typeface="Telegraf 1 Bold"/>
              </a:rPr>
              <a:t>For Blockchain Implementations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3438493" y="1756837"/>
            <a:ext cx="4005229" cy="746222"/>
            <a:chOff x="0" y="0"/>
            <a:chExt cx="29308404" cy="546050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72390" y="72390"/>
              <a:ext cx="29163624" cy="5315724"/>
            </a:xfrm>
            <a:custGeom>
              <a:avLst/>
              <a:gdLst/>
              <a:ahLst/>
              <a:cxnLst/>
              <a:rect r="r" b="b" t="t" l="l"/>
              <a:pathLst>
                <a:path h="5315724" w="29163624">
                  <a:moveTo>
                    <a:pt x="0" y="0"/>
                  </a:moveTo>
                  <a:lnTo>
                    <a:pt x="29163624" y="0"/>
                  </a:lnTo>
                  <a:lnTo>
                    <a:pt x="29163624" y="5315724"/>
                  </a:lnTo>
                  <a:lnTo>
                    <a:pt x="0" y="5315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9308403" cy="5460504"/>
            </a:xfrm>
            <a:custGeom>
              <a:avLst/>
              <a:gdLst/>
              <a:ahLst/>
              <a:cxnLst/>
              <a:rect r="r" b="b" t="t" l="l"/>
              <a:pathLst>
                <a:path h="5460504" w="29308403">
                  <a:moveTo>
                    <a:pt x="29163625" y="5315724"/>
                  </a:moveTo>
                  <a:lnTo>
                    <a:pt x="29308403" y="5315724"/>
                  </a:lnTo>
                  <a:lnTo>
                    <a:pt x="29308403" y="5460504"/>
                  </a:lnTo>
                  <a:lnTo>
                    <a:pt x="29163625" y="5460504"/>
                  </a:lnTo>
                  <a:lnTo>
                    <a:pt x="29163625" y="53157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15724"/>
                  </a:lnTo>
                  <a:lnTo>
                    <a:pt x="0" y="5315724"/>
                  </a:lnTo>
                  <a:lnTo>
                    <a:pt x="0" y="144780"/>
                  </a:lnTo>
                  <a:close/>
                  <a:moveTo>
                    <a:pt x="0" y="5315724"/>
                  </a:moveTo>
                  <a:lnTo>
                    <a:pt x="144780" y="5315724"/>
                  </a:lnTo>
                  <a:lnTo>
                    <a:pt x="144780" y="5460504"/>
                  </a:lnTo>
                  <a:lnTo>
                    <a:pt x="0" y="5460504"/>
                  </a:lnTo>
                  <a:lnTo>
                    <a:pt x="0" y="5315724"/>
                  </a:lnTo>
                  <a:close/>
                  <a:moveTo>
                    <a:pt x="29163625" y="144780"/>
                  </a:moveTo>
                  <a:lnTo>
                    <a:pt x="29308403" y="144780"/>
                  </a:lnTo>
                  <a:lnTo>
                    <a:pt x="29308403" y="5315724"/>
                  </a:lnTo>
                  <a:lnTo>
                    <a:pt x="29163625" y="5315724"/>
                  </a:lnTo>
                  <a:lnTo>
                    <a:pt x="29163625" y="144780"/>
                  </a:lnTo>
                  <a:close/>
                  <a:moveTo>
                    <a:pt x="144780" y="5315724"/>
                  </a:moveTo>
                  <a:lnTo>
                    <a:pt x="29163625" y="5315724"/>
                  </a:lnTo>
                  <a:lnTo>
                    <a:pt x="29163625" y="5460504"/>
                  </a:lnTo>
                  <a:lnTo>
                    <a:pt x="144780" y="5460504"/>
                  </a:lnTo>
                  <a:lnTo>
                    <a:pt x="144780" y="5315724"/>
                  </a:lnTo>
                  <a:close/>
                  <a:moveTo>
                    <a:pt x="29163625" y="0"/>
                  </a:moveTo>
                  <a:lnTo>
                    <a:pt x="29308403" y="0"/>
                  </a:lnTo>
                  <a:lnTo>
                    <a:pt x="29308403" y="144780"/>
                  </a:lnTo>
                  <a:lnTo>
                    <a:pt x="29163625" y="144780"/>
                  </a:lnTo>
                  <a:lnTo>
                    <a:pt x="291636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163625" y="0"/>
                  </a:lnTo>
                  <a:lnTo>
                    <a:pt x="291636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4400333" y="1855994"/>
            <a:ext cx="1694013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19"/>
              </a:lnSpc>
              <a:spcBef>
                <a:spcPct val="0"/>
              </a:spcBef>
            </a:pPr>
            <a:r>
              <a:rPr lang="en-US" sz="2199" spc="43">
                <a:solidFill>
                  <a:srgbClr val="000000"/>
                </a:solidFill>
                <a:latin typeface="Telegraf 1 Bold"/>
              </a:rPr>
              <a:t>Integration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39231" y="428629"/>
            <a:ext cx="16505175" cy="1032887"/>
            <a:chOff x="0" y="0"/>
            <a:chExt cx="9476196" cy="59301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80010" y="80010"/>
              <a:ext cx="9383486" cy="500306"/>
            </a:xfrm>
            <a:custGeom>
              <a:avLst/>
              <a:gdLst/>
              <a:ahLst/>
              <a:cxnLst/>
              <a:rect r="r" b="b" t="t" l="l"/>
              <a:pathLst>
                <a:path h="500306" w="9383486">
                  <a:moveTo>
                    <a:pt x="0" y="445696"/>
                  </a:moveTo>
                  <a:lnTo>
                    <a:pt x="0" y="500306"/>
                  </a:lnTo>
                  <a:lnTo>
                    <a:pt x="9383486" y="500306"/>
                  </a:lnTo>
                  <a:lnTo>
                    <a:pt x="9383486" y="0"/>
                  </a:lnTo>
                  <a:lnTo>
                    <a:pt x="9328876" y="0"/>
                  </a:lnTo>
                  <a:lnTo>
                    <a:pt x="9328876" y="445696"/>
                  </a:lnTo>
                  <a:close/>
                </a:path>
              </a:pathLst>
            </a:custGeom>
            <a:solidFill>
              <a:srgbClr val="C3F7E7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67310" y="67310"/>
              <a:ext cx="9408886" cy="525706"/>
            </a:xfrm>
            <a:custGeom>
              <a:avLst/>
              <a:gdLst/>
              <a:ahLst/>
              <a:cxnLst/>
              <a:rect r="r" b="b" t="t" l="l"/>
              <a:pathLst>
                <a:path h="525706" w="9408886">
                  <a:moveTo>
                    <a:pt x="9341576" y="0"/>
                  </a:moveTo>
                  <a:lnTo>
                    <a:pt x="9341576" y="12700"/>
                  </a:lnTo>
                  <a:lnTo>
                    <a:pt x="9396186" y="12700"/>
                  </a:lnTo>
                  <a:lnTo>
                    <a:pt x="9396186" y="513006"/>
                  </a:lnTo>
                  <a:lnTo>
                    <a:pt x="12700" y="513006"/>
                  </a:lnTo>
                  <a:lnTo>
                    <a:pt x="12700" y="458396"/>
                  </a:lnTo>
                  <a:lnTo>
                    <a:pt x="0" y="458396"/>
                  </a:lnTo>
                  <a:lnTo>
                    <a:pt x="0" y="525706"/>
                  </a:lnTo>
                  <a:lnTo>
                    <a:pt x="9408886" y="525706"/>
                  </a:lnTo>
                  <a:lnTo>
                    <a:pt x="940888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2700" y="12700"/>
              <a:ext cx="9383486" cy="500306"/>
            </a:xfrm>
            <a:custGeom>
              <a:avLst/>
              <a:gdLst/>
              <a:ahLst/>
              <a:cxnLst/>
              <a:rect r="r" b="b" t="t" l="l"/>
              <a:pathLst>
                <a:path h="500306" w="9383486">
                  <a:moveTo>
                    <a:pt x="0" y="0"/>
                  </a:moveTo>
                  <a:lnTo>
                    <a:pt x="9383486" y="0"/>
                  </a:lnTo>
                  <a:lnTo>
                    <a:pt x="9383486" y="500306"/>
                  </a:lnTo>
                  <a:lnTo>
                    <a:pt x="0" y="5003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408886" cy="525706"/>
            </a:xfrm>
            <a:custGeom>
              <a:avLst/>
              <a:gdLst/>
              <a:ahLst/>
              <a:cxnLst/>
              <a:rect r="r" b="b" t="t" l="l"/>
              <a:pathLst>
                <a:path h="525706" w="9408886">
                  <a:moveTo>
                    <a:pt x="80010" y="525706"/>
                  </a:moveTo>
                  <a:lnTo>
                    <a:pt x="9408886" y="525706"/>
                  </a:lnTo>
                  <a:lnTo>
                    <a:pt x="9408886" y="80010"/>
                  </a:lnTo>
                  <a:lnTo>
                    <a:pt x="9408886" y="67310"/>
                  </a:lnTo>
                  <a:lnTo>
                    <a:pt x="9408886" y="0"/>
                  </a:lnTo>
                  <a:lnTo>
                    <a:pt x="0" y="0"/>
                  </a:lnTo>
                  <a:lnTo>
                    <a:pt x="0" y="525706"/>
                  </a:lnTo>
                  <a:lnTo>
                    <a:pt x="67310" y="525706"/>
                  </a:lnTo>
                  <a:lnTo>
                    <a:pt x="80010" y="525706"/>
                  </a:lnTo>
                  <a:close/>
                  <a:moveTo>
                    <a:pt x="12700" y="12700"/>
                  </a:moveTo>
                  <a:lnTo>
                    <a:pt x="9396186" y="12700"/>
                  </a:lnTo>
                  <a:lnTo>
                    <a:pt x="9396186" y="513006"/>
                  </a:lnTo>
                  <a:lnTo>
                    <a:pt x="12700" y="51300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1477957" y="677951"/>
            <a:ext cx="6465859" cy="515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5"/>
              </a:lnSpc>
              <a:spcBef>
                <a:spcPct val="0"/>
              </a:spcBef>
            </a:pPr>
            <a:r>
              <a:rPr lang="en-US" sz="3317">
                <a:solidFill>
                  <a:srgbClr val="000000"/>
                </a:solidFill>
                <a:latin typeface="Agrandir Wide Bold"/>
              </a:rPr>
              <a:t>Technology Requirements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123599" y="696279"/>
            <a:ext cx="7970746" cy="44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6"/>
              </a:lnSpc>
            </a:pPr>
            <a:r>
              <a:rPr lang="en-US" sz="2924">
                <a:solidFill>
                  <a:srgbClr val="737373"/>
                </a:solidFill>
                <a:latin typeface="Telegraf 1 Medium"/>
              </a:rPr>
              <a:t>In areas of architecture, assets, and artifacts 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206670" y="2612896"/>
            <a:ext cx="3757047" cy="702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In</a:t>
            </a:r>
            <a:r>
              <a:rPr lang="en-US" sz="2043">
                <a:solidFill>
                  <a:srgbClr val="000000"/>
                </a:solidFill>
                <a:latin typeface="Telegraf 1 Bold"/>
              </a:rPr>
              <a:t>tegrated Logistics Platform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A centralized system to monitor all transportation and logistics activities.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IoT Devices and Sensors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To track real-time movement of inbound and outbound logistics.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Advanced Analytics and AI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For predictive analytics and optimization of logistics operations.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Blockchain Technology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For secure and transparent record-keeping of logistics data.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1047750" y="2608706"/>
            <a:ext cx="3772152" cy="749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6"/>
              </a:lnSpc>
              <a:spcBef>
                <a:spcPct val="0"/>
              </a:spcBef>
            </a:pPr>
            <a:r>
              <a:rPr lang="en-US" sz="2143">
                <a:solidFill>
                  <a:srgbClr val="000000"/>
                </a:solidFill>
                <a:latin typeface="Telegraf 1 Bold"/>
              </a:rPr>
              <a:t>Cloud Computing Infrastructure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  <a:r>
              <a:rPr lang="en-US" sz="1843">
                <a:solidFill>
                  <a:srgbClr val="000000"/>
                </a:solidFill>
                <a:latin typeface="Telegraf 1"/>
              </a:rPr>
              <a:t>To support heavy computational tasks involved in digital prototyping and simulating virtual store shelves.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786"/>
              </a:lnSpc>
              <a:spcBef>
                <a:spcPct val="0"/>
              </a:spcBef>
            </a:pPr>
            <a:r>
              <a:rPr lang="en-US" sz="2143">
                <a:solidFill>
                  <a:srgbClr val="000000"/>
                </a:solidFill>
                <a:latin typeface="Telegraf 1 Bold"/>
              </a:rPr>
              <a:t>Advanced Modelling Software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  <a:r>
              <a:rPr lang="en-US" sz="1843">
                <a:solidFill>
                  <a:srgbClr val="000000"/>
                </a:solidFill>
                <a:latin typeface="Telegraf 1"/>
              </a:rPr>
              <a:t> For creating accurate and detailed product models and virtual environments.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786"/>
              </a:lnSpc>
              <a:spcBef>
                <a:spcPct val="0"/>
              </a:spcBef>
            </a:pPr>
            <a:r>
              <a:rPr lang="en-US" sz="2143">
                <a:solidFill>
                  <a:srgbClr val="000000"/>
                </a:solidFill>
                <a:latin typeface="Telegraf 1 Bold"/>
              </a:rPr>
              <a:t>High-Performance Computing (HPC) Solutions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  <a:r>
              <a:rPr lang="en-US" sz="1843">
                <a:solidFill>
                  <a:srgbClr val="000000"/>
                </a:solidFill>
                <a:latin typeface="Telegraf 1"/>
              </a:rPr>
              <a:t>To enable rapid iterations and simulations.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786"/>
              </a:lnSpc>
              <a:spcBef>
                <a:spcPct val="0"/>
              </a:spcBef>
            </a:pPr>
            <a:r>
              <a:rPr lang="en-US" sz="2143">
                <a:solidFill>
                  <a:srgbClr val="000000"/>
                </a:solidFill>
                <a:latin typeface="Telegraf 1 Bold"/>
              </a:rPr>
              <a:t>Immersive Technology</a:t>
            </a:r>
            <a:r>
              <a:rPr lang="en-US" sz="2143">
                <a:solidFill>
                  <a:srgbClr val="000000"/>
                </a:solidFill>
                <a:latin typeface="Telegraf 1"/>
              </a:rPr>
              <a:t> 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  <a:r>
              <a:rPr lang="en-US" sz="1843">
                <a:solidFill>
                  <a:srgbClr val="000000"/>
                </a:solidFill>
                <a:latin typeface="Telegraf 1"/>
              </a:rPr>
              <a:t>Including AR/VR systems to create realistic virtual store shelves.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9368741" y="2625009"/>
            <a:ext cx="3793786" cy="663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 Bold"/>
              </a:rPr>
              <a:t>B</a:t>
            </a:r>
            <a:r>
              <a:rPr lang="en-US" sz="1943">
                <a:solidFill>
                  <a:srgbClr val="000000"/>
                </a:solidFill>
                <a:latin typeface="Telegraf 1 Bold"/>
              </a:rPr>
              <a:t>lockchain Infrastructure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"/>
              </a:rPr>
              <a:t>For creating a secure, decentralized ledger for product traceability and auditable history.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 Bold"/>
              </a:rPr>
              <a:t>Smart Contract Development Environment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"/>
              </a:rPr>
              <a:t>To automate transactions and streamline payment processes.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 Bold"/>
              </a:rPr>
              <a:t>Data Security Solutions</a:t>
            </a:r>
            <a:r>
              <a:rPr lang="en-US" sz="1943">
                <a:solidFill>
                  <a:srgbClr val="000000"/>
                </a:solidFill>
                <a:latin typeface="Telegraf 1"/>
              </a:rPr>
              <a:t> Including encryption and cybersecurity measures to protect sensitive data.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 Bold"/>
              </a:rPr>
              <a:t>Data Integration Tools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"/>
              </a:rPr>
              <a:t> To assimilate blockchain data with existing systems for enhanced analytics and insights.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3535161" y="2703424"/>
            <a:ext cx="3724139" cy="3355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APIs and Integration Layers</a:t>
            </a:r>
          </a:p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For seamless integration of various systems and technologies.</a:t>
            </a:r>
          </a:p>
          <a:p>
            <a:pPr algn="ctr">
              <a:lnSpc>
                <a:spcPts val="2656"/>
              </a:lnSpc>
            </a:pPr>
          </a:p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User Interfaces (UI)</a:t>
            </a:r>
          </a:p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 For internal and external users to interact with these systems.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17993282" y="9798685"/>
            <a:ext cx="220563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05397" y="419104"/>
            <a:ext cx="17503627" cy="1928008"/>
            <a:chOff x="0" y="0"/>
            <a:chExt cx="10049442" cy="11069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9956732" cy="1014227"/>
            </a:xfrm>
            <a:custGeom>
              <a:avLst/>
              <a:gdLst/>
              <a:ahLst/>
              <a:cxnLst/>
              <a:rect r="r" b="b" t="t" l="l"/>
              <a:pathLst>
                <a:path h="1014227" w="9956732">
                  <a:moveTo>
                    <a:pt x="0" y="959617"/>
                  </a:moveTo>
                  <a:lnTo>
                    <a:pt x="0" y="1014227"/>
                  </a:lnTo>
                  <a:lnTo>
                    <a:pt x="9956732" y="1014227"/>
                  </a:lnTo>
                  <a:lnTo>
                    <a:pt x="9956732" y="0"/>
                  </a:lnTo>
                  <a:lnTo>
                    <a:pt x="9902123" y="0"/>
                  </a:lnTo>
                  <a:lnTo>
                    <a:pt x="9902123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9982132" cy="1039627"/>
            </a:xfrm>
            <a:custGeom>
              <a:avLst/>
              <a:gdLst/>
              <a:ahLst/>
              <a:cxnLst/>
              <a:rect r="r" b="b" t="t" l="l"/>
              <a:pathLst>
                <a:path h="1039627" w="9982132">
                  <a:moveTo>
                    <a:pt x="9914823" y="0"/>
                  </a:moveTo>
                  <a:lnTo>
                    <a:pt x="9914823" y="12700"/>
                  </a:lnTo>
                  <a:lnTo>
                    <a:pt x="9969432" y="12700"/>
                  </a:lnTo>
                  <a:lnTo>
                    <a:pt x="996943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9982132" y="1039627"/>
                  </a:lnTo>
                  <a:lnTo>
                    <a:pt x="998213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9956733" cy="1014227"/>
            </a:xfrm>
            <a:custGeom>
              <a:avLst/>
              <a:gdLst/>
              <a:ahLst/>
              <a:cxnLst/>
              <a:rect r="r" b="b" t="t" l="l"/>
              <a:pathLst>
                <a:path h="1014227" w="9956733">
                  <a:moveTo>
                    <a:pt x="0" y="0"/>
                  </a:moveTo>
                  <a:lnTo>
                    <a:pt x="9956733" y="0"/>
                  </a:lnTo>
                  <a:lnTo>
                    <a:pt x="9956733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82133" cy="1039627"/>
            </a:xfrm>
            <a:custGeom>
              <a:avLst/>
              <a:gdLst/>
              <a:ahLst/>
              <a:cxnLst/>
              <a:rect r="r" b="b" t="t" l="l"/>
              <a:pathLst>
                <a:path h="1039627" w="9982133">
                  <a:moveTo>
                    <a:pt x="80010" y="1039627"/>
                  </a:moveTo>
                  <a:lnTo>
                    <a:pt x="9982133" y="1039627"/>
                  </a:lnTo>
                  <a:lnTo>
                    <a:pt x="9982133" y="80010"/>
                  </a:lnTo>
                  <a:lnTo>
                    <a:pt x="9982133" y="67310"/>
                  </a:lnTo>
                  <a:lnTo>
                    <a:pt x="9982133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9969433" y="12700"/>
                  </a:lnTo>
                  <a:lnTo>
                    <a:pt x="9969433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05397" y="2660437"/>
            <a:ext cx="17503627" cy="7188864"/>
            <a:chOff x="0" y="0"/>
            <a:chExt cx="10049442" cy="41273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010"/>
              <a:ext cx="9956732" cy="4034667"/>
            </a:xfrm>
            <a:custGeom>
              <a:avLst/>
              <a:gdLst/>
              <a:ahLst/>
              <a:cxnLst/>
              <a:rect r="r" b="b" t="t" l="l"/>
              <a:pathLst>
                <a:path h="4034667" w="9956732">
                  <a:moveTo>
                    <a:pt x="0" y="3980057"/>
                  </a:moveTo>
                  <a:lnTo>
                    <a:pt x="0" y="4034667"/>
                  </a:lnTo>
                  <a:lnTo>
                    <a:pt x="9956732" y="4034667"/>
                  </a:lnTo>
                  <a:lnTo>
                    <a:pt x="9956732" y="0"/>
                  </a:lnTo>
                  <a:lnTo>
                    <a:pt x="9902123" y="0"/>
                  </a:lnTo>
                  <a:lnTo>
                    <a:pt x="9902123" y="398005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310" y="67310"/>
              <a:ext cx="9982132" cy="4060067"/>
            </a:xfrm>
            <a:custGeom>
              <a:avLst/>
              <a:gdLst/>
              <a:ahLst/>
              <a:cxnLst/>
              <a:rect r="r" b="b" t="t" l="l"/>
              <a:pathLst>
                <a:path h="4060067" w="9982132">
                  <a:moveTo>
                    <a:pt x="9914823" y="0"/>
                  </a:moveTo>
                  <a:lnTo>
                    <a:pt x="9914823" y="12700"/>
                  </a:lnTo>
                  <a:lnTo>
                    <a:pt x="9969432" y="12700"/>
                  </a:lnTo>
                  <a:lnTo>
                    <a:pt x="9969432" y="4047367"/>
                  </a:lnTo>
                  <a:lnTo>
                    <a:pt x="12700" y="4047367"/>
                  </a:lnTo>
                  <a:lnTo>
                    <a:pt x="12700" y="3992757"/>
                  </a:lnTo>
                  <a:lnTo>
                    <a:pt x="0" y="3992757"/>
                  </a:lnTo>
                  <a:lnTo>
                    <a:pt x="0" y="4060067"/>
                  </a:lnTo>
                  <a:lnTo>
                    <a:pt x="9982132" y="4060067"/>
                  </a:lnTo>
                  <a:lnTo>
                    <a:pt x="998213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9956733" cy="4034667"/>
            </a:xfrm>
            <a:custGeom>
              <a:avLst/>
              <a:gdLst/>
              <a:ahLst/>
              <a:cxnLst/>
              <a:rect r="r" b="b" t="t" l="l"/>
              <a:pathLst>
                <a:path h="4034667" w="9956733">
                  <a:moveTo>
                    <a:pt x="0" y="0"/>
                  </a:moveTo>
                  <a:lnTo>
                    <a:pt x="9956733" y="0"/>
                  </a:lnTo>
                  <a:lnTo>
                    <a:pt x="9956733" y="4034667"/>
                  </a:lnTo>
                  <a:lnTo>
                    <a:pt x="0" y="40346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982133" cy="4060067"/>
            </a:xfrm>
            <a:custGeom>
              <a:avLst/>
              <a:gdLst/>
              <a:ahLst/>
              <a:cxnLst/>
              <a:rect r="r" b="b" t="t" l="l"/>
              <a:pathLst>
                <a:path h="4060067" w="9982133">
                  <a:moveTo>
                    <a:pt x="80010" y="4060067"/>
                  </a:moveTo>
                  <a:lnTo>
                    <a:pt x="9982133" y="4060067"/>
                  </a:lnTo>
                  <a:lnTo>
                    <a:pt x="9982133" y="80010"/>
                  </a:lnTo>
                  <a:lnTo>
                    <a:pt x="9982133" y="67310"/>
                  </a:lnTo>
                  <a:lnTo>
                    <a:pt x="9982133" y="0"/>
                  </a:lnTo>
                  <a:lnTo>
                    <a:pt x="0" y="0"/>
                  </a:lnTo>
                  <a:lnTo>
                    <a:pt x="0" y="4060067"/>
                  </a:lnTo>
                  <a:lnTo>
                    <a:pt x="67310" y="4060067"/>
                  </a:lnTo>
                  <a:lnTo>
                    <a:pt x="80010" y="4060067"/>
                  </a:lnTo>
                  <a:close/>
                  <a:moveTo>
                    <a:pt x="12700" y="12700"/>
                  </a:moveTo>
                  <a:lnTo>
                    <a:pt x="9969433" y="12700"/>
                  </a:lnTo>
                  <a:lnTo>
                    <a:pt x="9969433" y="4047367"/>
                  </a:lnTo>
                  <a:lnTo>
                    <a:pt x="12700" y="404736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05397" y="2661246"/>
            <a:ext cx="17503627" cy="591240"/>
            <a:chOff x="0" y="0"/>
            <a:chExt cx="128083404" cy="43264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72390" y="72390"/>
              <a:ext cx="127938624" cy="4181638"/>
            </a:xfrm>
            <a:custGeom>
              <a:avLst/>
              <a:gdLst/>
              <a:ahLst/>
              <a:cxnLst/>
              <a:rect r="r" b="b" t="t" l="l"/>
              <a:pathLst>
                <a:path h="4181638" w="127938624">
                  <a:moveTo>
                    <a:pt x="0" y="0"/>
                  </a:moveTo>
                  <a:lnTo>
                    <a:pt x="127938624" y="0"/>
                  </a:lnTo>
                  <a:lnTo>
                    <a:pt x="127938624" y="4181638"/>
                  </a:lnTo>
                  <a:lnTo>
                    <a:pt x="0" y="4181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8083407" cy="4326418"/>
            </a:xfrm>
            <a:custGeom>
              <a:avLst/>
              <a:gdLst/>
              <a:ahLst/>
              <a:cxnLst/>
              <a:rect r="r" b="b" t="t" l="l"/>
              <a:pathLst>
                <a:path h="4326418" w="128083407">
                  <a:moveTo>
                    <a:pt x="127938622" y="4181638"/>
                  </a:moveTo>
                  <a:lnTo>
                    <a:pt x="128083407" y="4181638"/>
                  </a:lnTo>
                  <a:lnTo>
                    <a:pt x="128083407" y="4326418"/>
                  </a:lnTo>
                  <a:lnTo>
                    <a:pt x="127938622" y="4326418"/>
                  </a:lnTo>
                  <a:lnTo>
                    <a:pt x="127938622" y="418163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181638"/>
                  </a:lnTo>
                  <a:lnTo>
                    <a:pt x="0" y="4181638"/>
                  </a:lnTo>
                  <a:lnTo>
                    <a:pt x="0" y="144780"/>
                  </a:lnTo>
                  <a:close/>
                  <a:moveTo>
                    <a:pt x="0" y="4181638"/>
                  </a:moveTo>
                  <a:lnTo>
                    <a:pt x="144780" y="4181638"/>
                  </a:lnTo>
                  <a:lnTo>
                    <a:pt x="144780" y="4326418"/>
                  </a:lnTo>
                  <a:lnTo>
                    <a:pt x="0" y="4326418"/>
                  </a:lnTo>
                  <a:lnTo>
                    <a:pt x="0" y="4181638"/>
                  </a:lnTo>
                  <a:close/>
                  <a:moveTo>
                    <a:pt x="127938622" y="144780"/>
                  </a:moveTo>
                  <a:lnTo>
                    <a:pt x="128083407" y="144780"/>
                  </a:lnTo>
                  <a:lnTo>
                    <a:pt x="128083407" y="4181638"/>
                  </a:lnTo>
                  <a:lnTo>
                    <a:pt x="127938622" y="4181638"/>
                  </a:lnTo>
                  <a:lnTo>
                    <a:pt x="127938622" y="144780"/>
                  </a:lnTo>
                  <a:close/>
                  <a:moveTo>
                    <a:pt x="144780" y="4181638"/>
                  </a:moveTo>
                  <a:lnTo>
                    <a:pt x="127938622" y="4181638"/>
                  </a:lnTo>
                  <a:lnTo>
                    <a:pt x="127938622" y="4326418"/>
                  </a:lnTo>
                  <a:lnTo>
                    <a:pt x="144780" y="4326418"/>
                  </a:lnTo>
                  <a:lnTo>
                    <a:pt x="144780" y="4181638"/>
                  </a:lnTo>
                  <a:close/>
                  <a:moveTo>
                    <a:pt x="127938622" y="0"/>
                  </a:moveTo>
                  <a:lnTo>
                    <a:pt x="128083407" y="0"/>
                  </a:lnTo>
                  <a:lnTo>
                    <a:pt x="128083407" y="144780"/>
                  </a:lnTo>
                  <a:lnTo>
                    <a:pt x="127938622" y="144780"/>
                  </a:lnTo>
                  <a:lnTo>
                    <a:pt x="12793862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938622" y="0"/>
                  </a:lnTo>
                  <a:lnTo>
                    <a:pt x="12793862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619125" y="2834029"/>
            <a:ext cx="238125" cy="238125"/>
            <a:chOff x="0" y="0"/>
            <a:chExt cx="495300" cy="4953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8100" y="38100"/>
              <a:ext cx="419100" cy="419100"/>
            </a:xfrm>
            <a:custGeom>
              <a:avLst/>
              <a:gdLst/>
              <a:ahLst/>
              <a:cxnLst/>
              <a:rect r="r" b="b" t="t" l="l"/>
              <a:pathLst>
                <a:path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24537" y="2839441"/>
            <a:ext cx="232713" cy="232713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398573" y="2836200"/>
            <a:ext cx="239194" cy="239194"/>
            <a:chOff x="0" y="0"/>
            <a:chExt cx="495300" cy="4953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38100" y="38100"/>
              <a:ext cx="419100" cy="419100"/>
            </a:xfrm>
            <a:custGeom>
              <a:avLst/>
              <a:gdLst/>
              <a:ahLst/>
              <a:cxnLst/>
              <a:rect r="r" b="b" t="t" l="l"/>
              <a:pathLst>
                <a:path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D1F3C8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926939" y="957658"/>
            <a:ext cx="12434121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250">
                <a:solidFill>
                  <a:srgbClr val="000000"/>
                </a:solidFill>
                <a:latin typeface="Agrandir Wide Bold"/>
              </a:rPr>
              <a:t>Strategies for Implementation</a:t>
            </a:r>
          </a:p>
        </p:txBody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08314" y="2832960"/>
            <a:ext cx="239194" cy="239194"/>
            <a:chOff x="0" y="0"/>
            <a:chExt cx="495300" cy="4953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38100" y="38100"/>
              <a:ext cx="419100" cy="419100"/>
            </a:xfrm>
            <a:custGeom>
              <a:avLst/>
              <a:gdLst/>
              <a:ahLst/>
              <a:cxnLst/>
              <a:rect r="r" b="b" t="t" l="l"/>
              <a:pathLst>
                <a:path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624537" y="2832960"/>
            <a:ext cx="1013230" cy="242434"/>
            <a:chOff x="0" y="0"/>
            <a:chExt cx="1350973" cy="323246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8641"/>
              <a:ext cx="310284" cy="310284"/>
              <a:chOff x="0" y="0"/>
              <a:chExt cx="6350000" cy="63500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name="Group 36" id="36"/>
            <p:cNvGrpSpPr>
              <a:grpSpLocks noChangeAspect="true"/>
            </p:cNvGrpSpPr>
            <p:nvPr/>
          </p:nvGrpSpPr>
          <p:grpSpPr>
            <a:xfrm rot="0">
              <a:off x="1032048" y="4321"/>
              <a:ext cx="318925" cy="318925"/>
              <a:chOff x="0" y="0"/>
              <a:chExt cx="495300" cy="4953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name="Group 39" id="39"/>
            <p:cNvGrpSpPr>
              <a:grpSpLocks noChangeAspect="true"/>
            </p:cNvGrpSpPr>
            <p:nvPr/>
          </p:nvGrpSpPr>
          <p:grpSpPr>
            <a:xfrm rot="0">
              <a:off x="511703" y="0"/>
              <a:ext cx="318925" cy="318925"/>
              <a:chOff x="0" y="0"/>
              <a:chExt cx="495300" cy="4953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sp>
        <p:nvSpPr>
          <p:cNvPr name="TextBox 42" id="42"/>
          <p:cNvSpPr txBox="true"/>
          <p:nvPr/>
        </p:nvSpPr>
        <p:spPr>
          <a:xfrm rot="0">
            <a:off x="619125" y="3429183"/>
            <a:ext cx="17040869" cy="563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2"/>
              </a:lnSpc>
            </a:pPr>
          </a:p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sz="2848">
                <a:solidFill>
                  <a:srgbClr val="000000"/>
                </a:solidFill>
                <a:latin typeface="Telegraf 1 Bold"/>
              </a:rPr>
              <a:t>Phased Roll-Out Strategy</a:t>
            </a:r>
          </a:p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sz="2848">
                <a:solidFill>
                  <a:srgbClr val="000000"/>
                </a:solidFill>
                <a:latin typeface="Telegraf 1"/>
              </a:rPr>
              <a:t>To gradually implement new technologies and systems, allowing for adjustments based on feedback.</a:t>
            </a:r>
          </a:p>
          <a:p>
            <a:pPr algn="ctr">
              <a:lnSpc>
                <a:spcPts val="3702"/>
              </a:lnSpc>
              <a:spcBef>
                <a:spcPct val="0"/>
              </a:spcBef>
            </a:pPr>
          </a:p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sz="2848">
                <a:solidFill>
                  <a:srgbClr val="000000"/>
                </a:solidFill>
                <a:latin typeface="Telegraf 1 Bold"/>
              </a:rPr>
              <a:t>Change Management Plan</a:t>
            </a:r>
          </a:p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sz="2848">
                <a:solidFill>
                  <a:srgbClr val="000000"/>
                </a:solidFill>
                <a:latin typeface="Telegraf 1"/>
              </a:rPr>
              <a:t>To address the organizational impact and ensure the smooth adoption of new technologies.</a:t>
            </a:r>
          </a:p>
          <a:p>
            <a:pPr algn="ctr">
              <a:lnSpc>
                <a:spcPts val="3702"/>
              </a:lnSpc>
              <a:spcBef>
                <a:spcPct val="0"/>
              </a:spcBef>
            </a:pPr>
          </a:p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sz="2848">
                <a:solidFill>
                  <a:srgbClr val="000000"/>
                </a:solidFill>
                <a:latin typeface="Telegraf 1 Bold"/>
              </a:rPr>
              <a:t>Continuous Improvement Framework</a:t>
            </a:r>
          </a:p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sz="2848">
                <a:solidFill>
                  <a:srgbClr val="000000"/>
                </a:solidFill>
                <a:latin typeface="Telegraf 1"/>
              </a:rPr>
              <a:t>For ongoing evaluation and enhancement of the technology architecture.</a:t>
            </a:r>
          </a:p>
          <a:p>
            <a:pPr algn="ctr">
              <a:lnSpc>
                <a:spcPts val="3702"/>
              </a:lnSpc>
              <a:spcBef>
                <a:spcPct val="0"/>
              </a:spcBef>
            </a:pPr>
          </a:p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sz="2848">
                <a:solidFill>
                  <a:srgbClr val="000000"/>
                </a:solidFill>
                <a:latin typeface="Telegraf 1 Bold"/>
              </a:rPr>
              <a:t>Partnerships with Tech Providers</a:t>
            </a:r>
          </a:p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sz="2848">
                <a:solidFill>
                  <a:srgbClr val="000000"/>
                </a:solidFill>
                <a:latin typeface="Telegraf 1"/>
              </a:rPr>
              <a:t> To leverage external expertise and stay updated with evolving technologies.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7993282" y="9798685"/>
            <a:ext cx="220563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574681" y="576342"/>
            <a:ext cx="17503627" cy="1928008"/>
            <a:chOff x="0" y="0"/>
            <a:chExt cx="10049442" cy="11069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9956732" cy="1014227"/>
            </a:xfrm>
            <a:custGeom>
              <a:avLst/>
              <a:gdLst/>
              <a:ahLst/>
              <a:cxnLst/>
              <a:rect r="r" b="b" t="t" l="l"/>
              <a:pathLst>
                <a:path h="1014227" w="9956732">
                  <a:moveTo>
                    <a:pt x="0" y="959617"/>
                  </a:moveTo>
                  <a:lnTo>
                    <a:pt x="0" y="1014227"/>
                  </a:lnTo>
                  <a:lnTo>
                    <a:pt x="9956732" y="1014227"/>
                  </a:lnTo>
                  <a:lnTo>
                    <a:pt x="9956732" y="0"/>
                  </a:lnTo>
                  <a:lnTo>
                    <a:pt x="9902123" y="0"/>
                  </a:lnTo>
                  <a:lnTo>
                    <a:pt x="9902123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9982132" cy="1039627"/>
            </a:xfrm>
            <a:custGeom>
              <a:avLst/>
              <a:gdLst/>
              <a:ahLst/>
              <a:cxnLst/>
              <a:rect r="r" b="b" t="t" l="l"/>
              <a:pathLst>
                <a:path h="1039627" w="9982132">
                  <a:moveTo>
                    <a:pt x="9914823" y="0"/>
                  </a:moveTo>
                  <a:lnTo>
                    <a:pt x="9914823" y="12700"/>
                  </a:lnTo>
                  <a:lnTo>
                    <a:pt x="9969432" y="12700"/>
                  </a:lnTo>
                  <a:lnTo>
                    <a:pt x="996943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9982132" y="1039627"/>
                  </a:lnTo>
                  <a:lnTo>
                    <a:pt x="998213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9956733" cy="1014227"/>
            </a:xfrm>
            <a:custGeom>
              <a:avLst/>
              <a:gdLst/>
              <a:ahLst/>
              <a:cxnLst/>
              <a:rect r="r" b="b" t="t" l="l"/>
              <a:pathLst>
                <a:path h="1014227" w="9956733">
                  <a:moveTo>
                    <a:pt x="0" y="0"/>
                  </a:moveTo>
                  <a:lnTo>
                    <a:pt x="9956733" y="0"/>
                  </a:lnTo>
                  <a:lnTo>
                    <a:pt x="9956733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82133" cy="1039627"/>
            </a:xfrm>
            <a:custGeom>
              <a:avLst/>
              <a:gdLst/>
              <a:ahLst/>
              <a:cxnLst/>
              <a:rect r="r" b="b" t="t" l="l"/>
              <a:pathLst>
                <a:path h="1039627" w="9982133">
                  <a:moveTo>
                    <a:pt x="80010" y="1039627"/>
                  </a:moveTo>
                  <a:lnTo>
                    <a:pt x="9982133" y="1039627"/>
                  </a:lnTo>
                  <a:lnTo>
                    <a:pt x="9982133" y="80010"/>
                  </a:lnTo>
                  <a:lnTo>
                    <a:pt x="9982133" y="67310"/>
                  </a:lnTo>
                  <a:lnTo>
                    <a:pt x="9982133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9969433" y="12700"/>
                  </a:lnTo>
                  <a:lnTo>
                    <a:pt x="9969433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868618" y="9798685"/>
            <a:ext cx="41938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92613" y="882897"/>
            <a:ext cx="7902775" cy="11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7130" spc="356">
                <a:solidFill>
                  <a:srgbClr val="000000"/>
                </a:solidFill>
                <a:latin typeface="Agrandir Wide Bold"/>
              </a:rPr>
              <a:t>Roadmap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08039" y="3757163"/>
            <a:ext cx="2928543" cy="1606238"/>
            <a:chOff x="0" y="0"/>
            <a:chExt cx="2018202" cy="11069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80010" y="8001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959617"/>
                  </a:moveTo>
                  <a:lnTo>
                    <a:pt x="0" y="1014227"/>
                  </a:lnTo>
                  <a:lnTo>
                    <a:pt x="1925492" y="1014227"/>
                  </a:lnTo>
                  <a:lnTo>
                    <a:pt x="1925492" y="0"/>
                  </a:lnTo>
                  <a:lnTo>
                    <a:pt x="1870882" y="0"/>
                  </a:lnTo>
                  <a:lnTo>
                    <a:pt x="1870882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7310" y="6731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1883582" y="0"/>
                  </a:moveTo>
                  <a:lnTo>
                    <a:pt x="1883582" y="12700"/>
                  </a:ln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1950892" y="1039627"/>
                  </a:lnTo>
                  <a:lnTo>
                    <a:pt x="195089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0"/>
                  </a:moveTo>
                  <a:lnTo>
                    <a:pt x="1925492" y="0"/>
                  </a:lnTo>
                  <a:lnTo>
                    <a:pt x="1925492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80010" y="1039627"/>
                  </a:moveTo>
                  <a:lnTo>
                    <a:pt x="1950892" y="1039627"/>
                  </a:lnTo>
                  <a:lnTo>
                    <a:pt x="1950892" y="80010"/>
                  </a:lnTo>
                  <a:lnTo>
                    <a:pt x="1950892" y="67310"/>
                  </a:lnTo>
                  <a:lnTo>
                    <a:pt x="1950892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679728" y="3757163"/>
            <a:ext cx="2928543" cy="1606238"/>
            <a:chOff x="0" y="0"/>
            <a:chExt cx="2018202" cy="110693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80010" y="8001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959617"/>
                  </a:moveTo>
                  <a:lnTo>
                    <a:pt x="0" y="1014227"/>
                  </a:lnTo>
                  <a:lnTo>
                    <a:pt x="1925492" y="1014227"/>
                  </a:lnTo>
                  <a:lnTo>
                    <a:pt x="1925492" y="0"/>
                  </a:lnTo>
                  <a:lnTo>
                    <a:pt x="1870882" y="0"/>
                  </a:lnTo>
                  <a:lnTo>
                    <a:pt x="1870882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7310" y="6731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1883582" y="0"/>
                  </a:moveTo>
                  <a:lnTo>
                    <a:pt x="1883582" y="12700"/>
                  </a:ln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1950892" y="1039627"/>
                  </a:lnTo>
                  <a:lnTo>
                    <a:pt x="195089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0"/>
                  </a:moveTo>
                  <a:lnTo>
                    <a:pt x="1925492" y="0"/>
                  </a:lnTo>
                  <a:lnTo>
                    <a:pt x="1925492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80010" y="1039627"/>
                  </a:moveTo>
                  <a:lnTo>
                    <a:pt x="1950892" y="1039627"/>
                  </a:lnTo>
                  <a:lnTo>
                    <a:pt x="1950892" y="80010"/>
                  </a:lnTo>
                  <a:lnTo>
                    <a:pt x="1950892" y="67310"/>
                  </a:lnTo>
                  <a:lnTo>
                    <a:pt x="1950892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4093884" y="3757163"/>
            <a:ext cx="2928543" cy="1606238"/>
            <a:chOff x="0" y="0"/>
            <a:chExt cx="2018202" cy="11069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80010" y="8001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959617"/>
                  </a:moveTo>
                  <a:lnTo>
                    <a:pt x="0" y="1014227"/>
                  </a:lnTo>
                  <a:lnTo>
                    <a:pt x="1925492" y="1014227"/>
                  </a:lnTo>
                  <a:lnTo>
                    <a:pt x="1925492" y="0"/>
                  </a:lnTo>
                  <a:lnTo>
                    <a:pt x="1870882" y="0"/>
                  </a:lnTo>
                  <a:lnTo>
                    <a:pt x="1870882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7310" y="6731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1883582" y="0"/>
                  </a:moveTo>
                  <a:lnTo>
                    <a:pt x="1883582" y="12700"/>
                  </a:ln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1950892" y="1039627"/>
                  </a:lnTo>
                  <a:lnTo>
                    <a:pt x="195089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2700" y="1270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0"/>
                  </a:moveTo>
                  <a:lnTo>
                    <a:pt x="1925492" y="0"/>
                  </a:lnTo>
                  <a:lnTo>
                    <a:pt x="1925492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80010" y="1039627"/>
                  </a:moveTo>
                  <a:lnTo>
                    <a:pt x="1950892" y="1039627"/>
                  </a:lnTo>
                  <a:lnTo>
                    <a:pt x="1950892" y="80010"/>
                  </a:lnTo>
                  <a:lnTo>
                    <a:pt x="1950892" y="67310"/>
                  </a:lnTo>
                  <a:lnTo>
                    <a:pt x="1950892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265573" y="3757163"/>
            <a:ext cx="2928543" cy="1606238"/>
            <a:chOff x="0" y="0"/>
            <a:chExt cx="2018202" cy="110693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80010" y="8001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959617"/>
                  </a:moveTo>
                  <a:lnTo>
                    <a:pt x="0" y="1014227"/>
                  </a:lnTo>
                  <a:lnTo>
                    <a:pt x="1925492" y="1014227"/>
                  </a:lnTo>
                  <a:lnTo>
                    <a:pt x="1925492" y="0"/>
                  </a:lnTo>
                  <a:lnTo>
                    <a:pt x="1870882" y="0"/>
                  </a:lnTo>
                  <a:lnTo>
                    <a:pt x="1870882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7310" y="6731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1883582" y="0"/>
                  </a:moveTo>
                  <a:lnTo>
                    <a:pt x="1883582" y="12700"/>
                  </a:ln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1950892" y="1039627"/>
                  </a:lnTo>
                  <a:lnTo>
                    <a:pt x="195089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2700" y="1270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0"/>
                  </a:moveTo>
                  <a:lnTo>
                    <a:pt x="1925492" y="0"/>
                  </a:lnTo>
                  <a:lnTo>
                    <a:pt x="1925492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80010" y="1039627"/>
                  </a:moveTo>
                  <a:lnTo>
                    <a:pt x="1950892" y="1039627"/>
                  </a:lnTo>
                  <a:lnTo>
                    <a:pt x="1950892" y="80010"/>
                  </a:lnTo>
                  <a:lnTo>
                    <a:pt x="1950892" y="67310"/>
                  </a:lnTo>
                  <a:lnTo>
                    <a:pt x="1950892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4851418" y="3757163"/>
            <a:ext cx="2928543" cy="1606238"/>
            <a:chOff x="0" y="0"/>
            <a:chExt cx="2018202" cy="110693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80010" y="8001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959617"/>
                  </a:moveTo>
                  <a:lnTo>
                    <a:pt x="0" y="1014227"/>
                  </a:lnTo>
                  <a:lnTo>
                    <a:pt x="1925492" y="1014227"/>
                  </a:lnTo>
                  <a:lnTo>
                    <a:pt x="1925492" y="0"/>
                  </a:lnTo>
                  <a:lnTo>
                    <a:pt x="1870882" y="0"/>
                  </a:lnTo>
                  <a:lnTo>
                    <a:pt x="1870882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67310" y="6731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1883582" y="0"/>
                  </a:moveTo>
                  <a:lnTo>
                    <a:pt x="1883582" y="12700"/>
                  </a:ln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1950892" y="1039627"/>
                  </a:lnTo>
                  <a:lnTo>
                    <a:pt x="195089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2700" y="12700"/>
              <a:ext cx="1925492" cy="1014227"/>
            </a:xfrm>
            <a:custGeom>
              <a:avLst/>
              <a:gdLst/>
              <a:ahLst/>
              <a:cxnLst/>
              <a:rect r="r" b="b" t="t" l="l"/>
              <a:pathLst>
                <a:path h="1014227" w="1925492">
                  <a:moveTo>
                    <a:pt x="0" y="0"/>
                  </a:moveTo>
                  <a:lnTo>
                    <a:pt x="1925492" y="0"/>
                  </a:lnTo>
                  <a:lnTo>
                    <a:pt x="1925492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950892" cy="1039627"/>
            </a:xfrm>
            <a:custGeom>
              <a:avLst/>
              <a:gdLst/>
              <a:ahLst/>
              <a:cxnLst/>
              <a:rect r="r" b="b" t="t" l="l"/>
              <a:pathLst>
                <a:path h="1039627" w="1950892">
                  <a:moveTo>
                    <a:pt x="80010" y="1039627"/>
                  </a:moveTo>
                  <a:lnTo>
                    <a:pt x="1950892" y="1039627"/>
                  </a:lnTo>
                  <a:lnTo>
                    <a:pt x="1950892" y="80010"/>
                  </a:lnTo>
                  <a:lnTo>
                    <a:pt x="1950892" y="67310"/>
                  </a:lnTo>
                  <a:lnTo>
                    <a:pt x="1950892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1938192" y="12700"/>
                  </a:lnTo>
                  <a:lnTo>
                    <a:pt x="1938192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317539" y="4054187"/>
            <a:ext cx="2928543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8" indent="-302259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Research and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Assesment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258875" y="3865436"/>
            <a:ext cx="2928543" cy="140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4. Develop a Proof of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Concept (PoC)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79728" y="3855911"/>
            <a:ext cx="2928543" cy="140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3. Build Cross-Functional Teams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017760" y="4071967"/>
            <a:ext cx="2928543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2. Define Objectives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851418" y="4054187"/>
            <a:ext cx="2928543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5. Regulatory Compliance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508039" y="6887401"/>
            <a:ext cx="17271922" cy="1606238"/>
            <a:chOff x="0" y="0"/>
            <a:chExt cx="23029230" cy="2141651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3904724" cy="2141651"/>
              <a:chOff x="0" y="0"/>
              <a:chExt cx="2018202" cy="1106937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80010" y="8001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959617"/>
                    </a:moveTo>
                    <a:lnTo>
                      <a:pt x="0" y="1014227"/>
                    </a:lnTo>
                    <a:lnTo>
                      <a:pt x="1925492" y="1014227"/>
                    </a:lnTo>
                    <a:lnTo>
                      <a:pt x="1925492" y="0"/>
                    </a:lnTo>
                    <a:lnTo>
                      <a:pt x="1870882" y="0"/>
                    </a:lnTo>
                    <a:lnTo>
                      <a:pt x="1870882" y="959617"/>
                    </a:lnTo>
                    <a:close/>
                  </a:path>
                </a:pathLst>
              </a:custGeom>
              <a:solidFill>
                <a:srgbClr val="E3E5FF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 flipH="false" flipV="false" rot="0">
                <a:off x="67310" y="6731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1883582" y="0"/>
                    </a:moveTo>
                    <a:lnTo>
                      <a:pt x="1883582" y="12700"/>
                    </a:ln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972317"/>
                    </a:lnTo>
                    <a:lnTo>
                      <a:pt x="0" y="972317"/>
                    </a:lnTo>
                    <a:lnTo>
                      <a:pt x="0" y="1039627"/>
                    </a:lnTo>
                    <a:lnTo>
                      <a:pt x="1950892" y="1039627"/>
                    </a:lnTo>
                    <a:lnTo>
                      <a:pt x="195089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 flipH="false" flipV="false" rot="0">
                <a:off x="12700" y="1270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0"/>
                    </a:moveTo>
                    <a:lnTo>
                      <a:pt x="1925492" y="0"/>
                    </a:lnTo>
                    <a:lnTo>
                      <a:pt x="1925492" y="1014227"/>
                    </a:lnTo>
                    <a:lnTo>
                      <a:pt x="0" y="10142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80010" y="1039627"/>
                    </a:moveTo>
                    <a:lnTo>
                      <a:pt x="1950892" y="1039627"/>
                    </a:lnTo>
                    <a:lnTo>
                      <a:pt x="1950892" y="80010"/>
                    </a:lnTo>
                    <a:lnTo>
                      <a:pt x="1950892" y="67310"/>
                    </a:lnTo>
                    <a:lnTo>
                      <a:pt x="1950892" y="0"/>
                    </a:lnTo>
                    <a:lnTo>
                      <a:pt x="0" y="0"/>
                    </a:lnTo>
                    <a:lnTo>
                      <a:pt x="0" y="1039627"/>
                    </a:lnTo>
                    <a:lnTo>
                      <a:pt x="67310" y="1039627"/>
                    </a:lnTo>
                    <a:lnTo>
                      <a:pt x="80010" y="1039627"/>
                    </a:lnTo>
                    <a:close/>
                    <a:moveTo>
                      <a:pt x="12700" y="12700"/>
                    </a:move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1" id="51"/>
            <p:cNvGrpSpPr/>
            <p:nvPr/>
          </p:nvGrpSpPr>
          <p:grpSpPr>
            <a:xfrm rot="0">
              <a:off x="9562253" y="0"/>
              <a:ext cx="3904724" cy="2141651"/>
              <a:chOff x="0" y="0"/>
              <a:chExt cx="2018202" cy="1106937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80010" y="8001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959617"/>
                    </a:moveTo>
                    <a:lnTo>
                      <a:pt x="0" y="1014227"/>
                    </a:lnTo>
                    <a:lnTo>
                      <a:pt x="1925492" y="1014227"/>
                    </a:lnTo>
                    <a:lnTo>
                      <a:pt x="1925492" y="0"/>
                    </a:lnTo>
                    <a:lnTo>
                      <a:pt x="1870882" y="0"/>
                    </a:lnTo>
                    <a:lnTo>
                      <a:pt x="1870882" y="959617"/>
                    </a:lnTo>
                    <a:close/>
                  </a:path>
                </a:pathLst>
              </a:custGeom>
              <a:solidFill>
                <a:srgbClr val="E3E5FF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 flipH="false" flipV="false" rot="0">
                <a:off x="67310" y="6731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1883582" y="0"/>
                    </a:moveTo>
                    <a:lnTo>
                      <a:pt x="1883582" y="12700"/>
                    </a:ln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972317"/>
                    </a:lnTo>
                    <a:lnTo>
                      <a:pt x="0" y="972317"/>
                    </a:lnTo>
                    <a:lnTo>
                      <a:pt x="0" y="1039627"/>
                    </a:lnTo>
                    <a:lnTo>
                      <a:pt x="1950892" y="1039627"/>
                    </a:lnTo>
                    <a:lnTo>
                      <a:pt x="195089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 flipH="false" flipV="false" rot="0">
                <a:off x="12700" y="1270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0"/>
                    </a:moveTo>
                    <a:lnTo>
                      <a:pt x="1925492" y="0"/>
                    </a:lnTo>
                    <a:lnTo>
                      <a:pt x="1925492" y="1014227"/>
                    </a:lnTo>
                    <a:lnTo>
                      <a:pt x="0" y="10142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80010" y="1039627"/>
                    </a:moveTo>
                    <a:lnTo>
                      <a:pt x="1950892" y="1039627"/>
                    </a:lnTo>
                    <a:lnTo>
                      <a:pt x="1950892" y="80010"/>
                    </a:lnTo>
                    <a:lnTo>
                      <a:pt x="1950892" y="67310"/>
                    </a:lnTo>
                    <a:lnTo>
                      <a:pt x="1950892" y="0"/>
                    </a:lnTo>
                    <a:lnTo>
                      <a:pt x="0" y="0"/>
                    </a:lnTo>
                    <a:lnTo>
                      <a:pt x="0" y="1039627"/>
                    </a:lnTo>
                    <a:lnTo>
                      <a:pt x="67310" y="1039627"/>
                    </a:lnTo>
                    <a:lnTo>
                      <a:pt x="80010" y="1039627"/>
                    </a:lnTo>
                    <a:close/>
                    <a:moveTo>
                      <a:pt x="12700" y="12700"/>
                    </a:move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6" id="56"/>
            <p:cNvGrpSpPr/>
            <p:nvPr/>
          </p:nvGrpSpPr>
          <p:grpSpPr>
            <a:xfrm rot="0">
              <a:off x="4781126" y="0"/>
              <a:ext cx="3904724" cy="2141651"/>
              <a:chOff x="0" y="0"/>
              <a:chExt cx="2018202" cy="1106937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80010" y="8001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959617"/>
                    </a:moveTo>
                    <a:lnTo>
                      <a:pt x="0" y="1014227"/>
                    </a:lnTo>
                    <a:lnTo>
                      <a:pt x="1925492" y="1014227"/>
                    </a:lnTo>
                    <a:lnTo>
                      <a:pt x="1925492" y="0"/>
                    </a:lnTo>
                    <a:lnTo>
                      <a:pt x="1870882" y="0"/>
                    </a:lnTo>
                    <a:lnTo>
                      <a:pt x="1870882" y="959617"/>
                    </a:lnTo>
                    <a:close/>
                  </a:path>
                </a:pathLst>
              </a:custGeom>
              <a:solidFill>
                <a:srgbClr val="E3E5FF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 flipH="false" flipV="false" rot="0">
                <a:off x="67310" y="6731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1883582" y="0"/>
                    </a:moveTo>
                    <a:lnTo>
                      <a:pt x="1883582" y="12700"/>
                    </a:ln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972317"/>
                    </a:lnTo>
                    <a:lnTo>
                      <a:pt x="0" y="972317"/>
                    </a:lnTo>
                    <a:lnTo>
                      <a:pt x="0" y="1039627"/>
                    </a:lnTo>
                    <a:lnTo>
                      <a:pt x="1950892" y="1039627"/>
                    </a:lnTo>
                    <a:lnTo>
                      <a:pt x="195089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 flipH="false" flipV="false" rot="0">
                <a:off x="12700" y="1270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0"/>
                    </a:moveTo>
                    <a:lnTo>
                      <a:pt x="1925492" y="0"/>
                    </a:lnTo>
                    <a:lnTo>
                      <a:pt x="1925492" y="1014227"/>
                    </a:lnTo>
                    <a:lnTo>
                      <a:pt x="0" y="10142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80010" y="1039627"/>
                    </a:moveTo>
                    <a:lnTo>
                      <a:pt x="1950892" y="1039627"/>
                    </a:lnTo>
                    <a:lnTo>
                      <a:pt x="1950892" y="80010"/>
                    </a:lnTo>
                    <a:lnTo>
                      <a:pt x="1950892" y="67310"/>
                    </a:lnTo>
                    <a:lnTo>
                      <a:pt x="1950892" y="0"/>
                    </a:lnTo>
                    <a:lnTo>
                      <a:pt x="0" y="0"/>
                    </a:lnTo>
                    <a:lnTo>
                      <a:pt x="0" y="1039627"/>
                    </a:lnTo>
                    <a:lnTo>
                      <a:pt x="67310" y="1039627"/>
                    </a:lnTo>
                    <a:lnTo>
                      <a:pt x="80010" y="1039627"/>
                    </a:lnTo>
                    <a:close/>
                    <a:moveTo>
                      <a:pt x="12700" y="12700"/>
                    </a:move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1" id="61"/>
            <p:cNvGrpSpPr/>
            <p:nvPr/>
          </p:nvGrpSpPr>
          <p:grpSpPr>
            <a:xfrm rot="0">
              <a:off x="14343379" y="0"/>
              <a:ext cx="3904724" cy="2141651"/>
              <a:chOff x="0" y="0"/>
              <a:chExt cx="2018202" cy="1106937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80010" y="8001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959617"/>
                    </a:moveTo>
                    <a:lnTo>
                      <a:pt x="0" y="1014227"/>
                    </a:lnTo>
                    <a:lnTo>
                      <a:pt x="1925492" y="1014227"/>
                    </a:lnTo>
                    <a:lnTo>
                      <a:pt x="1925492" y="0"/>
                    </a:lnTo>
                    <a:lnTo>
                      <a:pt x="1870882" y="0"/>
                    </a:lnTo>
                    <a:lnTo>
                      <a:pt x="1870882" y="959617"/>
                    </a:lnTo>
                    <a:close/>
                  </a:path>
                </a:pathLst>
              </a:custGeom>
              <a:solidFill>
                <a:srgbClr val="E3E5FF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 flipH="false" flipV="false" rot="0">
                <a:off x="67310" y="6731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1883582" y="0"/>
                    </a:moveTo>
                    <a:lnTo>
                      <a:pt x="1883582" y="12700"/>
                    </a:ln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972317"/>
                    </a:lnTo>
                    <a:lnTo>
                      <a:pt x="0" y="972317"/>
                    </a:lnTo>
                    <a:lnTo>
                      <a:pt x="0" y="1039627"/>
                    </a:lnTo>
                    <a:lnTo>
                      <a:pt x="1950892" y="1039627"/>
                    </a:lnTo>
                    <a:lnTo>
                      <a:pt x="195089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4" id="64"/>
              <p:cNvSpPr/>
              <p:nvPr/>
            </p:nvSpPr>
            <p:spPr>
              <a:xfrm flipH="false" flipV="false" rot="0">
                <a:off x="12700" y="1270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0"/>
                    </a:moveTo>
                    <a:lnTo>
                      <a:pt x="1925492" y="0"/>
                    </a:lnTo>
                    <a:lnTo>
                      <a:pt x="1925492" y="1014227"/>
                    </a:lnTo>
                    <a:lnTo>
                      <a:pt x="0" y="10142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80010" y="1039627"/>
                    </a:moveTo>
                    <a:lnTo>
                      <a:pt x="1950892" y="1039627"/>
                    </a:lnTo>
                    <a:lnTo>
                      <a:pt x="1950892" y="80010"/>
                    </a:lnTo>
                    <a:lnTo>
                      <a:pt x="1950892" y="67310"/>
                    </a:lnTo>
                    <a:lnTo>
                      <a:pt x="1950892" y="0"/>
                    </a:lnTo>
                    <a:lnTo>
                      <a:pt x="0" y="0"/>
                    </a:lnTo>
                    <a:lnTo>
                      <a:pt x="0" y="1039627"/>
                    </a:lnTo>
                    <a:lnTo>
                      <a:pt x="67310" y="1039627"/>
                    </a:lnTo>
                    <a:lnTo>
                      <a:pt x="80010" y="1039627"/>
                    </a:lnTo>
                    <a:close/>
                    <a:moveTo>
                      <a:pt x="12700" y="12700"/>
                    </a:move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6" id="66"/>
            <p:cNvGrpSpPr/>
            <p:nvPr/>
          </p:nvGrpSpPr>
          <p:grpSpPr>
            <a:xfrm rot="0">
              <a:off x="19124505" y="0"/>
              <a:ext cx="3904724" cy="2141651"/>
              <a:chOff x="0" y="0"/>
              <a:chExt cx="2018202" cy="1106937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80010" y="8001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959617"/>
                    </a:moveTo>
                    <a:lnTo>
                      <a:pt x="0" y="1014227"/>
                    </a:lnTo>
                    <a:lnTo>
                      <a:pt x="1925492" y="1014227"/>
                    </a:lnTo>
                    <a:lnTo>
                      <a:pt x="1925492" y="0"/>
                    </a:lnTo>
                    <a:lnTo>
                      <a:pt x="1870882" y="0"/>
                    </a:lnTo>
                    <a:lnTo>
                      <a:pt x="1870882" y="959617"/>
                    </a:lnTo>
                    <a:close/>
                  </a:path>
                </a:pathLst>
              </a:custGeom>
              <a:solidFill>
                <a:srgbClr val="E3E5FF"/>
              </a:solidFill>
            </p:spPr>
          </p:sp>
          <p:sp>
            <p:nvSpPr>
              <p:cNvPr name="Freeform 68" id="68"/>
              <p:cNvSpPr/>
              <p:nvPr/>
            </p:nvSpPr>
            <p:spPr>
              <a:xfrm flipH="false" flipV="false" rot="0">
                <a:off x="67310" y="6731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1883582" y="0"/>
                    </a:moveTo>
                    <a:lnTo>
                      <a:pt x="1883582" y="12700"/>
                    </a:ln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972317"/>
                    </a:lnTo>
                    <a:lnTo>
                      <a:pt x="0" y="972317"/>
                    </a:lnTo>
                    <a:lnTo>
                      <a:pt x="0" y="1039627"/>
                    </a:lnTo>
                    <a:lnTo>
                      <a:pt x="1950892" y="1039627"/>
                    </a:lnTo>
                    <a:lnTo>
                      <a:pt x="195089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 flipH="false" flipV="false" rot="0">
                <a:off x="12700" y="12700"/>
                <a:ext cx="1925492" cy="1014227"/>
              </a:xfrm>
              <a:custGeom>
                <a:avLst/>
                <a:gdLst/>
                <a:ahLst/>
                <a:cxnLst/>
                <a:rect r="r" b="b" t="t" l="l"/>
                <a:pathLst>
                  <a:path h="1014227" w="1925492">
                    <a:moveTo>
                      <a:pt x="0" y="0"/>
                    </a:moveTo>
                    <a:lnTo>
                      <a:pt x="1925492" y="0"/>
                    </a:lnTo>
                    <a:lnTo>
                      <a:pt x="1925492" y="1014227"/>
                    </a:lnTo>
                    <a:lnTo>
                      <a:pt x="0" y="10142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1950892" cy="1039627"/>
              </a:xfrm>
              <a:custGeom>
                <a:avLst/>
                <a:gdLst/>
                <a:ahLst/>
                <a:cxnLst/>
                <a:rect r="r" b="b" t="t" l="l"/>
                <a:pathLst>
                  <a:path h="1039627" w="1950892">
                    <a:moveTo>
                      <a:pt x="80010" y="1039627"/>
                    </a:moveTo>
                    <a:lnTo>
                      <a:pt x="1950892" y="1039627"/>
                    </a:lnTo>
                    <a:lnTo>
                      <a:pt x="1950892" y="80010"/>
                    </a:lnTo>
                    <a:lnTo>
                      <a:pt x="1950892" y="67310"/>
                    </a:lnTo>
                    <a:lnTo>
                      <a:pt x="1950892" y="0"/>
                    </a:lnTo>
                    <a:lnTo>
                      <a:pt x="0" y="0"/>
                    </a:lnTo>
                    <a:lnTo>
                      <a:pt x="0" y="1039627"/>
                    </a:lnTo>
                    <a:lnTo>
                      <a:pt x="67310" y="1039627"/>
                    </a:lnTo>
                    <a:lnTo>
                      <a:pt x="80010" y="1039627"/>
                    </a:lnTo>
                    <a:close/>
                    <a:moveTo>
                      <a:pt x="12700" y="12700"/>
                    </a:moveTo>
                    <a:lnTo>
                      <a:pt x="1938192" y="12700"/>
                    </a:lnTo>
                    <a:lnTo>
                      <a:pt x="1938192" y="1026927"/>
                    </a:lnTo>
                    <a:lnTo>
                      <a:pt x="12700" y="1026927"/>
                    </a:lnTo>
                    <a:lnTo>
                      <a:pt x="1270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71" id="71"/>
          <p:cNvSpPr txBox="true"/>
          <p:nvPr/>
        </p:nvSpPr>
        <p:spPr>
          <a:xfrm rot="0">
            <a:off x="498514" y="7184425"/>
            <a:ext cx="2928543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6. Pilot Implementation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1295592" y="7202205"/>
            <a:ext cx="2928543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9. Ecosystem Development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7738399" y="7202205"/>
            <a:ext cx="2928543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8. Continuous Improvement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100489" y="7202205"/>
            <a:ext cx="2928543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7. Scale Up and Integration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900410" y="7184425"/>
            <a:ext cx="2928543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10. Long Term Strategy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3540121" y="3470541"/>
            <a:ext cx="10825707" cy="5984020"/>
            <a:chOff x="0" y="0"/>
            <a:chExt cx="6215415" cy="34356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6122705" cy="3342924"/>
            </a:xfrm>
            <a:custGeom>
              <a:avLst/>
              <a:gdLst/>
              <a:ahLst/>
              <a:cxnLst/>
              <a:rect r="r" b="b" t="t" l="l"/>
              <a:pathLst>
                <a:path h="3342924" w="6122705">
                  <a:moveTo>
                    <a:pt x="0" y="3288314"/>
                  </a:moveTo>
                  <a:lnTo>
                    <a:pt x="0" y="3342924"/>
                  </a:lnTo>
                  <a:lnTo>
                    <a:pt x="6122705" y="3342924"/>
                  </a:lnTo>
                  <a:lnTo>
                    <a:pt x="6122705" y="0"/>
                  </a:lnTo>
                  <a:lnTo>
                    <a:pt x="6068095" y="0"/>
                  </a:lnTo>
                  <a:lnTo>
                    <a:pt x="6068095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6148105" cy="3368324"/>
            </a:xfrm>
            <a:custGeom>
              <a:avLst/>
              <a:gdLst/>
              <a:ahLst/>
              <a:cxnLst/>
              <a:rect r="r" b="b" t="t" l="l"/>
              <a:pathLst>
                <a:path h="3368324" w="6148105">
                  <a:moveTo>
                    <a:pt x="6080795" y="0"/>
                  </a:moveTo>
                  <a:lnTo>
                    <a:pt x="6080795" y="12700"/>
                  </a:ln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148105" y="3368324"/>
                  </a:lnTo>
                  <a:lnTo>
                    <a:pt x="61481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6122705" cy="3342924"/>
            </a:xfrm>
            <a:custGeom>
              <a:avLst/>
              <a:gdLst/>
              <a:ahLst/>
              <a:cxnLst/>
              <a:rect r="r" b="b" t="t" l="l"/>
              <a:pathLst>
                <a:path h="3342924" w="6122705">
                  <a:moveTo>
                    <a:pt x="0" y="0"/>
                  </a:moveTo>
                  <a:lnTo>
                    <a:pt x="6122705" y="0"/>
                  </a:lnTo>
                  <a:lnTo>
                    <a:pt x="612270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48105" cy="3368324"/>
            </a:xfrm>
            <a:custGeom>
              <a:avLst/>
              <a:gdLst/>
              <a:ahLst/>
              <a:cxnLst/>
              <a:rect r="r" b="b" t="t" l="l"/>
              <a:pathLst>
                <a:path h="3368324" w="6148105">
                  <a:moveTo>
                    <a:pt x="80010" y="3368324"/>
                  </a:moveTo>
                  <a:lnTo>
                    <a:pt x="6148105" y="3368324"/>
                  </a:lnTo>
                  <a:lnTo>
                    <a:pt x="6148105" y="80010"/>
                  </a:lnTo>
                  <a:lnTo>
                    <a:pt x="6148105" y="67310"/>
                  </a:lnTo>
                  <a:lnTo>
                    <a:pt x="614810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042411" y="4408424"/>
            <a:ext cx="4216889" cy="3725673"/>
            <a:chOff x="0" y="0"/>
            <a:chExt cx="1813633" cy="16023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1800933" cy="1589667"/>
            </a:xfrm>
            <a:custGeom>
              <a:avLst/>
              <a:gdLst/>
              <a:ahLst/>
              <a:cxnLst/>
              <a:rect r="r" b="b" t="t" l="l"/>
              <a:pathLst>
                <a:path h="1589667" w="1800933">
                  <a:moveTo>
                    <a:pt x="1800933" y="271780"/>
                  </a:moveTo>
                  <a:lnTo>
                    <a:pt x="1800933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529153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3633" cy="1602367"/>
            </a:xfrm>
            <a:custGeom>
              <a:avLst/>
              <a:gdLst/>
              <a:ahLst/>
              <a:cxnLst/>
              <a:rect r="r" b="b" t="t" l="l"/>
              <a:pathLst>
                <a:path h="1602367" w="1813633">
                  <a:moveTo>
                    <a:pt x="1813633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538043" y="0"/>
                  </a:lnTo>
                  <a:lnTo>
                    <a:pt x="1813633" y="275590"/>
                  </a:lnTo>
                  <a:cubicBezTo>
                    <a:pt x="1813633" y="275590"/>
                    <a:pt x="1813633" y="1602367"/>
                    <a:pt x="1813633" y="1602367"/>
                  </a:cubicBezTo>
                  <a:close/>
                  <a:moveTo>
                    <a:pt x="12700" y="1589667"/>
                  </a:moveTo>
                  <a:lnTo>
                    <a:pt x="1800933" y="1589667"/>
                  </a:lnTo>
                  <a:lnTo>
                    <a:pt x="1800933" y="280670"/>
                  </a:lnTo>
                  <a:lnTo>
                    <a:pt x="1532963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95432" y="293292"/>
            <a:ext cx="7897660" cy="4365512"/>
            <a:chOff x="0" y="0"/>
            <a:chExt cx="6215415" cy="343563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80010" y="80010"/>
              <a:ext cx="6122705" cy="3342924"/>
            </a:xfrm>
            <a:custGeom>
              <a:avLst/>
              <a:gdLst/>
              <a:ahLst/>
              <a:cxnLst/>
              <a:rect r="r" b="b" t="t" l="l"/>
              <a:pathLst>
                <a:path h="3342924" w="6122705">
                  <a:moveTo>
                    <a:pt x="0" y="3288314"/>
                  </a:moveTo>
                  <a:lnTo>
                    <a:pt x="0" y="3342924"/>
                  </a:lnTo>
                  <a:lnTo>
                    <a:pt x="6122705" y="3342924"/>
                  </a:lnTo>
                  <a:lnTo>
                    <a:pt x="6122705" y="0"/>
                  </a:lnTo>
                  <a:lnTo>
                    <a:pt x="6068095" y="0"/>
                  </a:lnTo>
                  <a:lnTo>
                    <a:pt x="6068095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7310" y="67310"/>
              <a:ext cx="6148105" cy="3368324"/>
            </a:xfrm>
            <a:custGeom>
              <a:avLst/>
              <a:gdLst/>
              <a:ahLst/>
              <a:cxnLst/>
              <a:rect r="r" b="b" t="t" l="l"/>
              <a:pathLst>
                <a:path h="3368324" w="6148105">
                  <a:moveTo>
                    <a:pt x="6080795" y="0"/>
                  </a:moveTo>
                  <a:lnTo>
                    <a:pt x="6080795" y="12700"/>
                  </a:ln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6148105" y="3368324"/>
                  </a:lnTo>
                  <a:lnTo>
                    <a:pt x="614810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6122705" cy="3342924"/>
            </a:xfrm>
            <a:custGeom>
              <a:avLst/>
              <a:gdLst/>
              <a:ahLst/>
              <a:cxnLst/>
              <a:rect r="r" b="b" t="t" l="l"/>
              <a:pathLst>
                <a:path h="3342924" w="6122705">
                  <a:moveTo>
                    <a:pt x="0" y="0"/>
                  </a:moveTo>
                  <a:lnTo>
                    <a:pt x="6122705" y="0"/>
                  </a:lnTo>
                  <a:lnTo>
                    <a:pt x="6122705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148105" cy="3368324"/>
            </a:xfrm>
            <a:custGeom>
              <a:avLst/>
              <a:gdLst/>
              <a:ahLst/>
              <a:cxnLst/>
              <a:rect r="r" b="b" t="t" l="l"/>
              <a:pathLst>
                <a:path h="3368324" w="6148105">
                  <a:moveTo>
                    <a:pt x="80010" y="3368324"/>
                  </a:moveTo>
                  <a:lnTo>
                    <a:pt x="6148105" y="3368324"/>
                  </a:lnTo>
                  <a:lnTo>
                    <a:pt x="6148105" y="80010"/>
                  </a:lnTo>
                  <a:lnTo>
                    <a:pt x="6148105" y="67310"/>
                  </a:lnTo>
                  <a:lnTo>
                    <a:pt x="6148105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6135405" y="12700"/>
                  </a:lnTo>
                  <a:lnTo>
                    <a:pt x="6135405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4662902" y="4941463"/>
            <a:ext cx="7468678" cy="3823005"/>
          </a:xfrm>
          <a:custGeom>
            <a:avLst/>
            <a:gdLst/>
            <a:ahLst/>
            <a:cxnLst/>
            <a:rect r="r" b="b" t="t" l="l"/>
            <a:pathLst>
              <a:path h="3823005" w="7468678">
                <a:moveTo>
                  <a:pt x="0" y="0"/>
                </a:moveTo>
                <a:lnTo>
                  <a:pt x="7468678" y="0"/>
                </a:lnTo>
                <a:lnTo>
                  <a:pt x="7468678" y="3823005"/>
                </a:lnTo>
                <a:lnTo>
                  <a:pt x="0" y="3823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42" r="0" b="-37178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515851" y="4941463"/>
            <a:ext cx="1750923" cy="1750923"/>
          </a:xfrm>
          <a:custGeom>
            <a:avLst/>
            <a:gdLst/>
            <a:ahLst/>
            <a:cxnLst/>
            <a:rect r="r" b="b" t="t" l="l"/>
            <a:pathLst>
              <a:path h="1750923" w="1750923">
                <a:moveTo>
                  <a:pt x="0" y="0"/>
                </a:moveTo>
                <a:lnTo>
                  <a:pt x="1750923" y="0"/>
                </a:lnTo>
                <a:lnTo>
                  <a:pt x="1750923" y="1750924"/>
                </a:lnTo>
                <a:lnTo>
                  <a:pt x="0" y="17509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3600014" y="5048250"/>
            <a:ext cx="3101683" cy="235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</a:pPr>
            <a:r>
              <a:rPr lang="en-US" sz="4499">
                <a:solidFill>
                  <a:srgbClr val="000000"/>
                </a:solidFill>
                <a:latin typeface="Telegraf 1 Bold"/>
              </a:rPr>
              <a:t>Any</a:t>
            </a:r>
          </a:p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sz="4799">
                <a:solidFill>
                  <a:srgbClr val="000000"/>
                </a:solidFill>
                <a:latin typeface="Telegraf 1 Bold"/>
              </a:rPr>
              <a:t>Questions?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4073" y="1163522"/>
            <a:ext cx="7897660" cy="254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3"/>
              </a:lnSpc>
              <a:spcBef>
                <a:spcPct val="0"/>
              </a:spcBef>
            </a:pPr>
            <a:r>
              <a:rPr lang="en-US" sz="7802">
                <a:solidFill>
                  <a:srgbClr val="545454"/>
                </a:solidFill>
                <a:latin typeface="Anton"/>
              </a:rPr>
              <a:t>That's </a:t>
            </a:r>
          </a:p>
          <a:p>
            <a:pPr algn="ctr">
              <a:lnSpc>
                <a:spcPts val="10143"/>
              </a:lnSpc>
              <a:spcBef>
                <a:spcPct val="0"/>
              </a:spcBef>
            </a:pPr>
            <a:r>
              <a:rPr lang="en-US" sz="7802">
                <a:solidFill>
                  <a:srgbClr val="545454"/>
                </a:solidFill>
                <a:latin typeface="Anton"/>
              </a:rPr>
              <a:t>a wrap!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868618" y="9798685"/>
            <a:ext cx="41938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1661928"/>
            <a:ext cx="6959664" cy="6538085"/>
            <a:chOff x="0" y="0"/>
            <a:chExt cx="3995786" cy="37537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3903076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6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3903075" cy="3661032"/>
            </a:xfrm>
            <a:custGeom>
              <a:avLst/>
              <a:gdLst/>
              <a:ahLst/>
              <a:cxnLst/>
              <a:rect r="r" b="b" t="t" l="l"/>
              <a:pathLst>
                <a:path h="3661032" w="3903075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28476" cy="3686432"/>
            </a:xfrm>
            <a:custGeom>
              <a:avLst/>
              <a:gdLst/>
              <a:ahLst/>
              <a:cxnLst/>
              <a:rect r="r" b="b" t="t" l="l"/>
              <a:pathLst>
                <a:path h="3686432" w="3928476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95848" y="2161759"/>
            <a:ext cx="5425368" cy="232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>
                <a:solidFill>
                  <a:srgbClr val="000000"/>
                </a:solidFill>
                <a:latin typeface="Agrandir Wide Bold"/>
              </a:rPr>
              <a:t>Agenda</a:t>
            </a:r>
          </a:p>
          <a:p>
            <a:pPr>
              <a:lnSpc>
                <a:spcPts val="839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8386206" y="1661928"/>
            <a:ext cx="8873094" cy="8004226"/>
            <a:chOff x="0" y="0"/>
            <a:chExt cx="5094352" cy="45955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010"/>
              <a:ext cx="5001642" cy="4502795"/>
            </a:xfrm>
            <a:custGeom>
              <a:avLst/>
              <a:gdLst/>
              <a:ahLst/>
              <a:cxnLst/>
              <a:rect r="r" b="b" t="t" l="l"/>
              <a:pathLst>
                <a:path h="4502795" w="5001642">
                  <a:moveTo>
                    <a:pt x="0" y="4448185"/>
                  </a:moveTo>
                  <a:lnTo>
                    <a:pt x="0" y="4502795"/>
                  </a:lnTo>
                  <a:lnTo>
                    <a:pt x="5001642" y="4502795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4448185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7310" y="67310"/>
              <a:ext cx="5027042" cy="4528195"/>
            </a:xfrm>
            <a:custGeom>
              <a:avLst/>
              <a:gdLst/>
              <a:ahLst/>
              <a:cxnLst/>
              <a:rect r="r" b="b" t="t" l="l"/>
              <a:pathLst>
                <a:path h="4528195" w="502704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4515495"/>
                  </a:lnTo>
                  <a:lnTo>
                    <a:pt x="12700" y="4515495"/>
                  </a:lnTo>
                  <a:lnTo>
                    <a:pt x="12700" y="4460885"/>
                  </a:lnTo>
                  <a:lnTo>
                    <a:pt x="0" y="4460885"/>
                  </a:lnTo>
                  <a:lnTo>
                    <a:pt x="0" y="4528195"/>
                  </a:lnTo>
                  <a:lnTo>
                    <a:pt x="5027042" y="4528195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5001642" cy="4502795"/>
            </a:xfrm>
            <a:custGeom>
              <a:avLst/>
              <a:gdLst/>
              <a:ahLst/>
              <a:cxnLst/>
              <a:rect r="r" b="b" t="t" l="l"/>
              <a:pathLst>
                <a:path h="4502795" w="5001642">
                  <a:moveTo>
                    <a:pt x="0" y="0"/>
                  </a:moveTo>
                  <a:lnTo>
                    <a:pt x="5001642" y="0"/>
                  </a:lnTo>
                  <a:lnTo>
                    <a:pt x="5001642" y="4502795"/>
                  </a:lnTo>
                  <a:lnTo>
                    <a:pt x="0" y="450279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027042" cy="4528195"/>
            </a:xfrm>
            <a:custGeom>
              <a:avLst/>
              <a:gdLst/>
              <a:ahLst/>
              <a:cxnLst/>
              <a:rect r="r" b="b" t="t" l="l"/>
              <a:pathLst>
                <a:path h="4528195" w="5027042">
                  <a:moveTo>
                    <a:pt x="80010" y="4528195"/>
                  </a:moveTo>
                  <a:lnTo>
                    <a:pt x="5027042" y="4528195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4528195"/>
                  </a:lnTo>
                  <a:lnTo>
                    <a:pt x="67310" y="4528195"/>
                  </a:lnTo>
                  <a:lnTo>
                    <a:pt x="80010" y="4528195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4515495"/>
                  </a:lnTo>
                  <a:lnTo>
                    <a:pt x="12700" y="4515495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381060" y="2500669"/>
            <a:ext cx="843068" cy="833495"/>
            <a:chOff x="0" y="0"/>
            <a:chExt cx="1124091" cy="111132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24091" cy="1111327"/>
            </a:xfrm>
            <a:custGeom>
              <a:avLst/>
              <a:gdLst/>
              <a:ahLst/>
              <a:cxnLst/>
              <a:rect r="r" b="b" t="t" l="l"/>
              <a:pathLst>
                <a:path h="1111327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1327"/>
                  </a:lnTo>
                  <a:lnTo>
                    <a:pt x="0" y="1111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14" r="0" b="-114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247126" y="94527"/>
              <a:ext cx="594774" cy="848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873960" y="2653069"/>
            <a:ext cx="4608425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9"/>
              </a:lnSpc>
            </a:pPr>
            <a:r>
              <a:rPr lang="en-US" sz="2699">
                <a:solidFill>
                  <a:srgbClr val="000000"/>
                </a:solidFill>
                <a:latin typeface="Telegraf 1"/>
              </a:rPr>
              <a:t>Current Digital Status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381060" y="3848514"/>
            <a:ext cx="843068" cy="835404"/>
            <a:chOff x="0" y="0"/>
            <a:chExt cx="1124091" cy="111387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47126" y="94527"/>
              <a:ext cx="594774" cy="850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873960" y="4010439"/>
            <a:ext cx="4608425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Transformation Strategy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381060" y="5143500"/>
            <a:ext cx="843068" cy="835404"/>
            <a:chOff x="0" y="0"/>
            <a:chExt cx="1124091" cy="111387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247126" y="94527"/>
              <a:ext cx="594774" cy="850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873960" y="5076825"/>
            <a:ext cx="4608425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Technology Architecture Needed  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381060" y="6491611"/>
            <a:ext cx="843068" cy="835404"/>
            <a:chOff x="0" y="0"/>
            <a:chExt cx="1124091" cy="111387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247126" y="94527"/>
              <a:ext cx="594774" cy="850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873960" y="6460490"/>
            <a:ext cx="4608425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Predicted Business Outcomes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381060" y="7839722"/>
            <a:ext cx="843068" cy="835404"/>
            <a:chOff x="0" y="0"/>
            <a:chExt cx="1124091" cy="111387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24091" cy="1113872"/>
            </a:xfrm>
            <a:custGeom>
              <a:avLst/>
              <a:gdLst/>
              <a:ahLst/>
              <a:cxnLst/>
              <a:rect r="r" b="b" t="t" l="l"/>
              <a:pathLst>
                <a:path h="1113872" w="1124091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247126" y="94527"/>
              <a:ext cx="594774" cy="850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5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873960" y="7922518"/>
            <a:ext cx="4464215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Roadmap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990826" y="9798685"/>
            <a:ext cx="225475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584399"/>
            <a:ext cx="16539569" cy="9280961"/>
            <a:chOff x="0" y="0"/>
            <a:chExt cx="9495943" cy="53285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9403232" cy="5235813"/>
            </a:xfrm>
            <a:custGeom>
              <a:avLst/>
              <a:gdLst/>
              <a:ahLst/>
              <a:cxnLst/>
              <a:rect r="r" b="b" t="t" l="l"/>
              <a:pathLst>
                <a:path h="5235813" w="9403232">
                  <a:moveTo>
                    <a:pt x="0" y="5181203"/>
                  </a:moveTo>
                  <a:lnTo>
                    <a:pt x="0" y="5235813"/>
                  </a:lnTo>
                  <a:lnTo>
                    <a:pt x="9403232" y="5235813"/>
                  </a:lnTo>
                  <a:lnTo>
                    <a:pt x="9403232" y="0"/>
                  </a:lnTo>
                  <a:lnTo>
                    <a:pt x="9348622" y="0"/>
                  </a:lnTo>
                  <a:lnTo>
                    <a:pt x="9348622" y="5181203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9428632" cy="5261213"/>
            </a:xfrm>
            <a:custGeom>
              <a:avLst/>
              <a:gdLst/>
              <a:ahLst/>
              <a:cxnLst/>
              <a:rect r="r" b="b" t="t" l="l"/>
              <a:pathLst>
                <a:path h="5261213" w="9428632">
                  <a:moveTo>
                    <a:pt x="9361322" y="0"/>
                  </a:moveTo>
                  <a:lnTo>
                    <a:pt x="9361322" y="12700"/>
                  </a:lnTo>
                  <a:lnTo>
                    <a:pt x="9415932" y="12700"/>
                  </a:lnTo>
                  <a:lnTo>
                    <a:pt x="9415932" y="5248513"/>
                  </a:lnTo>
                  <a:lnTo>
                    <a:pt x="12700" y="5248513"/>
                  </a:lnTo>
                  <a:lnTo>
                    <a:pt x="12700" y="5193903"/>
                  </a:lnTo>
                  <a:lnTo>
                    <a:pt x="0" y="5193903"/>
                  </a:lnTo>
                  <a:lnTo>
                    <a:pt x="0" y="5261213"/>
                  </a:lnTo>
                  <a:lnTo>
                    <a:pt x="9428632" y="5261213"/>
                  </a:lnTo>
                  <a:lnTo>
                    <a:pt x="942863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9403232" cy="5235813"/>
            </a:xfrm>
            <a:custGeom>
              <a:avLst/>
              <a:gdLst/>
              <a:ahLst/>
              <a:cxnLst/>
              <a:rect r="r" b="b" t="t" l="l"/>
              <a:pathLst>
                <a:path h="5235813" w="9403232">
                  <a:moveTo>
                    <a:pt x="0" y="0"/>
                  </a:moveTo>
                  <a:lnTo>
                    <a:pt x="9403232" y="0"/>
                  </a:lnTo>
                  <a:lnTo>
                    <a:pt x="9403232" y="5235813"/>
                  </a:lnTo>
                  <a:lnTo>
                    <a:pt x="0" y="52358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428632" cy="5261213"/>
            </a:xfrm>
            <a:custGeom>
              <a:avLst/>
              <a:gdLst/>
              <a:ahLst/>
              <a:cxnLst/>
              <a:rect r="r" b="b" t="t" l="l"/>
              <a:pathLst>
                <a:path h="5261213" w="9428632">
                  <a:moveTo>
                    <a:pt x="80010" y="5261213"/>
                  </a:moveTo>
                  <a:lnTo>
                    <a:pt x="9428632" y="5261213"/>
                  </a:lnTo>
                  <a:lnTo>
                    <a:pt x="9428632" y="80010"/>
                  </a:lnTo>
                  <a:lnTo>
                    <a:pt x="9428632" y="67310"/>
                  </a:lnTo>
                  <a:lnTo>
                    <a:pt x="9428632" y="0"/>
                  </a:lnTo>
                  <a:lnTo>
                    <a:pt x="0" y="0"/>
                  </a:lnTo>
                  <a:lnTo>
                    <a:pt x="0" y="5261213"/>
                  </a:lnTo>
                  <a:lnTo>
                    <a:pt x="67310" y="5261213"/>
                  </a:lnTo>
                  <a:lnTo>
                    <a:pt x="80010" y="5261213"/>
                  </a:lnTo>
                  <a:close/>
                  <a:moveTo>
                    <a:pt x="12700" y="12700"/>
                  </a:moveTo>
                  <a:lnTo>
                    <a:pt x="9415932" y="12700"/>
                  </a:lnTo>
                  <a:lnTo>
                    <a:pt x="9415932" y="5248513"/>
                  </a:lnTo>
                  <a:lnTo>
                    <a:pt x="12700" y="524851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991868" y="9798685"/>
            <a:ext cx="223391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3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717665" y="168364"/>
            <a:ext cx="2385898" cy="2385898"/>
          </a:xfrm>
          <a:custGeom>
            <a:avLst/>
            <a:gdLst/>
            <a:ahLst/>
            <a:cxnLst/>
            <a:rect r="r" b="b" t="t" l="l"/>
            <a:pathLst>
              <a:path h="2385898" w="2385898">
                <a:moveTo>
                  <a:pt x="0" y="0"/>
                </a:moveTo>
                <a:lnTo>
                  <a:pt x="2385899" y="0"/>
                </a:lnTo>
                <a:lnTo>
                  <a:pt x="2385899" y="2385898"/>
                </a:lnTo>
                <a:lnTo>
                  <a:pt x="0" y="2385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47601" y="796664"/>
            <a:ext cx="11735125" cy="1119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49"/>
              </a:lnSpc>
              <a:spcBef>
                <a:spcPct val="0"/>
              </a:spcBef>
            </a:pPr>
            <a:r>
              <a:rPr lang="en-US" sz="7317" spc="146">
                <a:solidFill>
                  <a:srgbClr val="000000"/>
                </a:solidFill>
                <a:latin typeface="Telegraf 1 Bold"/>
              </a:rPr>
              <a:t>Overview of P&amp;G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3265" y="2449487"/>
            <a:ext cx="16270438" cy="6289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52730" indent="-276365" lvl="1">
              <a:lnSpc>
                <a:spcPts val="3814"/>
              </a:lnSpc>
              <a:buFont typeface="Arial"/>
              <a:buChar char="•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Foundation and History:</a:t>
            </a:r>
          </a:p>
          <a:p>
            <a:pPr marL="1105459" indent="-368486" lvl="2">
              <a:lnSpc>
                <a:spcPts val="3814"/>
              </a:lnSpc>
              <a:buFont typeface="Arial"/>
              <a:buChar char="⚬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Established</a:t>
            </a:r>
            <a:r>
              <a:rPr lang="en-US" sz="2560">
                <a:solidFill>
                  <a:srgbClr val="000000"/>
                </a:solidFill>
                <a:latin typeface="Telegraf 1"/>
              </a:rPr>
              <a:t>: 1837 by William Procter and James Gamble.</a:t>
            </a:r>
          </a:p>
          <a:p>
            <a:pPr marL="1105459" indent="-368486" lvl="2">
              <a:lnSpc>
                <a:spcPts val="3814"/>
              </a:lnSpc>
              <a:buFont typeface="Arial"/>
              <a:buChar char="⚬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Origin</a:t>
            </a:r>
            <a:r>
              <a:rPr lang="en-US" sz="2560">
                <a:solidFill>
                  <a:srgbClr val="000000"/>
                </a:solidFill>
                <a:latin typeface="Telegraf 1"/>
              </a:rPr>
              <a:t>: Started as a small soap and candle company in Cincinnati, Ohio.</a:t>
            </a:r>
          </a:p>
          <a:p>
            <a:pPr marL="1105459" indent="-368486" lvl="2">
              <a:lnSpc>
                <a:spcPts val="3814"/>
              </a:lnSpc>
              <a:buFont typeface="Arial"/>
              <a:buChar char="⚬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Growth</a:t>
            </a:r>
            <a:r>
              <a:rPr lang="en-US" sz="2560">
                <a:solidFill>
                  <a:srgbClr val="000000"/>
                </a:solidFill>
                <a:latin typeface="Telegraf 1"/>
              </a:rPr>
              <a:t>: Evolved over nearly two centuries into a global leader in consumer goods.</a:t>
            </a:r>
          </a:p>
          <a:p>
            <a:pPr marL="552730" indent="-276365" lvl="1">
              <a:lnSpc>
                <a:spcPts val="3814"/>
              </a:lnSpc>
              <a:buFont typeface="Arial"/>
              <a:buChar char="•"/>
            </a:pPr>
            <a:r>
              <a:rPr lang="en-US" sz="2560">
                <a:solidFill>
                  <a:srgbClr val="000000"/>
                </a:solidFill>
                <a:latin typeface="Telegraf 1"/>
              </a:rPr>
              <a:t> </a:t>
            </a:r>
            <a:r>
              <a:rPr lang="en-US" sz="2560">
                <a:solidFill>
                  <a:srgbClr val="000000"/>
                </a:solidFill>
                <a:latin typeface="Telegraf 1 Bold"/>
              </a:rPr>
              <a:t>Business Scope:</a:t>
            </a:r>
          </a:p>
          <a:p>
            <a:pPr marL="1105459" indent="-368486" lvl="2">
              <a:lnSpc>
                <a:spcPts val="3814"/>
              </a:lnSpc>
              <a:buFont typeface="Arial"/>
              <a:buChar char="⚬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Categories: </a:t>
            </a:r>
            <a:r>
              <a:rPr lang="en-US" sz="2560">
                <a:solidFill>
                  <a:srgbClr val="000000"/>
                </a:solidFill>
                <a:latin typeface="Telegraf 1"/>
              </a:rPr>
              <a:t>Operates in multiple segments including Beauty, Grooming, Health Care, Fabric &amp; Home Care, and Baby, Feminine &amp; Family Care.</a:t>
            </a:r>
          </a:p>
          <a:p>
            <a:pPr marL="1105459" indent="-368486" lvl="2">
              <a:lnSpc>
                <a:spcPts val="3814"/>
              </a:lnSpc>
              <a:buFont typeface="Arial"/>
              <a:buChar char="⚬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Global Reach: </a:t>
            </a:r>
            <a:r>
              <a:rPr lang="en-US" sz="2560">
                <a:solidFill>
                  <a:srgbClr val="000000"/>
                </a:solidFill>
                <a:latin typeface="Telegraf 1"/>
              </a:rPr>
              <a:t>Serves millions of consumers worldwide.</a:t>
            </a:r>
          </a:p>
          <a:p>
            <a:pPr marL="1105459" indent="-368486" lvl="2">
              <a:lnSpc>
                <a:spcPts val="3814"/>
              </a:lnSpc>
              <a:buFont typeface="Arial"/>
              <a:buChar char="⚬"/>
            </a:pPr>
            <a:r>
              <a:rPr lang="en-US" sz="2560">
                <a:solidFill>
                  <a:srgbClr val="000000"/>
                </a:solidFill>
                <a:latin typeface="Telegraf 1"/>
              </a:rPr>
              <a:t> </a:t>
            </a:r>
            <a:r>
              <a:rPr lang="en-US" sz="2560">
                <a:solidFill>
                  <a:srgbClr val="000000"/>
                </a:solidFill>
                <a:latin typeface="Telegraf 1 Bold"/>
              </a:rPr>
              <a:t>Market Leadership:</a:t>
            </a:r>
            <a:r>
              <a:rPr lang="en-US" sz="2560">
                <a:solidFill>
                  <a:srgbClr val="000000"/>
                </a:solidFill>
                <a:latin typeface="Telegraf 1"/>
              </a:rPr>
              <a:t> Known for its innovation and brand-building expertise.</a:t>
            </a:r>
          </a:p>
          <a:p>
            <a:pPr marL="552730" indent="-276365" lvl="1">
              <a:lnSpc>
                <a:spcPts val="3814"/>
              </a:lnSpc>
              <a:buFont typeface="Arial"/>
              <a:buChar char="•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Financial Highlights:</a:t>
            </a:r>
          </a:p>
          <a:p>
            <a:pPr marL="1105459" indent="-368486" lvl="2">
              <a:lnSpc>
                <a:spcPts val="3814"/>
              </a:lnSpc>
              <a:buFont typeface="Arial"/>
              <a:buChar char="⚬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Revenue and Growth:</a:t>
            </a:r>
            <a:r>
              <a:rPr lang="en-US" sz="2560">
                <a:solidFill>
                  <a:srgbClr val="000000"/>
                </a:solidFill>
                <a:latin typeface="Telegraf 1"/>
              </a:rPr>
              <a:t> Consistent revenue growth, positioning it as a Fortune 500 company.</a:t>
            </a:r>
          </a:p>
          <a:p>
            <a:pPr marL="1105459" indent="-368486" lvl="2">
              <a:lnSpc>
                <a:spcPts val="3814"/>
              </a:lnSpc>
              <a:buFont typeface="Arial"/>
              <a:buChar char="⚬"/>
            </a:pPr>
            <a:r>
              <a:rPr lang="en-US" sz="2560">
                <a:solidFill>
                  <a:srgbClr val="000000"/>
                </a:solidFill>
                <a:latin typeface="Telegraf 1 Bold"/>
              </a:rPr>
              <a:t>Market Impact: </a:t>
            </a:r>
            <a:r>
              <a:rPr lang="en-US" sz="2560">
                <a:solidFill>
                  <a:srgbClr val="000000"/>
                </a:solidFill>
                <a:latin typeface="Telegraf 1"/>
              </a:rPr>
              <a:t>A key player in the global market with a strong financial performance.</a:t>
            </a:r>
          </a:p>
          <a:p>
            <a:pPr>
              <a:lnSpc>
                <a:spcPts val="381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1642162"/>
            <a:ext cx="16505175" cy="8096834"/>
            <a:chOff x="0" y="0"/>
            <a:chExt cx="127102208" cy="623516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126957425" cy="62206909"/>
            </a:xfrm>
            <a:custGeom>
              <a:avLst/>
              <a:gdLst/>
              <a:ahLst/>
              <a:cxnLst/>
              <a:rect r="r" b="b" t="t" l="l"/>
              <a:pathLst>
                <a:path h="62206909" w="126957425">
                  <a:moveTo>
                    <a:pt x="0" y="0"/>
                  </a:moveTo>
                  <a:lnTo>
                    <a:pt x="126957425" y="0"/>
                  </a:lnTo>
                  <a:lnTo>
                    <a:pt x="126957425" y="62206909"/>
                  </a:lnTo>
                  <a:lnTo>
                    <a:pt x="0" y="6220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102208" cy="62351686"/>
            </a:xfrm>
            <a:custGeom>
              <a:avLst/>
              <a:gdLst/>
              <a:ahLst/>
              <a:cxnLst/>
              <a:rect r="r" b="b" t="t" l="l"/>
              <a:pathLst>
                <a:path h="62351686" w="127102208">
                  <a:moveTo>
                    <a:pt x="126957423" y="62206907"/>
                  </a:moveTo>
                  <a:lnTo>
                    <a:pt x="127102208" y="62206907"/>
                  </a:lnTo>
                  <a:lnTo>
                    <a:pt x="127102208" y="62351686"/>
                  </a:lnTo>
                  <a:lnTo>
                    <a:pt x="126957423" y="62351686"/>
                  </a:lnTo>
                  <a:lnTo>
                    <a:pt x="126957423" y="6220690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206907"/>
                  </a:lnTo>
                  <a:lnTo>
                    <a:pt x="0" y="62206907"/>
                  </a:lnTo>
                  <a:lnTo>
                    <a:pt x="0" y="144780"/>
                  </a:lnTo>
                  <a:close/>
                  <a:moveTo>
                    <a:pt x="0" y="62206907"/>
                  </a:moveTo>
                  <a:lnTo>
                    <a:pt x="144780" y="62206907"/>
                  </a:lnTo>
                  <a:lnTo>
                    <a:pt x="144780" y="62351686"/>
                  </a:lnTo>
                  <a:lnTo>
                    <a:pt x="0" y="62351686"/>
                  </a:lnTo>
                  <a:lnTo>
                    <a:pt x="0" y="62206907"/>
                  </a:lnTo>
                  <a:close/>
                  <a:moveTo>
                    <a:pt x="126957423" y="144780"/>
                  </a:moveTo>
                  <a:lnTo>
                    <a:pt x="127102208" y="144780"/>
                  </a:lnTo>
                  <a:lnTo>
                    <a:pt x="127102208" y="62206907"/>
                  </a:lnTo>
                  <a:lnTo>
                    <a:pt x="126957423" y="62206907"/>
                  </a:lnTo>
                  <a:lnTo>
                    <a:pt x="126957423" y="144780"/>
                  </a:lnTo>
                  <a:close/>
                  <a:moveTo>
                    <a:pt x="144780" y="62206907"/>
                  </a:moveTo>
                  <a:lnTo>
                    <a:pt x="126957423" y="62206907"/>
                  </a:lnTo>
                  <a:lnTo>
                    <a:pt x="126957423" y="62351686"/>
                  </a:lnTo>
                  <a:lnTo>
                    <a:pt x="144780" y="62351686"/>
                  </a:lnTo>
                  <a:lnTo>
                    <a:pt x="144780" y="62206907"/>
                  </a:lnTo>
                  <a:close/>
                  <a:moveTo>
                    <a:pt x="126957423" y="0"/>
                  </a:moveTo>
                  <a:lnTo>
                    <a:pt x="127102208" y="0"/>
                  </a:lnTo>
                  <a:lnTo>
                    <a:pt x="127102208" y="144780"/>
                  </a:lnTo>
                  <a:lnTo>
                    <a:pt x="126957423" y="144780"/>
                  </a:lnTo>
                  <a:lnTo>
                    <a:pt x="12695742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957423" y="0"/>
                  </a:lnTo>
                  <a:lnTo>
                    <a:pt x="12695742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39231" y="655589"/>
            <a:ext cx="16504491" cy="986573"/>
            <a:chOff x="0" y="0"/>
            <a:chExt cx="120772186" cy="72192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72390" y="72390"/>
              <a:ext cx="120627405" cy="7074499"/>
            </a:xfrm>
            <a:custGeom>
              <a:avLst/>
              <a:gdLst/>
              <a:ahLst/>
              <a:cxnLst/>
              <a:rect r="r" b="b" t="t" l="l"/>
              <a:pathLst>
                <a:path h="7074499" w="120627405">
                  <a:moveTo>
                    <a:pt x="0" y="0"/>
                  </a:moveTo>
                  <a:lnTo>
                    <a:pt x="120627405" y="0"/>
                  </a:lnTo>
                  <a:lnTo>
                    <a:pt x="120627405" y="7074499"/>
                  </a:lnTo>
                  <a:lnTo>
                    <a:pt x="0" y="7074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772188" cy="7219279"/>
            </a:xfrm>
            <a:custGeom>
              <a:avLst/>
              <a:gdLst/>
              <a:ahLst/>
              <a:cxnLst/>
              <a:rect r="r" b="b" t="t" l="l"/>
              <a:pathLst>
                <a:path h="7219279" w="120772188">
                  <a:moveTo>
                    <a:pt x="120627403" y="7074499"/>
                  </a:moveTo>
                  <a:lnTo>
                    <a:pt x="120772188" y="7074499"/>
                  </a:lnTo>
                  <a:lnTo>
                    <a:pt x="120772188" y="7219279"/>
                  </a:lnTo>
                  <a:lnTo>
                    <a:pt x="120627403" y="7219279"/>
                  </a:lnTo>
                  <a:lnTo>
                    <a:pt x="120627403" y="70744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074499"/>
                  </a:lnTo>
                  <a:lnTo>
                    <a:pt x="0" y="7074499"/>
                  </a:lnTo>
                  <a:lnTo>
                    <a:pt x="0" y="144780"/>
                  </a:lnTo>
                  <a:close/>
                  <a:moveTo>
                    <a:pt x="0" y="7074499"/>
                  </a:moveTo>
                  <a:lnTo>
                    <a:pt x="144780" y="7074499"/>
                  </a:lnTo>
                  <a:lnTo>
                    <a:pt x="144780" y="7219279"/>
                  </a:lnTo>
                  <a:lnTo>
                    <a:pt x="0" y="7219279"/>
                  </a:lnTo>
                  <a:lnTo>
                    <a:pt x="0" y="7074499"/>
                  </a:lnTo>
                  <a:close/>
                  <a:moveTo>
                    <a:pt x="120627403" y="144780"/>
                  </a:moveTo>
                  <a:lnTo>
                    <a:pt x="120772188" y="144780"/>
                  </a:lnTo>
                  <a:lnTo>
                    <a:pt x="120772188" y="7074499"/>
                  </a:lnTo>
                  <a:lnTo>
                    <a:pt x="120627403" y="7074499"/>
                  </a:lnTo>
                  <a:lnTo>
                    <a:pt x="120627403" y="144780"/>
                  </a:lnTo>
                  <a:close/>
                  <a:moveTo>
                    <a:pt x="144780" y="7074499"/>
                  </a:moveTo>
                  <a:lnTo>
                    <a:pt x="120627403" y="7074499"/>
                  </a:lnTo>
                  <a:lnTo>
                    <a:pt x="120627403" y="7219279"/>
                  </a:lnTo>
                  <a:lnTo>
                    <a:pt x="144780" y="7219279"/>
                  </a:lnTo>
                  <a:lnTo>
                    <a:pt x="144780" y="7074499"/>
                  </a:lnTo>
                  <a:close/>
                  <a:moveTo>
                    <a:pt x="120627403" y="0"/>
                  </a:moveTo>
                  <a:lnTo>
                    <a:pt x="120772188" y="0"/>
                  </a:lnTo>
                  <a:lnTo>
                    <a:pt x="120772188" y="144780"/>
                  </a:lnTo>
                  <a:lnTo>
                    <a:pt x="120627403" y="144780"/>
                  </a:lnTo>
                  <a:lnTo>
                    <a:pt x="1206274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0627403" y="0"/>
                  </a:lnTo>
                  <a:lnTo>
                    <a:pt x="1206274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77989" y="2555285"/>
            <a:ext cx="9558381" cy="5571091"/>
            <a:chOff x="0" y="0"/>
            <a:chExt cx="4502553" cy="262430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02553" cy="2624308"/>
            </a:xfrm>
            <a:custGeom>
              <a:avLst/>
              <a:gdLst/>
              <a:ahLst/>
              <a:cxnLst/>
              <a:rect r="r" b="b" t="t" l="l"/>
              <a:pathLst>
                <a:path h="2624308" w="4502553">
                  <a:moveTo>
                    <a:pt x="0" y="0"/>
                  </a:moveTo>
                  <a:lnTo>
                    <a:pt x="4502553" y="0"/>
                  </a:lnTo>
                  <a:lnTo>
                    <a:pt x="4502553" y="2624308"/>
                  </a:lnTo>
                  <a:lnTo>
                    <a:pt x="0" y="2624308"/>
                  </a:lnTo>
                  <a:close/>
                </a:path>
              </a:pathLst>
            </a:custGeom>
            <a:solidFill>
              <a:srgbClr val="FFFFAA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4502553" cy="2719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 Bold"/>
                </a:rPr>
                <a:t>         Virtual Store Shelves</a:t>
              </a:r>
            </a:p>
            <a:p>
              <a:pPr>
                <a:lnSpc>
                  <a:spcPts val="4199"/>
                </a:lnSpc>
              </a:pP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 Simulate store shelves for consumer testing.</a:t>
              </a:r>
            </a:p>
            <a:p>
              <a:pPr>
                <a:lnSpc>
                  <a:spcPts val="4199"/>
                </a:lnSpc>
              </a:pP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 --&gt; experiment various arrangements of 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       products to see which is more appealing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--&gt; augment the ability to make real-time 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      adjustments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513712" y="3685666"/>
            <a:ext cx="5581020" cy="3716959"/>
          </a:xfrm>
          <a:custGeom>
            <a:avLst/>
            <a:gdLst/>
            <a:ahLst/>
            <a:cxnLst/>
            <a:rect r="r" b="b" t="t" l="l"/>
            <a:pathLst>
              <a:path h="3716959" w="5581020">
                <a:moveTo>
                  <a:pt x="0" y="0"/>
                </a:moveTo>
                <a:lnTo>
                  <a:pt x="5581020" y="0"/>
                </a:lnTo>
                <a:lnTo>
                  <a:pt x="5581020" y="3716959"/>
                </a:lnTo>
                <a:lnTo>
                  <a:pt x="0" y="371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77989" y="874873"/>
            <a:ext cx="11505223" cy="52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39"/>
              </a:lnSpc>
              <a:spcBef>
                <a:spcPct val="0"/>
              </a:spcBef>
            </a:pPr>
            <a:r>
              <a:rPr lang="en-US" sz="3399" spc="67">
                <a:solidFill>
                  <a:srgbClr val="000000"/>
                </a:solidFill>
                <a:latin typeface="Telegraf 1 Bold"/>
              </a:rPr>
              <a:t>P&amp;G Current Digital Status --&gt; Real-Time Insights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992612" y="9798685"/>
            <a:ext cx="221903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1642162"/>
            <a:ext cx="16505175" cy="8096834"/>
            <a:chOff x="0" y="0"/>
            <a:chExt cx="127102208" cy="623516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126957425" cy="62206909"/>
            </a:xfrm>
            <a:custGeom>
              <a:avLst/>
              <a:gdLst/>
              <a:ahLst/>
              <a:cxnLst/>
              <a:rect r="r" b="b" t="t" l="l"/>
              <a:pathLst>
                <a:path h="62206909" w="126957425">
                  <a:moveTo>
                    <a:pt x="0" y="0"/>
                  </a:moveTo>
                  <a:lnTo>
                    <a:pt x="126957425" y="0"/>
                  </a:lnTo>
                  <a:lnTo>
                    <a:pt x="126957425" y="62206909"/>
                  </a:lnTo>
                  <a:lnTo>
                    <a:pt x="0" y="6220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102208" cy="62351686"/>
            </a:xfrm>
            <a:custGeom>
              <a:avLst/>
              <a:gdLst/>
              <a:ahLst/>
              <a:cxnLst/>
              <a:rect r="r" b="b" t="t" l="l"/>
              <a:pathLst>
                <a:path h="62351686" w="127102208">
                  <a:moveTo>
                    <a:pt x="126957423" y="62206907"/>
                  </a:moveTo>
                  <a:lnTo>
                    <a:pt x="127102208" y="62206907"/>
                  </a:lnTo>
                  <a:lnTo>
                    <a:pt x="127102208" y="62351686"/>
                  </a:lnTo>
                  <a:lnTo>
                    <a:pt x="126957423" y="62351686"/>
                  </a:lnTo>
                  <a:lnTo>
                    <a:pt x="126957423" y="6220690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206907"/>
                  </a:lnTo>
                  <a:lnTo>
                    <a:pt x="0" y="62206907"/>
                  </a:lnTo>
                  <a:lnTo>
                    <a:pt x="0" y="144780"/>
                  </a:lnTo>
                  <a:close/>
                  <a:moveTo>
                    <a:pt x="0" y="62206907"/>
                  </a:moveTo>
                  <a:lnTo>
                    <a:pt x="144780" y="62206907"/>
                  </a:lnTo>
                  <a:lnTo>
                    <a:pt x="144780" y="62351686"/>
                  </a:lnTo>
                  <a:lnTo>
                    <a:pt x="0" y="62351686"/>
                  </a:lnTo>
                  <a:lnTo>
                    <a:pt x="0" y="62206907"/>
                  </a:lnTo>
                  <a:close/>
                  <a:moveTo>
                    <a:pt x="126957423" y="144780"/>
                  </a:moveTo>
                  <a:lnTo>
                    <a:pt x="127102208" y="144780"/>
                  </a:lnTo>
                  <a:lnTo>
                    <a:pt x="127102208" y="62206907"/>
                  </a:lnTo>
                  <a:lnTo>
                    <a:pt x="126957423" y="62206907"/>
                  </a:lnTo>
                  <a:lnTo>
                    <a:pt x="126957423" y="144780"/>
                  </a:lnTo>
                  <a:close/>
                  <a:moveTo>
                    <a:pt x="144780" y="62206907"/>
                  </a:moveTo>
                  <a:lnTo>
                    <a:pt x="126957423" y="62206907"/>
                  </a:lnTo>
                  <a:lnTo>
                    <a:pt x="126957423" y="62351686"/>
                  </a:lnTo>
                  <a:lnTo>
                    <a:pt x="144780" y="62351686"/>
                  </a:lnTo>
                  <a:lnTo>
                    <a:pt x="144780" y="62206907"/>
                  </a:lnTo>
                  <a:close/>
                  <a:moveTo>
                    <a:pt x="126957423" y="0"/>
                  </a:moveTo>
                  <a:lnTo>
                    <a:pt x="127102208" y="0"/>
                  </a:lnTo>
                  <a:lnTo>
                    <a:pt x="127102208" y="144780"/>
                  </a:lnTo>
                  <a:lnTo>
                    <a:pt x="126957423" y="144780"/>
                  </a:lnTo>
                  <a:lnTo>
                    <a:pt x="12695742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957423" y="0"/>
                  </a:lnTo>
                  <a:lnTo>
                    <a:pt x="12695742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39231" y="655589"/>
            <a:ext cx="16504491" cy="986573"/>
            <a:chOff x="0" y="0"/>
            <a:chExt cx="120772186" cy="72192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72390" y="72390"/>
              <a:ext cx="120627405" cy="7074499"/>
            </a:xfrm>
            <a:custGeom>
              <a:avLst/>
              <a:gdLst/>
              <a:ahLst/>
              <a:cxnLst/>
              <a:rect r="r" b="b" t="t" l="l"/>
              <a:pathLst>
                <a:path h="7074499" w="120627405">
                  <a:moveTo>
                    <a:pt x="0" y="0"/>
                  </a:moveTo>
                  <a:lnTo>
                    <a:pt x="120627405" y="0"/>
                  </a:lnTo>
                  <a:lnTo>
                    <a:pt x="120627405" y="7074499"/>
                  </a:lnTo>
                  <a:lnTo>
                    <a:pt x="0" y="7074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772188" cy="7219279"/>
            </a:xfrm>
            <a:custGeom>
              <a:avLst/>
              <a:gdLst/>
              <a:ahLst/>
              <a:cxnLst/>
              <a:rect r="r" b="b" t="t" l="l"/>
              <a:pathLst>
                <a:path h="7219279" w="120772188">
                  <a:moveTo>
                    <a:pt x="120627403" y="7074499"/>
                  </a:moveTo>
                  <a:lnTo>
                    <a:pt x="120772188" y="7074499"/>
                  </a:lnTo>
                  <a:lnTo>
                    <a:pt x="120772188" y="7219279"/>
                  </a:lnTo>
                  <a:lnTo>
                    <a:pt x="120627403" y="7219279"/>
                  </a:lnTo>
                  <a:lnTo>
                    <a:pt x="120627403" y="70744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074499"/>
                  </a:lnTo>
                  <a:lnTo>
                    <a:pt x="0" y="7074499"/>
                  </a:lnTo>
                  <a:lnTo>
                    <a:pt x="0" y="144780"/>
                  </a:lnTo>
                  <a:close/>
                  <a:moveTo>
                    <a:pt x="0" y="7074499"/>
                  </a:moveTo>
                  <a:lnTo>
                    <a:pt x="144780" y="7074499"/>
                  </a:lnTo>
                  <a:lnTo>
                    <a:pt x="144780" y="7219279"/>
                  </a:lnTo>
                  <a:lnTo>
                    <a:pt x="0" y="7219279"/>
                  </a:lnTo>
                  <a:lnTo>
                    <a:pt x="0" y="7074499"/>
                  </a:lnTo>
                  <a:close/>
                  <a:moveTo>
                    <a:pt x="120627403" y="144780"/>
                  </a:moveTo>
                  <a:lnTo>
                    <a:pt x="120772188" y="144780"/>
                  </a:lnTo>
                  <a:lnTo>
                    <a:pt x="120772188" y="7074499"/>
                  </a:lnTo>
                  <a:lnTo>
                    <a:pt x="120627403" y="7074499"/>
                  </a:lnTo>
                  <a:lnTo>
                    <a:pt x="120627403" y="144780"/>
                  </a:lnTo>
                  <a:close/>
                  <a:moveTo>
                    <a:pt x="144780" y="7074499"/>
                  </a:moveTo>
                  <a:lnTo>
                    <a:pt x="120627403" y="7074499"/>
                  </a:lnTo>
                  <a:lnTo>
                    <a:pt x="120627403" y="7219279"/>
                  </a:lnTo>
                  <a:lnTo>
                    <a:pt x="144780" y="7219279"/>
                  </a:lnTo>
                  <a:lnTo>
                    <a:pt x="144780" y="7074499"/>
                  </a:lnTo>
                  <a:close/>
                  <a:moveTo>
                    <a:pt x="120627403" y="0"/>
                  </a:moveTo>
                  <a:lnTo>
                    <a:pt x="120772188" y="0"/>
                  </a:lnTo>
                  <a:lnTo>
                    <a:pt x="120772188" y="144780"/>
                  </a:lnTo>
                  <a:lnTo>
                    <a:pt x="120627403" y="144780"/>
                  </a:lnTo>
                  <a:lnTo>
                    <a:pt x="12062740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0627403" y="0"/>
                  </a:lnTo>
                  <a:lnTo>
                    <a:pt x="12062740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77989" y="2555285"/>
            <a:ext cx="9558381" cy="5571091"/>
            <a:chOff x="0" y="0"/>
            <a:chExt cx="4502553" cy="262430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02553" cy="2624308"/>
            </a:xfrm>
            <a:custGeom>
              <a:avLst/>
              <a:gdLst/>
              <a:ahLst/>
              <a:cxnLst/>
              <a:rect r="r" b="b" t="t" l="l"/>
              <a:pathLst>
                <a:path h="2624308" w="4502553">
                  <a:moveTo>
                    <a:pt x="0" y="0"/>
                  </a:moveTo>
                  <a:lnTo>
                    <a:pt x="4502553" y="0"/>
                  </a:lnTo>
                  <a:lnTo>
                    <a:pt x="4502553" y="2624308"/>
                  </a:lnTo>
                  <a:lnTo>
                    <a:pt x="0" y="2624308"/>
                  </a:lnTo>
                  <a:close/>
                </a:path>
              </a:pathLst>
            </a:custGeom>
            <a:solidFill>
              <a:srgbClr val="B6E3F9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4502553" cy="2719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 Bold"/>
                </a:rPr>
                <a:t>        Control Tower Program</a:t>
              </a:r>
            </a:p>
            <a:p>
              <a:pPr>
                <a:lnSpc>
                  <a:spcPts val="4199"/>
                </a:lnSpc>
              </a:pP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Monitor all transportation and logistic: inbound, 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outbound, raw materials, finished product.</a:t>
              </a:r>
            </a:p>
            <a:p>
              <a:pPr>
                <a:lnSpc>
                  <a:spcPts val="4199"/>
                </a:lnSpc>
              </a:pP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 --&gt; reduce “deadhead” movement by 15%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 --&gt; directly link with distributors, facilitating   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Telegraf 1"/>
                </a:rPr>
                <a:t>                business operations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938702" y="3436414"/>
            <a:ext cx="4692040" cy="3808833"/>
          </a:xfrm>
          <a:custGeom>
            <a:avLst/>
            <a:gdLst/>
            <a:ahLst/>
            <a:cxnLst/>
            <a:rect r="r" b="b" t="t" l="l"/>
            <a:pathLst>
              <a:path h="3808833" w="4692040">
                <a:moveTo>
                  <a:pt x="0" y="0"/>
                </a:moveTo>
                <a:lnTo>
                  <a:pt x="4692040" y="0"/>
                </a:lnTo>
                <a:lnTo>
                  <a:pt x="4692040" y="3808833"/>
                </a:lnTo>
                <a:lnTo>
                  <a:pt x="0" y="3808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77989" y="874873"/>
            <a:ext cx="13980837" cy="52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39"/>
              </a:lnSpc>
              <a:spcBef>
                <a:spcPct val="0"/>
              </a:spcBef>
            </a:pPr>
            <a:r>
              <a:rPr lang="en-US" sz="3399" spc="67">
                <a:solidFill>
                  <a:srgbClr val="000000"/>
                </a:solidFill>
                <a:latin typeface="Telegraf 1 Bold"/>
              </a:rPr>
              <a:t>P&amp;G Current Digital Status --&gt; From Factory to Shelf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991496" y="9798685"/>
            <a:ext cx="224135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05397" y="419104"/>
            <a:ext cx="17503627" cy="1928008"/>
            <a:chOff x="0" y="0"/>
            <a:chExt cx="10049442" cy="11069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010"/>
              <a:ext cx="9956732" cy="1014227"/>
            </a:xfrm>
            <a:custGeom>
              <a:avLst/>
              <a:gdLst/>
              <a:ahLst/>
              <a:cxnLst/>
              <a:rect r="r" b="b" t="t" l="l"/>
              <a:pathLst>
                <a:path h="1014227" w="9956732">
                  <a:moveTo>
                    <a:pt x="0" y="959617"/>
                  </a:moveTo>
                  <a:lnTo>
                    <a:pt x="0" y="1014227"/>
                  </a:lnTo>
                  <a:lnTo>
                    <a:pt x="9956732" y="1014227"/>
                  </a:lnTo>
                  <a:lnTo>
                    <a:pt x="9956732" y="0"/>
                  </a:lnTo>
                  <a:lnTo>
                    <a:pt x="9902123" y="0"/>
                  </a:lnTo>
                  <a:lnTo>
                    <a:pt x="9902123" y="959617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7310" y="67310"/>
              <a:ext cx="9982132" cy="1039627"/>
            </a:xfrm>
            <a:custGeom>
              <a:avLst/>
              <a:gdLst/>
              <a:ahLst/>
              <a:cxnLst/>
              <a:rect r="r" b="b" t="t" l="l"/>
              <a:pathLst>
                <a:path h="1039627" w="9982132">
                  <a:moveTo>
                    <a:pt x="9914823" y="0"/>
                  </a:moveTo>
                  <a:lnTo>
                    <a:pt x="9914823" y="12700"/>
                  </a:lnTo>
                  <a:lnTo>
                    <a:pt x="9969432" y="12700"/>
                  </a:lnTo>
                  <a:lnTo>
                    <a:pt x="9969432" y="1026927"/>
                  </a:lnTo>
                  <a:lnTo>
                    <a:pt x="12700" y="1026927"/>
                  </a:lnTo>
                  <a:lnTo>
                    <a:pt x="12700" y="972317"/>
                  </a:lnTo>
                  <a:lnTo>
                    <a:pt x="0" y="972317"/>
                  </a:lnTo>
                  <a:lnTo>
                    <a:pt x="0" y="1039627"/>
                  </a:lnTo>
                  <a:lnTo>
                    <a:pt x="9982132" y="1039627"/>
                  </a:lnTo>
                  <a:lnTo>
                    <a:pt x="998213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9956733" cy="1014227"/>
            </a:xfrm>
            <a:custGeom>
              <a:avLst/>
              <a:gdLst/>
              <a:ahLst/>
              <a:cxnLst/>
              <a:rect r="r" b="b" t="t" l="l"/>
              <a:pathLst>
                <a:path h="1014227" w="9956733">
                  <a:moveTo>
                    <a:pt x="0" y="0"/>
                  </a:moveTo>
                  <a:lnTo>
                    <a:pt x="9956733" y="0"/>
                  </a:lnTo>
                  <a:lnTo>
                    <a:pt x="9956733" y="1014227"/>
                  </a:lnTo>
                  <a:lnTo>
                    <a:pt x="0" y="10142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82133" cy="1039627"/>
            </a:xfrm>
            <a:custGeom>
              <a:avLst/>
              <a:gdLst/>
              <a:ahLst/>
              <a:cxnLst/>
              <a:rect r="r" b="b" t="t" l="l"/>
              <a:pathLst>
                <a:path h="1039627" w="9982133">
                  <a:moveTo>
                    <a:pt x="80010" y="1039627"/>
                  </a:moveTo>
                  <a:lnTo>
                    <a:pt x="9982133" y="1039627"/>
                  </a:lnTo>
                  <a:lnTo>
                    <a:pt x="9982133" y="80010"/>
                  </a:lnTo>
                  <a:lnTo>
                    <a:pt x="9982133" y="67310"/>
                  </a:lnTo>
                  <a:lnTo>
                    <a:pt x="9982133" y="0"/>
                  </a:lnTo>
                  <a:lnTo>
                    <a:pt x="0" y="0"/>
                  </a:lnTo>
                  <a:lnTo>
                    <a:pt x="0" y="1039627"/>
                  </a:lnTo>
                  <a:lnTo>
                    <a:pt x="67310" y="1039627"/>
                  </a:lnTo>
                  <a:lnTo>
                    <a:pt x="80010" y="1039627"/>
                  </a:lnTo>
                  <a:close/>
                  <a:moveTo>
                    <a:pt x="12700" y="12700"/>
                  </a:moveTo>
                  <a:lnTo>
                    <a:pt x="9969433" y="12700"/>
                  </a:lnTo>
                  <a:lnTo>
                    <a:pt x="9969433" y="1026927"/>
                  </a:lnTo>
                  <a:lnTo>
                    <a:pt x="12700" y="102692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751331" y="2661246"/>
            <a:ext cx="7157694" cy="7188054"/>
            <a:chOff x="0" y="0"/>
            <a:chExt cx="4109481" cy="4126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010"/>
              <a:ext cx="4016771" cy="4034202"/>
            </a:xfrm>
            <a:custGeom>
              <a:avLst/>
              <a:gdLst/>
              <a:ahLst/>
              <a:cxnLst/>
              <a:rect r="r" b="b" t="t" l="l"/>
              <a:pathLst>
                <a:path h="4034202" w="4016771">
                  <a:moveTo>
                    <a:pt x="0" y="3979592"/>
                  </a:moveTo>
                  <a:lnTo>
                    <a:pt x="0" y="4034202"/>
                  </a:lnTo>
                  <a:lnTo>
                    <a:pt x="4016771" y="4034202"/>
                  </a:lnTo>
                  <a:lnTo>
                    <a:pt x="4016771" y="0"/>
                  </a:lnTo>
                  <a:lnTo>
                    <a:pt x="3962161" y="0"/>
                  </a:lnTo>
                  <a:lnTo>
                    <a:pt x="3962161" y="3979592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7310" y="67310"/>
              <a:ext cx="4042171" cy="4059602"/>
            </a:xfrm>
            <a:custGeom>
              <a:avLst/>
              <a:gdLst/>
              <a:ahLst/>
              <a:cxnLst/>
              <a:rect r="r" b="b" t="t" l="l"/>
              <a:pathLst>
                <a:path h="4059602" w="4042171">
                  <a:moveTo>
                    <a:pt x="3974861" y="0"/>
                  </a:moveTo>
                  <a:lnTo>
                    <a:pt x="3974861" y="12700"/>
                  </a:lnTo>
                  <a:lnTo>
                    <a:pt x="4029471" y="12700"/>
                  </a:lnTo>
                  <a:lnTo>
                    <a:pt x="4029471" y="4046902"/>
                  </a:lnTo>
                  <a:lnTo>
                    <a:pt x="12700" y="4046902"/>
                  </a:lnTo>
                  <a:lnTo>
                    <a:pt x="12700" y="3992292"/>
                  </a:lnTo>
                  <a:lnTo>
                    <a:pt x="0" y="3992292"/>
                  </a:lnTo>
                  <a:lnTo>
                    <a:pt x="0" y="4059602"/>
                  </a:lnTo>
                  <a:lnTo>
                    <a:pt x="4042171" y="4059602"/>
                  </a:lnTo>
                  <a:lnTo>
                    <a:pt x="40421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4016771" cy="4034202"/>
            </a:xfrm>
            <a:custGeom>
              <a:avLst/>
              <a:gdLst/>
              <a:ahLst/>
              <a:cxnLst/>
              <a:rect r="r" b="b" t="t" l="l"/>
              <a:pathLst>
                <a:path h="4034202" w="4016771">
                  <a:moveTo>
                    <a:pt x="0" y="0"/>
                  </a:moveTo>
                  <a:lnTo>
                    <a:pt x="4016771" y="0"/>
                  </a:lnTo>
                  <a:lnTo>
                    <a:pt x="4016771" y="4034202"/>
                  </a:lnTo>
                  <a:lnTo>
                    <a:pt x="0" y="40342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42171" cy="4059602"/>
            </a:xfrm>
            <a:custGeom>
              <a:avLst/>
              <a:gdLst/>
              <a:ahLst/>
              <a:cxnLst/>
              <a:rect r="r" b="b" t="t" l="l"/>
              <a:pathLst>
                <a:path h="4059602" w="4042171">
                  <a:moveTo>
                    <a:pt x="80010" y="4059602"/>
                  </a:moveTo>
                  <a:lnTo>
                    <a:pt x="4042171" y="4059602"/>
                  </a:lnTo>
                  <a:lnTo>
                    <a:pt x="4042171" y="80010"/>
                  </a:lnTo>
                  <a:lnTo>
                    <a:pt x="4042171" y="67310"/>
                  </a:lnTo>
                  <a:lnTo>
                    <a:pt x="4042171" y="0"/>
                  </a:lnTo>
                  <a:lnTo>
                    <a:pt x="0" y="0"/>
                  </a:lnTo>
                  <a:lnTo>
                    <a:pt x="0" y="4059602"/>
                  </a:lnTo>
                  <a:lnTo>
                    <a:pt x="67310" y="4059602"/>
                  </a:lnTo>
                  <a:lnTo>
                    <a:pt x="80010" y="4059602"/>
                  </a:lnTo>
                  <a:close/>
                  <a:moveTo>
                    <a:pt x="12700" y="12700"/>
                  </a:moveTo>
                  <a:lnTo>
                    <a:pt x="4029471" y="12700"/>
                  </a:lnTo>
                  <a:lnTo>
                    <a:pt x="4029471" y="4046902"/>
                  </a:lnTo>
                  <a:lnTo>
                    <a:pt x="12700" y="404690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05397" y="2660437"/>
            <a:ext cx="9803008" cy="7188864"/>
            <a:chOff x="0" y="0"/>
            <a:chExt cx="5628249" cy="412737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80010" y="80010"/>
              <a:ext cx="5535539" cy="4034667"/>
            </a:xfrm>
            <a:custGeom>
              <a:avLst/>
              <a:gdLst/>
              <a:ahLst/>
              <a:cxnLst/>
              <a:rect r="r" b="b" t="t" l="l"/>
              <a:pathLst>
                <a:path h="4034667" w="5535539">
                  <a:moveTo>
                    <a:pt x="0" y="3980057"/>
                  </a:moveTo>
                  <a:lnTo>
                    <a:pt x="0" y="4034667"/>
                  </a:lnTo>
                  <a:lnTo>
                    <a:pt x="5535539" y="4034667"/>
                  </a:lnTo>
                  <a:lnTo>
                    <a:pt x="5535539" y="0"/>
                  </a:lnTo>
                  <a:lnTo>
                    <a:pt x="5480929" y="0"/>
                  </a:lnTo>
                  <a:lnTo>
                    <a:pt x="5480929" y="3980057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7310" y="67310"/>
              <a:ext cx="5560939" cy="4060067"/>
            </a:xfrm>
            <a:custGeom>
              <a:avLst/>
              <a:gdLst/>
              <a:ahLst/>
              <a:cxnLst/>
              <a:rect r="r" b="b" t="t" l="l"/>
              <a:pathLst>
                <a:path h="4060067" w="5560939">
                  <a:moveTo>
                    <a:pt x="5493629" y="0"/>
                  </a:moveTo>
                  <a:lnTo>
                    <a:pt x="5493629" y="12700"/>
                  </a:lnTo>
                  <a:lnTo>
                    <a:pt x="5548239" y="12700"/>
                  </a:lnTo>
                  <a:lnTo>
                    <a:pt x="5548239" y="4047367"/>
                  </a:lnTo>
                  <a:lnTo>
                    <a:pt x="12700" y="4047367"/>
                  </a:lnTo>
                  <a:lnTo>
                    <a:pt x="12700" y="3992757"/>
                  </a:lnTo>
                  <a:lnTo>
                    <a:pt x="0" y="3992757"/>
                  </a:lnTo>
                  <a:lnTo>
                    <a:pt x="0" y="4060067"/>
                  </a:lnTo>
                  <a:lnTo>
                    <a:pt x="5560939" y="4060067"/>
                  </a:lnTo>
                  <a:lnTo>
                    <a:pt x="556093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5535539" cy="4034667"/>
            </a:xfrm>
            <a:custGeom>
              <a:avLst/>
              <a:gdLst/>
              <a:ahLst/>
              <a:cxnLst/>
              <a:rect r="r" b="b" t="t" l="l"/>
              <a:pathLst>
                <a:path h="4034667" w="5535539">
                  <a:moveTo>
                    <a:pt x="0" y="0"/>
                  </a:moveTo>
                  <a:lnTo>
                    <a:pt x="5535539" y="0"/>
                  </a:lnTo>
                  <a:lnTo>
                    <a:pt x="5535539" y="4034667"/>
                  </a:lnTo>
                  <a:lnTo>
                    <a:pt x="0" y="40346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60939" cy="4060067"/>
            </a:xfrm>
            <a:custGeom>
              <a:avLst/>
              <a:gdLst/>
              <a:ahLst/>
              <a:cxnLst/>
              <a:rect r="r" b="b" t="t" l="l"/>
              <a:pathLst>
                <a:path h="4060067" w="5560939">
                  <a:moveTo>
                    <a:pt x="80010" y="4060067"/>
                  </a:moveTo>
                  <a:lnTo>
                    <a:pt x="5560939" y="4060067"/>
                  </a:lnTo>
                  <a:lnTo>
                    <a:pt x="5560939" y="80010"/>
                  </a:lnTo>
                  <a:lnTo>
                    <a:pt x="5560939" y="67310"/>
                  </a:lnTo>
                  <a:lnTo>
                    <a:pt x="5560939" y="0"/>
                  </a:lnTo>
                  <a:lnTo>
                    <a:pt x="0" y="0"/>
                  </a:lnTo>
                  <a:lnTo>
                    <a:pt x="0" y="4060067"/>
                  </a:lnTo>
                  <a:lnTo>
                    <a:pt x="67310" y="4060067"/>
                  </a:lnTo>
                  <a:lnTo>
                    <a:pt x="80010" y="4060067"/>
                  </a:lnTo>
                  <a:close/>
                  <a:moveTo>
                    <a:pt x="12700" y="12700"/>
                  </a:moveTo>
                  <a:lnTo>
                    <a:pt x="5548239" y="12700"/>
                  </a:lnTo>
                  <a:lnTo>
                    <a:pt x="5548239" y="4047367"/>
                  </a:lnTo>
                  <a:lnTo>
                    <a:pt x="12700" y="404736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05397" y="2661246"/>
            <a:ext cx="9803008" cy="591240"/>
            <a:chOff x="0" y="0"/>
            <a:chExt cx="13070678" cy="78832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3070678" cy="788320"/>
              <a:chOff x="0" y="0"/>
              <a:chExt cx="71733856" cy="432641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72390" y="72390"/>
                <a:ext cx="71589078" cy="4181638"/>
              </a:xfrm>
              <a:custGeom>
                <a:avLst/>
                <a:gdLst/>
                <a:ahLst/>
                <a:cxnLst/>
                <a:rect r="r" b="b" t="t" l="l"/>
                <a:pathLst>
                  <a:path h="4181638" w="71589078">
                    <a:moveTo>
                      <a:pt x="0" y="0"/>
                    </a:moveTo>
                    <a:lnTo>
                      <a:pt x="71589078" y="0"/>
                    </a:lnTo>
                    <a:lnTo>
                      <a:pt x="71589078" y="4181638"/>
                    </a:lnTo>
                    <a:lnTo>
                      <a:pt x="0" y="4181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71733854" cy="4326418"/>
              </a:xfrm>
              <a:custGeom>
                <a:avLst/>
                <a:gdLst/>
                <a:ahLst/>
                <a:cxnLst/>
                <a:rect r="r" b="b" t="t" l="l"/>
                <a:pathLst>
                  <a:path h="4326418" w="71733854">
                    <a:moveTo>
                      <a:pt x="71589075" y="4181638"/>
                    </a:moveTo>
                    <a:lnTo>
                      <a:pt x="71733854" y="4181638"/>
                    </a:lnTo>
                    <a:lnTo>
                      <a:pt x="71733854" y="4326418"/>
                    </a:lnTo>
                    <a:lnTo>
                      <a:pt x="71589075" y="4326418"/>
                    </a:lnTo>
                    <a:lnTo>
                      <a:pt x="71589075" y="4181638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181638"/>
                    </a:lnTo>
                    <a:lnTo>
                      <a:pt x="0" y="4181638"/>
                    </a:lnTo>
                    <a:lnTo>
                      <a:pt x="0" y="144780"/>
                    </a:lnTo>
                    <a:close/>
                    <a:moveTo>
                      <a:pt x="0" y="4181638"/>
                    </a:moveTo>
                    <a:lnTo>
                      <a:pt x="144780" y="4181638"/>
                    </a:lnTo>
                    <a:lnTo>
                      <a:pt x="144780" y="4326418"/>
                    </a:lnTo>
                    <a:lnTo>
                      <a:pt x="0" y="4326418"/>
                    </a:lnTo>
                    <a:lnTo>
                      <a:pt x="0" y="4181638"/>
                    </a:lnTo>
                    <a:close/>
                    <a:moveTo>
                      <a:pt x="71589075" y="144780"/>
                    </a:moveTo>
                    <a:lnTo>
                      <a:pt x="71733854" y="144780"/>
                    </a:lnTo>
                    <a:lnTo>
                      <a:pt x="71733854" y="4181638"/>
                    </a:lnTo>
                    <a:lnTo>
                      <a:pt x="71589075" y="4181638"/>
                    </a:lnTo>
                    <a:lnTo>
                      <a:pt x="71589075" y="144780"/>
                    </a:lnTo>
                    <a:close/>
                    <a:moveTo>
                      <a:pt x="144780" y="4181638"/>
                    </a:moveTo>
                    <a:lnTo>
                      <a:pt x="71589075" y="4181638"/>
                    </a:lnTo>
                    <a:lnTo>
                      <a:pt x="71589075" y="4326418"/>
                    </a:lnTo>
                    <a:lnTo>
                      <a:pt x="144780" y="4326418"/>
                    </a:lnTo>
                    <a:lnTo>
                      <a:pt x="144780" y="4181638"/>
                    </a:lnTo>
                    <a:close/>
                    <a:moveTo>
                      <a:pt x="71589075" y="0"/>
                    </a:moveTo>
                    <a:lnTo>
                      <a:pt x="71733854" y="0"/>
                    </a:lnTo>
                    <a:lnTo>
                      <a:pt x="71733854" y="144780"/>
                    </a:lnTo>
                    <a:lnTo>
                      <a:pt x="71589075" y="144780"/>
                    </a:lnTo>
                    <a:lnTo>
                      <a:pt x="7158907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1589075" y="0"/>
                    </a:lnTo>
                    <a:lnTo>
                      <a:pt x="7158907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7057886" y="174296"/>
              <a:ext cx="5808250" cy="442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310"/>
                </a:lnSpc>
              </a:pPr>
              <a:r>
                <a:rPr lang="en-US" sz="2099" spc="41">
                  <a:solidFill>
                    <a:srgbClr val="000000"/>
                  </a:solidFill>
                  <a:latin typeface="Telegraf 1"/>
                </a:rPr>
                <a:t>What P&amp;G did well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751331" y="2661246"/>
            <a:ext cx="7026100" cy="589102"/>
            <a:chOff x="0" y="0"/>
            <a:chExt cx="9368133" cy="785469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9368133" cy="785469"/>
              <a:chOff x="0" y="0"/>
              <a:chExt cx="51413731" cy="4310774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72390" y="72390"/>
                <a:ext cx="51268951" cy="4165994"/>
              </a:xfrm>
              <a:custGeom>
                <a:avLst/>
                <a:gdLst/>
                <a:ahLst/>
                <a:cxnLst/>
                <a:rect r="r" b="b" t="t" l="l"/>
                <a:pathLst>
                  <a:path h="4165994" w="51268951">
                    <a:moveTo>
                      <a:pt x="0" y="0"/>
                    </a:moveTo>
                    <a:lnTo>
                      <a:pt x="51268951" y="0"/>
                    </a:lnTo>
                    <a:lnTo>
                      <a:pt x="51268951" y="4165994"/>
                    </a:lnTo>
                    <a:lnTo>
                      <a:pt x="0" y="41659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F3C8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1413730" cy="4310774"/>
              </a:xfrm>
              <a:custGeom>
                <a:avLst/>
                <a:gdLst/>
                <a:ahLst/>
                <a:cxnLst/>
                <a:rect r="r" b="b" t="t" l="l"/>
                <a:pathLst>
                  <a:path h="4310774" w="51413730">
                    <a:moveTo>
                      <a:pt x="51268951" y="4165994"/>
                    </a:moveTo>
                    <a:lnTo>
                      <a:pt x="51413730" y="4165994"/>
                    </a:lnTo>
                    <a:lnTo>
                      <a:pt x="51413730" y="4310774"/>
                    </a:lnTo>
                    <a:lnTo>
                      <a:pt x="51268951" y="4310774"/>
                    </a:lnTo>
                    <a:lnTo>
                      <a:pt x="51268951" y="416599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165994"/>
                    </a:lnTo>
                    <a:lnTo>
                      <a:pt x="0" y="4165994"/>
                    </a:lnTo>
                    <a:lnTo>
                      <a:pt x="0" y="144780"/>
                    </a:lnTo>
                    <a:close/>
                    <a:moveTo>
                      <a:pt x="0" y="4165994"/>
                    </a:moveTo>
                    <a:lnTo>
                      <a:pt x="144780" y="4165994"/>
                    </a:lnTo>
                    <a:lnTo>
                      <a:pt x="144780" y="4310774"/>
                    </a:lnTo>
                    <a:lnTo>
                      <a:pt x="0" y="4310774"/>
                    </a:lnTo>
                    <a:lnTo>
                      <a:pt x="0" y="4165994"/>
                    </a:lnTo>
                    <a:close/>
                    <a:moveTo>
                      <a:pt x="51268951" y="144780"/>
                    </a:moveTo>
                    <a:lnTo>
                      <a:pt x="51413730" y="144780"/>
                    </a:lnTo>
                    <a:lnTo>
                      <a:pt x="51413730" y="4165994"/>
                    </a:lnTo>
                    <a:lnTo>
                      <a:pt x="51268951" y="4165994"/>
                    </a:lnTo>
                    <a:lnTo>
                      <a:pt x="51268951" y="144780"/>
                    </a:lnTo>
                    <a:close/>
                    <a:moveTo>
                      <a:pt x="144780" y="4165994"/>
                    </a:moveTo>
                    <a:lnTo>
                      <a:pt x="51268951" y="4165994"/>
                    </a:lnTo>
                    <a:lnTo>
                      <a:pt x="51268951" y="4310774"/>
                    </a:lnTo>
                    <a:lnTo>
                      <a:pt x="144780" y="4310774"/>
                    </a:lnTo>
                    <a:lnTo>
                      <a:pt x="144780" y="4165994"/>
                    </a:lnTo>
                    <a:close/>
                    <a:moveTo>
                      <a:pt x="51268951" y="0"/>
                    </a:moveTo>
                    <a:lnTo>
                      <a:pt x="51413730" y="0"/>
                    </a:lnTo>
                    <a:lnTo>
                      <a:pt x="51413730" y="144780"/>
                    </a:lnTo>
                    <a:lnTo>
                      <a:pt x="51268951" y="144780"/>
                    </a:lnTo>
                    <a:lnTo>
                      <a:pt x="5126895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51268951" y="0"/>
                    </a:lnTo>
                    <a:lnTo>
                      <a:pt x="5126895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895013" y="176194"/>
              <a:ext cx="6998359" cy="442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310"/>
                </a:lnSpc>
                <a:spcBef>
                  <a:spcPct val="0"/>
                </a:spcBef>
              </a:pPr>
              <a:r>
                <a:rPr lang="en-US" sz="2100" spc="42">
                  <a:solidFill>
                    <a:srgbClr val="000000"/>
                  </a:solidFill>
                  <a:latin typeface="Telegraf 1"/>
                </a:rPr>
                <a:t>What more can they do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28700" y="4004961"/>
            <a:ext cx="525881" cy="519910"/>
            <a:chOff x="0" y="0"/>
            <a:chExt cx="701175" cy="69321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01175" cy="693213"/>
            </a:xfrm>
            <a:custGeom>
              <a:avLst/>
              <a:gdLst/>
              <a:ahLst/>
              <a:cxnLst/>
              <a:rect r="r" b="b" t="t" l="l"/>
              <a:pathLst>
                <a:path h="693213" w="701175">
                  <a:moveTo>
                    <a:pt x="0" y="0"/>
                  </a:moveTo>
                  <a:lnTo>
                    <a:pt x="701175" y="0"/>
                  </a:lnTo>
                  <a:lnTo>
                    <a:pt x="701175" y="693213"/>
                  </a:lnTo>
                  <a:lnTo>
                    <a:pt x="0" y="69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14" r="0" b="-114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154150" y="55192"/>
              <a:ext cx="371003" cy="532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73"/>
                </a:lnSpc>
                <a:spcBef>
                  <a:spcPct val="0"/>
                </a:spcBef>
              </a:pPr>
              <a:r>
                <a:rPr lang="en-US" sz="2123">
                  <a:solidFill>
                    <a:srgbClr val="FFFFF5"/>
                  </a:solidFill>
                  <a:latin typeface="Agrandir Wide Medium"/>
                </a:rPr>
                <a:t>1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28700" y="5734959"/>
            <a:ext cx="525881" cy="519910"/>
            <a:chOff x="0" y="0"/>
            <a:chExt cx="701175" cy="69321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01175" cy="693213"/>
            </a:xfrm>
            <a:custGeom>
              <a:avLst/>
              <a:gdLst/>
              <a:ahLst/>
              <a:cxnLst/>
              <a:rect r="r" b="b" t="t" l="l"/>
              <a:pathLst>
                <a:path h="693213" w="701175">
                  <a:moveTo>
                    <a:pt x="0" y="0"/>
                  </a:moveTo>
                  <a:lnTo>
                    <a:pt x="701175" y="0"/>
                  </a:lnTo>
                  <a:lnTo>
                    <a:pt x="701175" y="693213"/>
                  </a:lnTo>
                  <a:lnTo>
                    <a:pt x="0" y="69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14" r="0" b="-114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65086" y="55617"/>
              <a:ext cx="371003" cy="532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73"/>
                </a:lnSpc>
                <a:spcBef>
                  <a:spcPct val="0"/>
                </a:spcBef>
              </a:pPr>
              <a:r>
                <a:rPr lang="en-US" sz="2123" u="none">
                  <a:solidFill>
                    <a:srgbClr val="FFFFF5"/>
                  </a:solidFill>
                  <a:latin typeface="Agrandir Wide Medium"/>
                </a:rPr>
                <a:t>2</a:t>
              </a:r>
            </a:p>
          </p:txBody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619125" y="2834029"/>
            <a:ext cx="238125" cy="238125"/>
            <a:chOff x="0" y="0"/>
            <a:chExt cx="495300" cy="4953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38100" y="38100"/>
              <a:ext cx="419100" cy="419100"/>
            </a:xfrm>
            <a:custGeom>
              <a:avLst/>
              <a:gdLst/>
              <a:ahLst/>
              <a:cxnLst/>
              <a:rect r="r" b="b" t="t" l="l"/>
              <a:pathLst>
                <a:path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624537" y="2839441"/>
            <a:ext cx="232713" cy="232713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1398573" y="2836200"/>
            <a:ext cx="239194" cy="239194"/>
            <a:chOff x="0" y="0"/>
            <a:chExt cx="495300" cy="4953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38100" y="38100"/>
              <a:ext cx="419100" cy="419100"/>
            </a:xfrm>
            <a:custGeom>
              <a:avLst/>
              <a:gdLst/>
              <a:ahLst/>
              <a:cxnLst/>
              <a:rect r="r" b="b" t="t" l="l"/>
              <a:pathLst>
                <a:path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D1F3C8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857250" y="647467"/>
            <a:ext cx="11649581" cy="143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99"/>
              </a:lnSpc>
            </a:pPr>
            <a:r>
              <a:rPr lang="en-US" sz="4999" spc="250">
                <a:solidFill>
                  <a:srgbClr val="000000"/>
                </a:solidFill>
                <a:latin typeface="Agrandir Wide Bold"/>
              </a:rPr>
              <a:t>Assessment on Current Digital Status</a:t>
            </a:r>
          </a:p>
        </p:txBody>
      </p: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1008314" y="2832960"/>
            <a:ext cx="239194" cy="239194"/>
            <a:chOff x="0" y="0"/>
            <a:chExt cx="495300" cy="4953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38100" y="38100"/>
              <a:ext cx="419100" cy="419100"/>
            </a:xfrm>
            <a:custGeom>
              <a:avLst/>
              <a:gdLst/>
              <a:ahLst/>
              <a:cxnLst/>
              <a:rect r="r" b="b" t="t" l="l"/>
              <a:pathLst>
                <a:path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624537" y="2832960"/>
            <a:ext cx="1013230" cy="242434"/>
            <a:chOff x="0" y="0"/>
            <a:chExt cx="1350973" cy="323246"/>
          </a:xfrm>
        </p:grpSpPr>
        <p:grpSp>
          <p:nvGrpSpPr>
            <p:cNvPr name="Group 52" id="52"/>
            <p:cNvGrpSpPr/>
            <p:nvPr/>
          </p:nvGrpSpPr>
          <p:grpSpPr>
            <a:xfrm rot="0">
              <a:off x="0" y="8641"/>
              <a:ext cx="310284" cy="310284"/>
              <a:chOff x="0" y="0"/>
              <a:chExt cx="6350000" cy="63500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name="Group 54" id="54"/>
            <p:cNvGrpSpPr>
              <a:grpSpLocks noChangeAspect="true"/>
            </p:cNvGrpSpPr>
            <p:nvPr/>
          </p:nvGrpSpPr>
          <p:grpSpPr>
            <a:xfrm rot="0">
              <a:off x="1032048" y="4321"/>
              <a:ext cx="318925" cy="318925"/>
              <a:chOff x="0" y="0"/>
              <a:chExt cx="495300" cy="4953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name="Group 57" id="57"/>
            <p:cNvGrpSpPr>
              <a:grpSpLocks noChangeAspect="true"/>
            </p:cNvGrpSpPr>
            <p:nvPr/>
          </p:nvGrpSpPr>
          <p:grpSpPr>
            <a:xfrm rot="0">
              <a:off x="511703" y="0"/>
              <a:ext cx="318925" cy="318925"/>
              <a:chOff x="0" y="0"/>
              <a:chExt cx="495300" cy="49530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grpSp>
        <p:nvGrpSpPr>
          <p:cNvPr name="Group 60" id="60"/>
          <p:cNvGrpSpPr/>
          <p:nvPr/>
        </p:nvGrpSpPr>
        <p:grpSpPr>
          <a:xfrm rot="0">
            <a:off x="10986969" y="2839441"/>
            <a:ext cx="1026320" cy="245675"/>
            <a:chOff x="0" y="0"/>
            <a:chExt cx="1368427" cy="327567"/>
          </a:xfrm>
        </p:grpSpPr>
        <p:grpSp>
          <p:nvGrpSpPr>
            <p:cNvPr name="Group 61" id="61"/>
            <p:cNvGrpSpPr>
              <a:grpSpLocks noChangeAspect="true"/>
            </p:cNvGrpSpPr>
            <p:nvPr/>
          </p:nvGrpSpPr>
          <p:grpSpPr>
            <a:xfrm rot="0">
              <a:off x="0" y="0"/>
              <a:ext cx="327567" cy="327567"/>
              <a:chOff x="0" y="0"/>
              <a:chExt cx="495300" cy="495300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  <p:grpSp>
          <p:nvGrpSpPr>
            <p:cNvPr name="Group 64" id="64"/>
            <p:cNvGrpSpPr>
              <a:grpSpLocks noChangeAspect="true"/>
            </p:cNvGrpSpPr>
            <p:nvPr/>
          </p:nvGrpSpPr>
          <p:grpSpPr>
            <a:xfrm rot="0">
              <a:off x="1049501" y="8641"/>
              <a:ext cx="318925" cy="318925"/>
              <a:chOff x="0" y="0"/>
              <a:chExt cx="495300" cy="495300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D1F3C8"/>
              </a:solidFill>
            </p:spPr>
          </p:sp>
        </p:grpSp>
        <p:grpSp>
          <p:nvGrpSpPr>
            <p:cNvPr name="Group 67" id="67"/>
            <p:cNvGrpSpPr>
              <a:grpSpLocks noChangeAspect="true"/>
            </p:cNvGrpSpPr>
            <p:nvPr/>
          </p:nvGrpSpPr>
          <p:grpSpPr>
            <a:xfrm rot="0">
              <a:off x="529071" y="4321"/>
              <a:ext cx="318925" cy="318925"/>
              <a:chOff x="0" y="0"/>
              <a:chExt cx="495300" cy="495300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</p:grpSp>
      <p:sp>
        <p:nvSpPr>
          <p:cNvPr name="TextBox 70" id="70"/>
          <p:cNvSpPr txBox="true"/>
          <p:nvPr/>
        </p:nvSpPr>
        <p:spPr>
          <a:xfrm rot="0">
            <a:off x="1944526" y="3938286"/>
            <a:ext cx="7896492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Use digital technology to improve operational 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efficiency and supply chain management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944526" y="5668284"/>
            <a:ext cx="7896492" cy="94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Collect real-time data to enhance consumer engagement and market research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1227320" y="3938286"/>
            <a:ext cx="789649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Add Blochchain to enhace transaction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50848" y="6793600"/>
            <a:ext cx="5525662" cy="3584749"/>
          </a:xfrm>
          <a:custGeom>
            <a:avLst/>
            <a:gdLst/>
            <a:ahLst/>
            <a:cxnLst/>
            <a:rect r="r" b="b" t="t" l="l"/>
            <a:pathLst>
              <a:path h="3584749" w="5525662">
                <a:moveTo>
                  <a:pt x="0" y="0"/>
                </a:moveTo>
                <a:lnTo>
                  <a:pt x="5525662" y="0"/>
                </a:lnTo>
                <a:lnTo>
                  <a:pt x="5525662" y="3584748"/>
                </a:lnTo>
                <a:lnTo>
                  <a:pt x="0" y="3584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49444" y="2069200"/>
            <a:ext cx="5409771" cy="667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589">
                <a:solidFill>
                  <a:srgbClr val="000000"/>
                </a:solidFill>
                <a:latin typeface="Telegraf 1 Bold"/>
              </a:rPr>
              <a:t>Cost Savings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Reduces costs associated with  manual processes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Lowers transaction costs 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Minimizes dispute resolution expenses</a:t>
            </a:r>
          </a:p>
          <a:p>
            <a:pPr>
              <a:lnSpc>
                <a:spcPts val="3107"/>
              </a:lnSpc>
            </a:pPr>
          </a:p>
          <a:p>
            <a:pPr>
              <a:lnSpc>
                <a:spcPts val="3107"/>
              </a:lnSpc>
            </a:pPr>
          </a:p>
          <a:p>
            <a:pPr>
              <a:lnSpc>
                <a:spcPts val="3107"/>
              </a:lnSpc>
            </a:pPr>
          </a:p>
          <a:p>
            <a:pPr>
              <a:lnSpc>
                <a:spcPts val="3107"/>
              </a:lnSpc>
            </a:pPr>
          </a:p>
          <a:p>
            <a:pPr>
              <a:lnSpc>
                <a:spcPts val="3107"/>
              </a:lnSpc>
            </a:pPr>
          </a:p>
          <a:p>
            <a:pPr>
              <a:lnSpc>
                <a:spcPts val="3107"/>
              </a:lnSpc>
            </a:pPr>
          </a:p>
          <a:p>
            <a:pPr>
              <a:lnSpc>
                <a:spcPts val="3107"/>
              </a:lnSpc>
            </a:pPr>
          </a:p>
          <a:p>
            <a:pPr marL="0" indent="0" lvl="0">
              <a:lnSpc>
                <a:spcPts val="310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498443" y="6680942"/>
            <a:ext cx="5160845" cy="3542130"/>
          </a:xfrm>
          <a:custGeom>
            <a:avLst/>
            <a:gdLst/>
            <a:ahLst/>
            <a:cxnLst/>
            <a:rect r="r" b="b" t="t" l="l"/>
            <a:pathLst>
              <a:path h="3542130" w="5160845">
                <a:moveTo>
                  <a:pt x="0" y="0"/>
                </a:moveTo>
                <a:lnTo>
                  <a:pt x="5160845" y="0"/>
                </a:lnTo>
                <a:lnTo>
                  <a:pt x="5160845" y="3542130"/>
                </a:lnTo>
                <a:lnTo>
                  <a:pt x="0" y="35421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15694" y="438150"/>
            <a:ext cx="1166952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100"/>
              </a:lnSpc>
            </a:pPr>
            <a:r>
              <a:rPr lang="en-US" sz="6750" spc="135">
                <a:solidFill>
                  <a:srgbClr val="000000"/>
                </a:solidFill>
                <a:latin typeface="Telegraf 2"/>
              </a:rPr>
              <a:t>Blockchain 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6915" y="2069200"/>
            <a:ext cx="5734102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589">
                <a:solidFill>
                  <a:srgbClr val="000000"/>
                </a:solidFill>
                <a:latin typeface="Telegraf 1 Bold"/>
              </a:rPr>
              <a:t>Data-driven Insights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Improves data analytics capabilities and Informed decision-making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B</a:t>
            </a:r>
            <a:r>
              <a:rPr lang="en-US" sz="2589">
                <a:solidFill>
                  <a:srgbClr val="000000"/>
                </a:solidFill>
                <a:latin typeface="Telegraf 1"/>
              </a:rPr>
              <a:t>etter understanding of consumer demand patterns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O</a:t>
            </a:r>
            <a:r>
              <a:rPr lang="en-US" sz="2589">
                <a:solidFill>
                  <a:srgbClr val="000000"/>
                </a:solidFill>
                <a:latin typeface="Telegraf 1"/>
              </a:rPr>
              <a:t>pportunities for data-driven innovations and optimizations</a:t>
            </a:r>
          </a:p>
          <a:p>
            <a:pPr marL="0" indent="0" lvl="0">
              <a:lnSpc>
                <a:spcPts val="310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2604" y="2069200"/>
            <a:ext cx="5422389" cy="667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592">
                <a:solidFill>
                  <a:srgbClr val="000000"/>
                </a:solidFill>
                <a:latin typeface="Telegraf 1 Bold"/>
              </a:rPr>
              <a:t>Enhanced Traceability</a:t>
            </a:r>
          </a:p>
          <a:p>
            <a:pPr>
              <a:lnSpc>
                <a:spcPts val="3110"/>
              </a:lnSpc>
            </a:pPr>
          </a:p>
          <a:p>
            <a:pPr marL="559648" indent="-279824" lvl="1">
              <a:lnSpc>
                <a:spcPts val="3110"/>
              </a:lnSpc>
              <a:buFont typeface="Arial"/>
              <a:buChar char="•"/>
            </a:pPr>
            <a:r>
              <a:rPr lang="en-US" sz="2592">
                <a:solidFill>
                  <a:srgbClr val="000000"/>
                </a:solidFill>
                <a:latin typeface="Telegraf 1"/>
              </a:rPr>
              <a:t>Improves traceability of products</a:t>
            </a:r>
          </a:p>
          <a:p>
            <a:pPr>
              <a:lnSpc>
                <a:spcPts val="3110"/>
              </a:lnSpc>
            </a:pPr>
          </a:p>
          <a:p>
            <a:pPr marL="559648" indent="-279824" lvl="1">
              <a:lnSpc>
                <a:spcPts val="3110"/>
              </a:lnSpc>
              <a:buFont typeface="Arial"/>
              <a:buChar char="•"/>
            </a:pPr>
            <a:r>
              <a:rPr lang="en-US" sz="2592">
                <a:solidFill>
                  <a:srgbClr val="000000"/>
                </a:solidFill>
                <a:latin typeface="Telegraf 1"/>
              </a:rPr>
              <a:t>Increases visibility into the journey of products </a:t>
            </a:r>
          </a:p>
          <a:p>
            <a:pPr>
              <a:lnSpc>
                <a:spcPts val="3110"/>
              </a:lnSpc>
            </a:pPr>
          </a:p>
          <a:p>
            <a:pPr marL="559648" indent="-279824" lvl="1">
              <a:lnSpc>
                <a:spcPts val="3110"/>
              </a:lnSpc>
              <a:buFont typeface="Arial"/>
              <a:buChar char="•"/>
            </a:pPr>
            <a:r>
              <a:rPr lang="en-US" sz="2592">
                <a:solidFill>
                  <a:srgbClr val="000000"/>
                </a:solidFill>
                <a:latin typeface="Telegraf 1"/>
              </a:rPr>
              <a:t>R</a:t>
            </a:r>
            <a:r>
              <a:rPr lang="en-US" sz="2592">
                <a:solidFill>
                  <a:srgbClr val="000000"/>
                </a:solidFill>
                <a:latin typeface="Telegraf 1"/>
              </a:rPr>
              <a:t>educes the risk of counterfeit goods </a:t>
            </a:r>
          </a:p>
          <a:p>
            <a:pPr>
              <a:lnSpc>
                <a:spcPts val="3110"/>
              </a:lnSpc>
            </a:pPr>
          </a:p>
          <a:p>
            <a:pPr>
              <a:lnSpc>
                <a:spcPts val="3110"/>
              </a:lnSpc>
            </a:pPr>
          </a:p>
          <a:p>
            <a:pPr>
              <a:lnSpc>
                <a:spcPts val="3110"/>
              </a:lnSpc>
            </a:pPr>
          </a:p>
          <a:p>
            <a:pPr>
              <a:lnSpc>
                <a:spcPts val="3110"/>
              </a:lnSpc>
            </a:pPr>
          </a:p>
          <a:p>
            <a:pPr>
              <a:lnSpc>
                <a:spcPts val="3110"/>
              </a:lnSpc>
            </a:pPr>
          </a:p>
          <a:p>
            <a:pPr>
              <a:lnSpc>
                <a:spcPts val="3110"/>
              </a:lnSpc>
            </a:pPr>
          </a:p>
          <a:p>
            <a:pPr marL="0" indent="0" lvl="0">
              <a:lnSpc>
                <a:spcPts val="311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10" id="10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7993282" y="9798685"/>
            <a:ext cx="220563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59347" y="6644564"/>
            <a:ext cx="5700809" cy="3471040"/>
          </a:xfrm>
          <a:custGeom>
            <a:avLst/>
            <a:gdLst/>
            <a:ahLst/>
            <a:cxnLst/>
            <a:rect r="r" b="b" t="t" l="l"/>
            <a:pathLst>
              <a:path h="3471040" w="5700809">
                <a:moveTo>
                  <a:pt x="0" y="0"/>
                </a:moveTo>
                <a:lnTo>
                  <a:pt x="5700810" y="0"/>
                </a:lnTo>
                <a:lnTo>
                  <a:pt x="5700810" y="3471040"/>
                </a:lnTo>
                <a:lnTo>
                  <a:pt x="0" y="3471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646" r="0" b="-464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12869" y="6742230"/>
            <a:ext cx="7337587" cy="3275708"/>
          </a:xfrm>
          <a:custGeom>
            <a:avLst/>
            <a:gdLst/>
            <a:ahLst/>
            <a:cxnLst/>
            <a:rect r="r" b="b" t="t" l="l"/>
            <a:pathLst>
              <a:path h="3275708" w="7337587">
                <a:moveTo>
                  <a:pt x="0" y="0"/>
                </a:moveTo>
                <a:lnTo>
                  <a:pt x="7337587" y="0"/>
                </a:lnTo>
                <a:lnTo>
                  <a:pt x="7337587" y="3275708"/>
                </a:lnTo>
                <a:lnTo>
                  <a:pt x="0" y="3275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5694" y="438150"/>
            <a:ext cx="1166952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100"/>
              </a:lnSpc>
            </a:pPr>
            <a:r>
              <a:rPr lang="en-US" sz="6750" spc="135">
                <a:solidFill>
                  <a:srgbClr val="000000"/>
                </a:solidFill>
                <a:latin typeface="Telegraf 2"/>
              </a:rPr>
              <a:t>Blockchain Implementation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93584" y="2310689"/>
            <a:ext cx="5734102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589">
                <a:solidFill>
                  <a:srgbClr val="000000"/>
                </a:solidFill>
                <a:latin typeface="Telegraf 1 Bold"/>
              </a:rPr>
              <a:t>Streamlined Payments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Implementation of smart contracts for automated and transparent payment processes.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I</a:t>
            </a:r>
            <a:r>
              <a:rPr lang="en-US" sz="2589">
                <a:solidFill>
                  <a:srgbClr val="000000"/>
                </a:solidFill>
                <a:latin typeface="Telegraf 1"/>
              </a:rPr>
              <a:t>mproves financial management</a:t>
            </a:r>
          </a:p>
          <a:p>
            <a:pPr marL="0" indent="0" lvl="0">
              <a:lnSpc>
                <a:spcPts val="310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05680" y="2210506"/>
            <a:ext cx="5422389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592">
                <a:solidFill>
                  <a:srgbClr val="000000"/>
                </a:solidFill>
                <a:latin typeface="Telegraf 1 Bold"/>
              </a:rPr>
              <a:t>Auditable History</a:t>
            </a:r>
          </a:p>
          <a:p>
            <a:pPr>
              <a:lnSpc>
                <a:spcPts val="3110"/>
              </a:lnSpc>
            </a:pPr>
          </a:p>
          <a:p>
            <a:pPr marL="559648" indent="-279824" lvl="1">
              <a:lnSpc>
                <a:spcPts val="3110"/>
              </a:lnSpc>
              <a:buFont typeface="Arial"/>
              <a:buChar char="•"/>
            </a:pPr>
            <a:r>
              <a:rPr lang="en-US" sz="2592">
                <a:solidFill>
                  <a:srgbClr val="000000"/>
                </a:solidFill>
                <a:latin typeface="Telegraf 1"/>
              </a:rPr>
              <a:t>H</a:t>
            </a:r>
            <a:r>
              <a:rPr lang="en-US" sz="2592">
                <a:solidFill>
                  <a:srgbClr val="000000"/>
                </a:solidFill>
                <a:latin typeface="Telegraf 1"/>
              </a:rPr>
              <a:t>istory of a product is recorded and is auditable</a:t>
            </a:r>
          </a:p>
          <a:p>
            <a:pPr>
              <a:lnSpc>
                <a:spcPts val="3110"/>
              </a:lnSpc>
            </a:pPr>
          </a:p>
          <a:p>
            <a:pPr marL="559648" indent="-279824" lvl="1">
              <a:lnSpc>
                <a:spcPts val="3110"/>
              </a:lnSpc>
              <a:buFont typeface="Arial"/>
              <a:buChar char="•"/>
            </a:pPr>
            <a:r>
              <a:rPr lang="en-US" sz="2592">
                <a:solidFill>
                  <a:srgbClr val="000000"/>
                </a:solidFill>
                <a:latin typeface="Telegraf 1"/>
              </a:rPr>
              <a:t>S</a:t>
            </a:r>
            <a:r>
              <a:rPr lang="en-US" sz="2592">
                <a:solidFill>
                  <a:srgbClr val="000000"/>
                </a:solidFill>
                <a:latin typeface="Telegraf 1"/>
              </a:rPr>
              <a:t>upports regulations compliance </a:t>
            </a:r>
          </a:p>
          <a:p>
            <a:pPr>
              <a:lnSpc>
                <a:spcPts val="3110"/>
              </a:lnSpc>
            </a:pPr>
          </a:p>
          <a:p>
            <a:pPr marL="559648" indent="-279824" lvl="1">
              <a:lnSpc>
                <a:spcPts val="3110"/>
              </a:lnSpc>
              <a:buFont typeface="Arial"/>
              <a:buChar char="•"/>
            </a:pPr>
            <a:r>
              <a:rPr lang="en-US" sz="2592">
                <a:solidFill>
                  <a:srgbClr val="000000"/>
                </a:solidFill>
                <a:latin typeface="Telegraf 1"/>
              </a:rPr>
              <a:t>Simplifies auditing processes and provides a comprehensive record </a:t>
            </a:r>
          </a:p>
          <a:p>
            <a:pPr>
              <a:lnSpc>
                <a:spcPts val="3110"/>
              </a:lnSpc>
            </a:pPr>
          </a:p>
          <a:p>
            <a:pPr marL="0" indent="0" lvl="0">
              <a:lnSpc>
                <a:spcPts val="311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255187" y="2310689"/>
            <a:ext cx="5409771" cy="394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589">
                <a:solidFill>
                  <a:srgbClr val="000000"/>
                </a:solidFill>
                <a:latin typeface="Telegraf 1 Bold"/>
              </a:rPr>
              <a:t>Enhanced Security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Increases security through decentralized and cryptographic principles</a:t>
            </a:r>
          </a:p>
          <a:p>
            <a:pPr>
              <a:lnSpc>
                <a:spcPts val="3107"/>
              </a:lnSpc>
            </a:pPr>
          </a:p>
          <a:p>
            <a:pPr marL="559180" indent="-279590" lvl="1">
              <a:lnSpc>
                <a:spcPts val="3107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Telegraf 1"/>
              </a:rPr>
              <a:t>Mitigates risks of data breaches and unauthorized access</a:t>
            </a:r>
          </a:p>
          <a:p>
            <a:pPr marL="0" indent="0" lvl="0">
              <a:lnSpc>
                <a:spcPts val="3107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name="Group 10" id="10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8005560" y="9798685"/>
            <a:ext cx="196007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190" y="-720942"/>
            <a:ext cx="18586525" cy="12252852"/>
            <a:chOff x="0" y="0"/>
            <a:chExt cx="24782033" cy="16337136"/>
          </a:xfrm>
        </p:grpSpPr>
        <p:grpSp>
          <p:nvGrpSpPr>
            <p:cNvPr name="Group 4" id="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750569" cy="9906344"/>
              </a:xfrm>
              <a:custGeom>
                <a:avLst/>
                <a:gdLst/>
                <a:ahLst/>
                <a:cxnLst/>
                <a:rect r="r" b="b" t="t" l="l"/>
                <a:pathLst>
                  <a:path h="9906344" w="6750569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919454" cy="5837825"/>
              </a:xfrm>
              <a:custGeom>
                <a:avLst/>
                <a:gdLst/>
                <a:ahLst/>
                <a:cxnLst/>
                <a:rect r="r" b="b" t="t" l="l"/>
                <a:pathLst>
                  <a:path h="5837825" w="10919454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939231" y="1756837"/>
            <a:ext cx="4005914" cy="7878606"/>
            <a:chOff x="0" y="0"/>
            <a:chExt cx="30848536" cy="606711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30703756" cy="60526379"/>
            </a:xfrm>
            <a:custGeom>
              <a:avLst/>
              <a:gdLst/>
              <a:ahLst/>
              <a:cxnLst/>
              <a:rect r="r" b="b" t="t" l="l"/>
              <a:pathLst>
                <a:path h="60526379" w="30703756">
                  <a:moveTo>
                    <a:pt x="0" y="0"/>
                  </a:moveTo>
                  <a:lnTo>
                    <a:pt x="30703756" y="0"/>
                  </a:lnTo>
                  <a:lnTo>
                    <a:pt x="30703756" y="60526379"/>
                  </a:lnTo>
                  <a:lnTo>
                    <a:pt x="0" y="60526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848536" cy="60671162"/>
            </a:xfrm>
            <a:custGeom>
              <a:avLst/>
              <a:gdLst/>
              <a:ahLst/>
              <a:cxnLst/>
              <a:rect r="r" b="b" t="t" l="l"/>
              <a:pathLst>
                <a:path h="60671162" w="30848536">
                  <a:moveTo>
                    <a:pt x="30703757" y="60526383"/>
                  </a:moveTo>
                  <a:lnTo>
                    <a:pt x="30848536" y="60526383"/>
                  </a:lnTo>
                  <a:lnTo>
                    <a:pt x="30848536" y="60671162"/>
                  </a:lnTo>
                  <a:lnTo>
                    <a:pt x="30703757" y="60671162"/>
                  </a:lnTo>
                  <a:lnTo>
                    <a:pt x="30703757" y="605263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26383"/>
                  </a:lnTo>
                  <a:lnTo>
                    <a:pt x="0" y="60526383"/>
                  </a:lnTo>
                  <a:lnTo>
                    <a:pt x="0" y="144780"/>
                  </a:lnTo>
                  <a:close/>
                  <a:moveTo>
                    <a:pt x="0" y="60526383"/>
                  </a:moveTo>
                  <a:lnTo>
                    <a:pt x="144780" y="60526383"/>
                  </a:lnTo>
                  <a:lnTo>
                    <a:pt x="144780" y="60671162"/>
                  </a:lnTo>
                  <a:lnTo>
                    <a:pt x="0" y="60671162"/>
                  </a:lnTo>
                  <a:lnTo>
                    <a:pt x="0" y="60526383"/>
                  </a:lnTo>
                  <a:close/>
                  <a:moveTo>
                    <a:pt x="30703757" y="144780"/>
                  </a:moveTo>
                  <a:lnTo>
                    <a:pt x="30848536" y="144780"/>
                  </a:lnTo>
                  <a:lnTo>
                    <a:pt x="30848536" y="60526383"/>
                  </a:lnTo>
                  <a:lnTo>
                    <a:pt x="30703757" y="60526383"/>
                  </a:lnTo>
                  <a:lnTo>
                    <a:pt x="30703757" y="144780"/>
                  </a:lnTo>
                  <a:close/>
                  <a:moveTo>
                    <a:pt x="144780" y="60526383"/>
                  </a:moveTo>
                  <a:lnTo>
                    <a:pt x="30703757" y="60526383"/>
                  </a:lnTo>
                  <a:lnTo>
                    <a:pt x="30703757" y="60671162"/>
                  </a:lnTo>
                  <a:lnTo>
                    <a:pt x="144780" y="60671162"/>
                  </a:lnTo>
                  <a:lnTo>
                    <a:pt x="144780" y="60526383"/>
                  </a:lnTo>
                  <a:close/>
                  <a:moveTo>
                    <a:pt x="30703757" y="0"/>
                  </a:moveTo>
                  <a:lnTo>
                    <a:pt x="30848536" y="0"/>
                  </a:lnTo>
                  <a:lnTo>
                    <a:pt x="30848536" y="144780"/>
                  </a:lnTo>
                  <a:lnTo>
                    <a:pt x="30703757" y="144780"/>
                  </a:lnTo>
                  <a:lnTo>
                    <a:pt x="307037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703757" y="0"/>
                  </a:lnTo>
                  <a:lnTo>
                    <a:pt x="307037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105652" y="1756837"/>
            <a:ext cx="4005914" cy="7878606"/>
            <a:chOff x="0" y="0"/>
            <a:chExt cx="30848536" cy="606711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72390" y="72390"/>
              <a:ext cx="30703756" cy="60526379"/>
            </a:xfrm>
            <a:custGeom>
              <a:avLst/>
              <a:gdLst/>
              <a:ahLst/>
              <a:cxnLst/>
              <a:rect r="r" b="b" t="t" l="l"/>
              <a:pathLst>
                <a:path h="60526379" w="30703756">
                  <a:moveTo>
                    <a:pt x="0" y="0"/>
                  </a:moveTo>
                  <a:lnTo>
                    <a:pt x="30703756" y="0"/>
                  </a:lnTo>
                  <a:lnTo>
                    <a:pt x="30703756" y="60526379"/>
                  </a:lnTo>
                  <a:lnTo>
                    <a:pt x="0" y="60526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848536" cy="60671162"/>
            </a:xfrm>
            <a:custGeom>
              <a:avLst/>
              <a:gdLst/>
              <a:ahLst/>
              <a:cxnLst/>
              <a:rect r="r" b="b" t="t" l="l"/>
              <a:pathLst>
                <a:path h="60671162" w="30848536">
                  <a:moveTo>
                    <a:pt x="30703757" y="60526383"/>
                  </a:moveTo>
                  <a:lnTo>
                    <a:pt x="30848536" y="60526383"/>
                  </a:lnTo>
                  <a:lnTo>
                    <a:pt x="30848536" y="60671162"/>
                  </a:lnTo>
                  <a:lnTo>
                    <a:pt x="30703757" y="60671162"/>
                  </a:lnTo>
                  <a:lnTo>
                    <a:pt x="30703757" y="605263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26383"/>
                  </a:lnTo>
                  <a:lnTo>
                    <a:pt x="0" y="60526383"/>
                  </a:lnTo>
                  <a:lnTo>
                    <a:pt x="0" y="144780"/>
                  </a:lnTo>
                  <a:close/>
                  <a:moveTo>
                    <a:pt x="0" y="60526383"/>
                  </a:moveTo>
                  <a:lnTo>
                    <a:pt x="144780" y="60526383"/>
                  </a:lnTo>
                  <a:lnTo>
                    <a:pt x="144780" y="60671162"/>
                  </a:lnTo>
                  <a:lnTo>
                    <a:pt x="0" y="60671162"/>
                  </a:lnTo>
                  <a:lnTo>
                    <a:pt x="0" y="60526383"/>
                  </a:lnTo>
                  <a:close/>
                  <a:moveTo>
                    <a:pt x="30703757" y="144780"/>
                  </a:moveTo>
                  <a:lnTo>
                    <a:pt x="30848536" y="144780"/>
                  </a:lnTo>
                  <a:lnTo>
                    <a:pt x="30848536" y="60526383"/>
                  </a:lnTo>
                  <a:lnTo>
                    <a:pt x="30703757" y="60526383"/>
                  </a:lnTo>
                  <a:lnTo>
                    <a:pt x="30703757" y="144780"/>
                  </a:lnTo>
                  <a:close/>
                  <a:moveTo>
                    <a:pt x="144780" y="60526383"/>
                  </a:moveTo>
                  <a:lnTo>
                    <a:pt x="30703757" y="60526383"/>
                  </a:lnTo>
                  <a:lnTo>
                    <a:pt x="30703757" y="60671162"/>
                  </a:lnTo>
                  <a:lnTo>
                    <a:pt x="144780" y="60671162"/>
                  </a:lnTo>
                  <a:lnTo>
                    <a:pt x="144780" y="60526383"/>
                  </a:lnTo>
                  <a:close/>
                  <a:moveTo>
                    <a:pt x="30703757" y="0"/>
                  </a:moveTo>
                  <a:lnTo>
                    <a:pt x="30848536" y="0"/>
                  </a:lnTo>
                  <a:lnTo>
                    <a:pt x="30848536" y="144780"/>
                  </a:lnTo>
                  <a:lnTo>
                    <a:pt x="30703757" y="144780"/>
                  </a:lnTo>
                  <a:lnTo>
                    <a:pt x="307037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703757" y="0"/>
                  </a:lnTo>
                  <a:lnTo>
                    <a:pt x="307037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272072" y="1756837"/>
            <a:ext cx="4005914" cy="7878606"/>
            <a:chOff x="0" y="0"/>
            <a:chExt cx="30848536" cy="606711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72390" y="72390"/>
              <a:ext cx="30703756" cy="60526379"/>
            </a:xfrm>
            <a:custGeom>
              <a:avLst/>
              <a:gdLst/>
              <a:ahLst/>
              <a:cxnLst/>
              <a:rect r="r" b="b" t="t" l="l"/>
              <a:pathLst>
                <a:path h="60526379" w="30703756">
                  <a:moveTo>
                    <a:pt x="0" y="0"/>
                  </a:moveTo>
                  <a:lnTo>
                    <a:pt x="30703756" y="0"/>
                  </a:lnTo>
                  <a:lnTo>
                    <a:pt x="30703756" y="60526379"/>
                  </a:lnTo>
                  <a:lnTo>
                    <a:pt x="0" y="60526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848536" cy="60671162"/>
            </a:xfrm>
            <a:custGeom>
              <a:avLst/>
              <a:gdLst/>
              <a:ahLst/>
              <a:cxnLst/>
              <a:rect r="r" b="b" t="t" l="l"/>
              <a:pathLst>
                <a:path h="60671162" w="30848536">
                  <a:moveTo>
                    <a:pt x="30703757" y="60526383"/>
                  </a:moveTo>
                  <a:lnTo>
                    <a:pt x="30848536" y="60526383"/>
                  </a:lnTo>
                  <a:lnTo>
                    <a:pt x="30848536" y="60671162"/>
                  </a:lnTo>
                  <a:lnTo>
                    <a:pt x="30703757" y="60671162"/>
                  </a:lnTo>
                  <a:lnTo>
                    <a:pt x="30703757" y="605263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26383"/>
                  </a:lnTo>
                  <a:lnTo>
                    <a:pt x="0" y="60526383"/>
                  </a:lnTo>
                  <a:lnTo>
                    <a:pt x="0" y="144780"/>
                  </a:lnTo>
                  <a:close/>
                  <a:moveTo>
                    <a:pt x="0" y="60526383"/>
                  </a:moveTo>
                  <a:lnTo>
                    <a:pt x="144780" y="60526383"/>
                  </a:lnTo>
                  <a:lnTo>
                    <a:pt x="144780" y="60671162"/>
                  </a:lnTo>
                  <a:lnTo>
                    <a:pt x="0" y="60671162"/>
                  </a:lnTo>
                  <a:lnTo>
                    <a:pt x="0" y="60526383"/>
                  </a:lnTo>
                  <a:close/>
                  <a:moveTo>
                    <a:pt x="30703757" y="144780"/>
                  </a:moveTo>
                  <a:lnTo>
                    <a:pt x="30848536" y="144780"/>
                  </a:lnTo>
                  <a:lnTo>
                    <a:pt x="30848536" y="60526383"/>
                  </a:lnTo>
                  <a:lnTo>
                    <a:pt x="30703757" y="60526383"/>
                  </a:lnTo>
                  <a:lnTo>
                    <a:pt x="30703757" y="144780"/>
                  </a:lnTo>
                  <a:close/>
                  <a:moveTo>
                    <a:pt x="144780" y="60526383"/>
                  </a:moveTo>
                  <a:lnTo>
                    <a:pt x="30703757" y="60526383"/>
                  </a:lnTo>
                  <a:lnTo>
                    <a:pt x="30703757" y="60671162"/>
                  </a:lnTo>
                  <a:lnTo>
                    <a:pt x="144780" y="60671162"/>
                  </a:lnTo>
                  <a:lnTo>
                    <a:pt x="144780" y="60526383"/>
                  </a:lnTo>
                  <a:close/>
                  <a:moveTo>
                    <a:pt x="30703757" y="0"/>
                  </a:moveTo>
                  <a:lnTo>
                    <a:pt x="30848536" y="0"/>
                  </a:lnTo>
                  <a:lnTo>
                    <a:pt x="30848536" y="144780"/>
                  </a:lnTo>
                  <a:lnTo>
                    <a:pt x="30703757" y="144780"/>
                  </a:lnTo>
                  <a:lnTo>
                    <a:pt x="307037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703757" y="0"/>
                  </a:lnTo>
                  <a:lnTo>
                    <a:pt x="307037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449436" y="1756837"/>
            <a:ext cx="3994971" cy="7878606"/>
            <a:chOff x="0" y="0"/>
            <a:chExt cx="30764264" cy="606711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2390" y="72390"/>
              <a:ext cx="30619485" cy="60526379"/>
            </a:xfrm>
            <a:custGeom>
              <a:avLst/>
              <a:gdLst/>
              <a:ahLst/>
              <a:cxnLst/>
              <a:rect r="r" b="b" t="t" l="l"/>
              <a:pathLst>
                <a:path h="60526379" w="30619485">
                  <a:moveTo>
                    <a:pt x="0" y="0"/>
                  </a:moveTo>
                  <a:lnTo>
                    <a:pt x="30619485" y="0"/>
                  </a:lnTo>
                  <a:lnTo>
                    <a:pt x="30619485" y="60526379"/>
                  </a:lnTo>
                  <a:lnTo>
                    <a:pt x="0" y="60526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764265" cy="60671162"/>
            </a:xfrm>
            <a:custGeom>
              <a:avLst/>
              <a:gdLst/>
              <a:ahLst/>
              <a:cxnLst/>
              <a:rect r="r" b="b" t="t" l="l"/>
              <a:pathLst>
                <a:path h="60671162" w="30764265">
                  <a:moveTo>
                    <a:pt x="30619483" y="60526383"/>
                  </a:moveTo>
                  <a:lnTo>
                    <a:pt x="30764265" y="60526383"/>
                  </a:lnTo>
                  <a:lnTo>
                    <a:pt x="30764265" y="60671162"/>
                  </a:lnTo>
                  <a:lnTo>
                    <a:pt x="30619483" y="60671162"/>
                  </a:lnTo>
                  <a:lnTo>
                    <a:pt x="30619483" y="605263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0526383"/>
                  </a:lnTo>
                  <a:lnTo>
                    <a:pt x="0" y="60526383"/>
                  </a:lnTo>
                  <a:lnTo>
                    <a:pt x="0" y="144780"/>
                  </a:lnTo>
                  <a:close/>
                  <a:moveTo>
                    <a:pt x="0" y="60526383"/>
                  </a:moveTo>
                  <a:lnTo>
                    <a:pt x="144780" y="60526383"/>
                  </a:lnTo>
                  <a:lnTo>
                    <a:pt x="144780" y="60671162"/>
                  </a:lnTo>
                  <a:lnTo>
                    <a:pt x="0" y="60671162"/>
                  </a:lnTo>
                  <a:lnTo>
                    <a:pt x="0" y="60526383"/>
                  </a:lnTo>
                  <a:close/>
                  <a:moveTo>
                    <a:pt x="30619483" y="144780"/>
                  </a:moveTo>
                  <a:lnTo>
                    <a:pt x="30764265" y="144780"/>
                  </a:lnTo>
                  <a:lnTo>
                    <a:pt x="30764265" y="60526383"/>
                  </a:lnTo>
                  <a:lnTo>
                    <a:pt x="30619483" y="60526383"/>
                  </a:lnTo>
                  <a:lnTo>
                    <a:pt x="30619483" y="144780"/>
                  </a:lnTo>
                  <a:close/>
                  <a:moveTo>
                    <a:pt x="144780" y="60526383"/>
                  </a:moveTo>
                  <a:lnTo>
                    <a:pt x="30619483" y="60526383"/>
                  </a:lnTo>
                  <a:lnTo>
                    <a:pt x="30619483" y="60671162"/>
                  </a:lnTo>
                  <a:lnTo>
                    <a:pt x="144780" y="60671162"/>
                  </a:lnTo>
                  <a:lnTo>
                    <a:pt x="144780" y="60526383"/>
                  </a:lnTo>
                  <a:close/>
                  <a:moveTo>
                    <a:pt x="30619483" y="0"/>
                  </a:moveTo>
                  <a:lnTo>
                    <a:pt x="30764265" y="0"/>
                  </a:lnTo>
                  <a:lnTo>
                    <a:pt x="30764265" y="144780"/>
                  </a:lnTo>
                  <a:lnTo>
                    <a:pt x="30619483" y="144780"/>
                  </a:lnTo>
                  <a:lnTo>
                    <a:pt x="3061948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619483" y="0"/>
                  </a:lnTo>
                  <a:lnTo>
                    <a:pt x="3061948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39916" y="1756837"/>
            <a:ext cx="4005229" cy="746222"/>
            <a:chOff x="0" y="0"/>
            <a:chExt cx="29308404" cy="54605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72390" y="72390"/>
              <a:ext cx="29163624" cy="5315724"/>
            </a:xfrm>
            <a:custGeom>
              <a:avLst/>
              <a:gdLst/>
              <a:ahLst/>
              <a:cxnLst/>
              <a:rect r="r" b="b" t="t" l="l"/>
              <a:pathLst>
                <a:path h="5315724" w="29163624">
                  <a:moveTo>
                    <a:pt x="0" y="0"/>
                  </a:moveTo>
                  <a:lnTo>
                    <a:pt x="29163624" y="0"/>
                  </a:lnTo>
                  <a:lnTo>
                    <a:pt x="29163624" y="5315724"/>
                  </a:lnTo>
                  <a:lnTo>
                    <a:pt x="0" y="5315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7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08403" cy="5460504"/>
            </a:xfrm>
            <a:custGeom>
              <a:avLst/>
              <a:gdLst/>
              <a:ahLst/>
              <a:cxnLst/>
              <a:rect r="r" b="b" t="t" l="l"/>
              <a:pathLst>
                <a:path h="5460504" w="29308403">
                  <a:moveTo>
                    <a:pt x="29163625" y="5315724"/>
                  </a:moveTo>
                  <a:lnTo>
                    <a:pt x="29308403" y="5315724"/>
                  </a:lnTo>
                  <a:lnTo>
                    <a:pt x="29308403" y="5460504"/>
                  </a:lnTo>
                  <a:lnTo>
                    <a:pt x="29163625" y="5460504"/>
                  </a:lnTo>
                  <a:lnTo>
                    <a:pt x="29163625" y="53157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15724"/>
                  </a:lnTo>
                  <a:lnTo>
                    <a:pt x="0" y="5315724"/>
                  </a:lnTo>
                  <a:lnTo>
                    <a:pt x="0" y="144780"/>
                  </a:lnTo>
                  <a:close/>
                  <a:moveTo>
                    <a:pt x="0" y="5315724"/>
                  </a:moveTo>
                  <a:lnTo>
                    <a:pt x="144780" y="5315724"/>
                  </a:lnTo>
                  <a:lnTo>
                    <a:pt x="144780" y="5460504"/>
                  </a:lnTo>
                  <a:lnTo>
                    <a:pt x="0" y="5460504"/>
                  </a:lnTo>
                  <a:lnTo>
                    <a:pt x="0" y="5315724"/>
                  </a:lnTo>
                  <a:close/>
                  <a:moveTo>
                    <a:pt x="29163625" y="144780"/>
                  </a:moveTo>
                  <a:lnTo>
                    <a:pt x="29308403" y="144780"/>
                  </a:lnTo>
                  <a:lnTo>
                    <a:pt x="29308403" y="5315724"/>
                  </a:lnTo>
                  <a:lnTo>
                    <a:pt x="29163625" y="5315724"/>
                  </a:lnTo>
                  <a:lnTo>
                    <a:pt x="29163625" y="144780"/>
                  </a:lnTo>
                  <a:close/>
                  <a:moveTo>
                    <a:pt x="144780" y="5315724"/>
                  </a:moveTo>
                  <a:lnTo>
                    <a:pt x="29163625" y="5315724"/>
                  </a:lnTo>
                  <a:lnTo>
                    <a:pt x="29163625" y="5460504"/>
                  </a:lnTo>
                  <a:lnTo>
                    <a:pt x="144780" y="5460504"/>
                  </a:lnTo>
                  <a:lnTo>
                    <a:pt x="144780" y="5315724"/>
                  </a:lnTo>
                  <a:close/>
                  <a:moveTo>
                    <a:pt x="29163625" y="0"/>
                  </a:moveTo>
                  <a:lnTo>
                    <a:pt x="29308403" y="0"/>
                  </a:lnTo>
                  <a:lnTo>
                    <a:pt x="29308403" y="144780"/>
                  </a:lnTo>
                  <a:lnTo>
                    <a:pt x="29163625" y="144780"/>
                  </a:lnTo>
                  <a:lnTo>
                    <a:pt x="291636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163625" y="0"/>
                  </a:lnTo>
                  <a:lnTo>
                    <a:pt x="291636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1846469"/>
            <a:ext cx="3905502" cy="577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7"/>
              </a:lnSpc>
            </a:pPr>
            <a:r>
              <a:rPr lang="en-US" sz="1934" spc="38">
                <a:solidFill>
                  <a:srgbClr val="000000"/>
                </a:solidFill>
                <a:latin typeface="Telegraf 1 Bold"/>
              </a:rPr>
              <a:t>Supply Chain and </a:t>
            </a:r>
          </a:p>
          <a:p>
            <a:pPr algn="ctr" marL="0" indent="0" lvl="0">
              <a:lnSpc>
                <a:spcPts val="2127"/>
              </a:lnSpc>
              <a:spcBef>
                <a:spcPct val="0"/>
              </a:spcBef>
            </a:pPr>
            <a:r>
              <a:rPr lang="en-US" sz="1934" spc="38">
                <a:solidFill>
                  <a:srgbClr val="000000"/>
                </a:solidFill>
                <a:latin typeface="Telegraf 1 Bold"/>
              </a:rPr>
              <a:t>Inventory Operations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105652" y="1756837"/>
            <a:ext cx="4005229" cy="746222"/>
            <a:chOff x="0" y="0"/>
            <a:chExt cx="29308404" cy="54605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72390" y="72390"/>
              <a:ext cx="29163624" cy="5315724"/>
            </a:xfrm>
            <a:custGeom>
              <a:avLst/>
              <a:gdLst/>
              <a:ahLst/>
              <a:cxnLst/>
              <a:rect r="r" b="b" t="t" l="l"/>
              <a:pathLst>
                <a:path h="5315724" w="29163624">
                  <a:moveTo>
                    <a:pt x="0" y="0"/>
                  </a:moveTo>
                  <a:lnTo>
                    <a:pt x="29163624" y="0"/>
                  </a:lnTo>
                  <a:lnTo>
                    <a:pt x="29163624" y="5315724"/>
                  </a:lnTo>
                  <a:lnTo>
                    <a:pt x="0" y="5315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F7E7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9308403" cy="5460504"/>
            </a:xfrm>
            <a:custGeom>
              <a:avLst/>
              <a:gdLst/>
              <a:ahLst/>
              <a:cxnLst/>
              <a:rect r="r" b="b" t="t" l="l"/>
              <a:pathLst>
                <a:path h="5460504" w="29308403">
                  <a:moveTo>
                    <a:pt x="29163625" y="5315724"/>
                  </a:moveTo>
                  <a:lnTo>
                    <a:pt x="29308403" y="5315724"/>
                  </a:lnTo>
                  <a:lnTo>
                    <a:pt x="29308403" y="5460504"/>
                  </a:lnTo>
                  <a:lnTo>
                    <a:pt x="29163625" y="5460504"/>
                  </a:lnTo>
                  <a:lnTo>
                    <a:pt x="29163625" y="53157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15724"/>
                  </a:lnTo>
                  <a:lnTo>
                    <a:pt x="0" y="5315724"/>
                  </a:lnTo>
                  <a:lnTo>
                    <a:pt x="0" y="144780"/>
                  </a:lnTo>
                  <a:close/>
                  <a:moveTo>
                    <a:pt x="0" y="5315724"/>
                  </a:moveTo>
                  <a:lnTo>
                    <a:pt x="144780" y="5315724"/>
                  </a:lnTo>
                  <a:lnTo>
                    <a:pt x="144780" y="5460504"/>
                  </a:lnTo>
                  <a:lnTo>
                    <a:pt x="0" y="5460504"/>
                  </a:lnTo>
                  <a:lnTo>
                    <a:pt x="0" y="5315724"/>
                  </a:lnTo>
                  <a:close/>
                  <a:moveTo>
                    <a:pt x="29163625" y="144780"/>
                  </a:moveTo>
                  <a:lnTo>
                    <a:pt x="29308403" y="144780"/>
                  </a:lnTo>
                  <a:lnTo>
                    <a:pt x="29308403" y="5315724"/>
                  </a:lnTo>
                  <a:lnTo>
                    <a:pt x="29163625" y="5315724"/>
                  </a:lnTo>
                  <a:lnTo>
                    <a:pt x="29163625" y="144780"/>
                  </a:lnTo>
                  <a:close/>
                  <a:moveTo>
                    <a:pt x="144780" y="5315724"/>
                  </a:moveTo>
                  <a:lnTo>
                    <a:pt x="29163625" y="5315724"/>
                  </a:lnTo>
                  <a:lnTo>
                    <a:pt x="29163625" y="5460504"/>
                  </a:lnTo>
                  <a:lnTo>
                    <a:pt x="144780" y="5460504"/>
                  </a:lnTo>
                  <a:lnTo>
                    <a:pt x="144780" y="5315724"/>
                  </a:lnTo>
                  <a:close/>
                  <a:moveTo>
                    <a:pt x="29163625" y="0"/>
                  </a:moveTo>
                  <a:lnTo>
                    <a:pt x="29308403" y="0"/>
                  </a:lnTo>
                  <a:lnTo>
                    <a:pt x="29308403" y="144780"/>
                  </a:lnTo>
                  <a:lnTo>
                    <a:pt x="29163625" y="144780"/>
                  </a:lnTo>
                  <a:lnTo>
                    <a:pt x="291636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163625" y="0"/>
                  </a:lnTo>
                  <a:lnTo>
                    <a:pt x="291636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5309270" y="1855994"/>
            <a:ext cx="3598677" cy="58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7"/>
              </a:lnSpc>
            </a:pPr>
            <a:r>
              <a:rPr lang="en-US" sz="2007" spc="40">
                <a:solidFill>
                  <a:srgbClr val="000000"/>
                </a:solidFill>
                <a:latin typeface="Telegraf 1 Bold"/>
              </a:rPr>
              <a:t>Financial and </a:t>
            </a:r>
          </a:p>
          <a:p>
            <a:pPr algn="ctr" marL="0" indent="0" lvl="0">
              <a:lnSpc>
                <a:spcPts val="2207"/>
              </a:lnSpc>
              <a:spcBef>
                <a:spcPct val="0"/>
              </a:spcBef>
            </a:pPr>
            <a:r>
              <a:rPr lang="en-US" sz="2007" spc="40">
                <a:solidFill>
                  <a:srgbClr val="000000"/>
                </a:solidFill>
                <a:latin typeface="Telegraf 1 Bold"/>
              </a:rPr>
              <a:t>Payment Systems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272757" y="1756837"/>
            <a:ext cx="4005229" cy="746222"/>
            <a:chOff x="0" y="0"/>
            <a:chExt cx="29308404" cy="546050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72390" y="72390"/>
              <a:ext cx="29163624" cy="5315724"/>
            </a:xfrm>
            <a:custGeom>
              <a:avLst/>
              <a:gdLst/>
              <a:ahLst/>
              <a:cxnLst/>
              <a:rect r="r" b="b" t="t" l="l"/>
              <a:pathLst>
                <a:path h="5315724" w="29163624">
                  <a:moveTo>
                    <a:pt x="0" y="0"/>
                  </a:moveTo>
                  <a:lnTo>
                    <a:pt x="29163624" y="0"/>
                  </a:lnTo>
                  <a:lnTo>
                    <a:pt x="29163624" y="5315724"/>
                  </a:lnTo>
                  <a:lnTo>
                    <a:pt x="0" y="5315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9308403" cy="5460504"/>
            </a:xfrm>
            <a:custGeom>
              <a:avLst/>
              <a:gdLst/>
              <a:ahLst/>
              <a:cxnLst/>
              <a:rect r="r" b="b" t="t" l="l"/>
              <a:pathLst>
                <a:path h="5460504" w="29308403">
                  <a:moveTo>
                    <a:pt x="29163625" y="5315724"/>
                  </a:moveTo>
                  <a:lnTo>
                    <a:pt x="29308403" y="5315724"/>
                  </a:lnTo>
                  <a:lnTo>
                    <a:pt x="29308403" y="5460504"/>
                  </a:lnTo>
                  <a:lnTo>
                    <a:pt x="29163625" y="5460504"/>
                  </a:lnTo>
                  <a:lnTo>
                    <a:pt x="29163625" y="53157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15724"/>
                  </a:lnTo>
                  <a:lnTo>
                    <a:pt x="0" y="5315724"/>
                  </a:lnTo>
                  <a:lnTo>
                    <a:pt x="0" y="144780"/>
                  </a:lnTo>
                  <a:close/>
                  <a:moveTo>
                    <a:pt x="0" y="5315724"/>
                  </a:moveTo>
                  <a:lnTo>
                    <a:pt x="144780" y="5315724"/>
                  </a:lnTo>
                  <a:lnTo>
                    <a:pt x="144780" y="5460504"/>
                  </a:lnTo>
                  <a:lnTo>
                    <a:pt x="0" y="5460504"/>
                  </a:lnTo>
                  <a:lnTo>
                    <a:pt x="0" y="5315724"/>
                  </a:lnTo>
                  <a:close/>
                  <a:moveTo>
                    <a:pt x="29163625" y="144780"/>
                  </a:moveTo>
                  <a:lnTo>
                    <a:pt x="29308403" y="144780"/>
                  </a:lnTo>
                  <a:lnTo>
                    <a:pt x="29308403" y="5315724"/>
                  </a:lnTo>
                  <a:lnTo>
                    <a:pt x="29163625" y="5315724"/>
                  </a:lnTo>
                  <a:lnTo>
                    <a:pt x="29163625" y="144780"/>
                  </a:lnTo>
                  <a:close/>
                  <a:moveTo>
                    <a:pt x="144780" y="5315724"/>
                  </a:moveTo>
                  <a:lnTo>
                    <a:pt x="29163625" y="5315724"/>
                  </a:lnTo>
                  <a:lnTo>
                    <a:pt x="29163625" y="5460504"/>
                  </a:lnTo>
                  <a:lnTo>
                    <a:pt x="144780" y="5460504"/>
                  </a:lnTo>
                  <a:lnTo>
                    <a:pt x="144780" y="5315724"/>
                  </a:lnTo>
                  <a:close/>
                  <a:moveTo>
                    <a:pt x="29163625" y="0"/>
                  </a:moveTo>
                  <a:lnTo>
                    <a:pt x="29308403" y="0"/>
                  </a:lnTo>
                  <a:lnTo>
                    <a:pt x="29308403" y="144780"/>
                  </a:lnTo>
                  <a:lnTo>
                    <a:pt x="29163625" y="144780"/>
                  </a:lnTo>
                  <a:lnTo>
                    <a:pt x="291636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163625" y="0"/>
                  </a:lnTo>
                  <a:lnTo>
                    <a:pt x="291636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9600514" y="1845669"/>
            <a:ext cx="3562013" cy="608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2"/>
              </a:lnSpc>
            </a:pPr>
            <a:r>
              <a:rPr lang="en-US" sz="2065" spc="41">
                <a:solidFill>
                  <a:srgbClr val="000000"/>
                </a:solidFill>
                <a:latin typeface="Telegraf 1 Bold"/>
              </a:rPr>
              <a:t>Data Management </a:t>
            </a:r>
          </a:p>
          <a:p>
            <a:pPr algn="ctr" marL="0" indent="0" lvl="0">
              <a:lnSpc>
                <a:spcPts val="2272"/>
              </a:lnSpc>
              <a:spcBef>
                <a:spcPct val="0"/>
              </a:spcBef>
            </a:pPr>
            <a:r>
              <a:rPr lang="en-US" sz="2065" spc="41">
                <a:solidFill>
                  <a:srgbClr val="000000"/>
                </a:solidFill>
                <a:latin typeface="Telegraf 1 Bold"/>
              </a:rPr>
              <a:t>and Analytics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3449436" y="1756837"/>
            <a:ext cx="4005229" cy="746222"/>
            <a:chOff x="0" y="0"/>
            <a:chExt cx="29308404" cy="546050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72390" y="72390"/>
              <a:ext cx="29163624" cy="5315724"/>
            </a:xfrm>
            <a:custGeom>
              <a:avLst/>
              <a:gdLst/>
              <a:ahLst/>
              <a:cxnLst/>
              <a:rect r="r" b="b" t="t" l="l"/>
              <a:pathLst>
                <a:path h="5315724" w="29163624">
                  <a:moveTo>
                    <a:pt x="0" y="0"/>
                  </a:moveTo>
                  <a:lnTo>
                    <a:pt x="29163624" y="0"/>
                  </a:lnTo>
                  <a:lnTo>
                    <a:pt x="29163624" y="5315724"/>
                  </a:lnTo>
                  <a:lnTo>
                    <a:pt x="0" y="5315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9308403" cy="5460504"/>
            </a:xfrm>
            <a:custGeom>
              <a:avLst/>
              <a:gdLst/>
              <a:ahLst/>
              <a:cxnLst/>
              <a:rect r="r" b="b" t="t" l="l"/>
              <a:pathLst>
                <a:path h="5460504" w="29308403">
                  <a:moveTo>
                    <a:pt x="29163625" y="5315724"/>
                  </a:moveTo>
                  <a:lnTo>
                    <a:pt x="29308403" y="5315724"/>
                  </a:lnTo>
                  <a:lnTo>
                    <a:pt x="29308403" y="5460504"/>
                  </a:lnTo>
                  <a:lnTo>
                    <a:pt x="29163625" y="5460504"/>
                  </a:lnTo>
                  <a:lnTo>
                    <a:pt x="29163625" y="53157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15724"/>
                  </a:lnTo>
                  <a:lnTo>
                    <a:pt x="0" y="5315724"/>
                  </a:lnTo>
                  <a:lnTo>
                    <a:pt x="0" y="144780"/>
                  </a:lnTo>
                  <a:close/>
                  <a:moveTo>
                    <a:pt x="0" y="5315724"/>
                  </a:moveTo>
                  <a:lnTo>
                    <a:pt x="144780" y="5315724"/>
                  </a:lnTo>
                  <a:lnTo>
                    <a:pt x="144780" y="5460504"/>
                  </a:lnTo>
                  <a:lnTo>
                    <a:pt x="0" y="5460504"/>
                  </a:lnTo>
                  <a:lnTo>
                    <a:pt x="0" y="5315724"/>
                  </a:lnTo>
                  <a:close/>
                  <a:moveTo>
                    <a:pt x="29163625" y="144780"/>
                  </a:moveTo>
                  <a:lnTo>
                    <a:pt x="29308403" y="144780"/>
                  </a:lnTo>
                  <a:lnTo>
                    <a:pt x="29308403" y="5315724"/>
                  </a:lnTo>
                  <a:lnTo>
                    <a:pt x="29163625" y="5315724"/>
                  </a:lnTo>
                  <a:lnTo>
                    <a:pt x="29163625" y="144780"/>
                  </a:lnTo>
                  <a:close/>
                  <a:moveTo>
                    <a:pt x="144780" y="5315724"/>
                  </a:moveTo>
                  <a:lnTo>
                    <a:pt x="29163625" y="5315724"/>
                  </a:lnTo>
                  <a:lnTo>
                    <a:pt x="29163625" y="5460504"/>
                  </a:lnTo>
                  <a:lnTo>
                    <a:pt x="144780" y="5460504"/>
                  </a:lnTo>
                  <a:lnTo>
                    <a:pt x="144780" y="5315724"/>
                  </a:lnTo>
                  <a:close/>
                  <a:moveTo>
                    <a:pt x="29163625" y="0"/>
                  </a:moveTo>
                  <a:lnTo>
                    <a:pt x="29308403" y="0"/>
                  </a:lnTo>
                  <a:lnTo>
                    <a:pt x="29308403" y="144780"/>
                  </a:lnTo>
                  <a:lnTo>
                    <a:pt x="29163625" y="144780"/>
                  </a:lnTo>
                  <a:lnTo>
                    <a:pt x="2916362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163625" y="0"/>
                  </a:lnTo>
                  <a:lnTo>
                    <a:pt x="2916362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3839961" y="1954053"/>
            <a:ext cx="3262670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19"/>
              </a:lnSpc>
              <a:spcBef>
                <a:spcPct val="0"/>
              </a:spcBef>
            </a:pPr>
            <a:r>
              <a:rPr lang="en-US" sz="2199" spc="43">
                <a:solidFill>
                  <a:srgbClr val="000000"/>
                </a:solidFill>
                <a:latin typeface="Telegraf 1 Bold"/>
              </a:rPr>
              <a:t>Compliance and Other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39231" y="428629"/>
            <a:ext cx="16505175" cy="1032887"/>
            <a:chOff x="0" y="0"/>
            <a:chExt cx="9476196" cy="59301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80010" y="80010"/>
              <a:ext cx="9383486" cy="500306"/>
            </a:xfrm>
            <a:custGeom>
              <a:avLst/>
              <a:gdLst/>
              <a:ahLst/>
              <a:cxnLst/>
              <a:rect r="r" b="b" t="t" l="l"/>
              <a:pathLst>
                <a:path h="500306" w="9383486">
                  <a:moveTo>
                    <a:pt x="0" y="445696"/>
                  </a:moveTo>
                  <a:lnTo>
                    <a:pt x="0" y="500306"/>
                  </a:lnTo>
                  <a:lnTo>
                    <a:pt x="9383486" y="500306"/>
                  </a:lnTo>
                  <a:lnTo>
                    <a:pt x="9383486" y="0"/>
                  </a:lnTo>
                  <a:lnTo>
                    <a:pt x="9328876" y="0"/>
                  </a:lnTo>
                  <a:lnTo>
                    <a:pt x="9328876" y="445696"/>
                  </a:lnTo>
                  <a:close/>
                </a:path>
              </a:pathLst>
            </a:custGeom>
            <a:solidFill>
              <a:srgbClr val="C3F7E7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67310" y="67310"/>
              <a:ext cx="9408886" cy="525706"/>
            </a:xfrm>
            <a:custGeom>
              <a:avLst/>
              <a:gdLst/>
              <a:ahLst/>
              <a:cxnLst/>
              <a:rect r="r" b="b" t="t" l="l"/>
              <a:pathLst>
                <a:path h="525706" w="9408886">
                  <a:moveTo>
                    <a:pt x="9341576" y="0"/>
                  </a:moveTo>
                  <a:lnTo>
                    <a:pt x="9341576" y="12700"/>
                  </a:lnTo>
                  <a:lnTo>
                    <a:pt x="9396186" y="12700"/>
                  </a:lnTo>
                  <a:lnTo>
                    <a:pt x="9396186" y="513006"/>
                  </a:lnTo>
                  <a:lnTo>
                    <a:pt x="12700" y="513006"/>
                  </a:lnTo>
                  <a:lnTo>
                    <a:pt x="12700" y="458396"/>
                  </a:lnTo>
                  <a:lnTo>
                    <a:pt x="0" y="458396"/>
                  </a:lnTo>
                  <a:lnTo>
                    <a:pt x="0" y="525706"/>
                  </a:lnTo>
                  <a:lnTo>
                    <a:pt x="9408886" y="525706"/>
                  </a:lnTo>
                  <a:lnTo>
                    <a:pt x="940888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2700" y="12700"/>
              <a:ext cx="9383486" cy="500306"/>
            </a:xfrm>
            <a:custGeom>
              <a:avLst/>
              <a:gdLst/>
              <a:ahLst/>
              <a:cxnLst/>
              <a:rect r="r" b="b" t="t" l="l"/>
              <a:pathLst>
                <a:path h="500306" w="9383486">
                  <a:moveTo>
                    <a:pt x="0" y="0"/>
                  </a:moveTo>
                  <a:lnTo>
                    <a:pt x="9383486" y="0"/>
                  </a:lnTo>
                  <a:lnTo>
                    <a:pt x="9383486" y="500306"/>
                  </a:lnTo>
                  <a:lnTo>
                    <a:pt x="0" y="5003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408886" cy="525706"/>
            </a:xfrm>
            <a:custGeom>
              <a:avLst/>
              <a:gdLst/>
              <a:ahLst/>
              <a:cxnLst/>
              <a:rect r="r" b="b" t="t" l="l"/>
              <a:pathLst>
                <a:path h="525706" w="9408886">
                  <a:moveTo>
                    <a:pt x="80010" y="525706"/>
                  </a:moveTo>
                  <a:lnTo>
                    <a:pt x="9408886" y="525706"/>
                  </a:lnTo>
                  <a:lnTo>
                    <a:pt x="9408886" y="80010"/>
                  </a:lnTo>
                  <a:lnTo>
                    <a:pt x="9408886" y="67310"/>
                  </a:lnTo>
                  <a:lnTo>
                    <a:pt x="9408886" y="0"/>
                  </a:lnTo>
                  <a:lnTo>
                    <a:pt x="0" y="0"/>
                  </a:lnTo>
                  <a:lnTo>
                    <a:pt x="0" y="525706"/>
                  </a:lnTo>
                  <a:lnTo>
                    <a:pt x="67310" y="525706"/>
                  </a:lnTo>
                  <a:lnTo>
                    <a:pt x="80010" y="525706"/>
                  </a:lnTo>
                  <a:close/>
                  <a:moveTo>
                    <a:pt x="12700" y="12700"/>
                  </a:moveTo>
                  <a:lnTo>
                    <a:pt x="9396186" y="12700"/>
                  </a:lnTo>
                  <a:lnTo>
                    <a:pt x="9396186" y="513006"/>
                  </a:lnTo>
                  <a:lnTo>
                    <a:pt x="12700" y="51300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2360532" y="576185"/>
            <a:ext cx="14898768" cy="70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6"/>
              </a:lnSpc>
              <a:spcBef>
                <a:spcPct val="0"/>
              </a:spcBef>
            </a:pPr>
            <a:r>
              <a:rPr lang="en-US" sz="4517">
                <a:solidFill>
                  <a:srgbClr val="000000"/>
                </a:solidFill>
                <a:latin typeface="Agrandir Wide Bold"/>
              </a:rPr>
              <a:t>Business Processes for Transformation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257850" y="2827804"/>
            <a:ext cx="3757047" cy="602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Accounting and Cost Management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Managing transaction costs, dispute resolutions, and overall cost-effectiveness.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Financial Operations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Streamlining financial management and cash flow processes.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Payroll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Automating payment processes with smart contracts.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095375" y="3045984"/>
            <a:ext cx="3772152" cy="490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6"/>
              </a:lnSpc>
              <a:spcBef>
                <a:spcPct val="0"/>
              </a:spcBef>
            </a:pPr>
            <a:r>
              <a:rPr lang="en-US" sz="2143">
                <a:solidFill>
                  <a:srgbClr val="000000"/>
                </a:solidFill>
                <a:latin typeface="Telegraf 1 Bold"/>
              </a:rPr>
              <a:t>Inventory Management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  <a:r>
              <a:rPr lang="en-US" sz="1843">
                <a:solidFill>
                  <a:srgbClr val="000000"/>
                </a:solidFill>
                <a:latin typeface="Telegraf 1"/>
              </a:rPr>
              <a:t>Tracking and tracing products through their lifecycle.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786"/>
              </a:lnSpc>
              <a:spcBef>
                <a:spcPct val="0"/>
              </a:spcBef>
            </a:pPr>
            <a:r>
              <a:rPr lang="en-US" sz="2143">
                <a:solidFill>
                  <a:srgbClr val="000000"/>
                </a:solidFill>
                <a:latin typeface="Telegraf 1 Bold"/>
              </a:rPr>
              <a:t>Supply Chain Management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  <a:r>
              <a:rPr lang="en-US" sz="1843">
                <a:solidFill>
                  <a:srgbClr val="000000"/>
                </a:solidFill>
                <a:latin typeface="Telegraf 1"/>
              </a:rPr>
              <a:t> Managing the flow of goods and services, including raw materials and final products.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396"/>
              </a:lnSpc>
              <a:spcBef>
                <a:spcPct val="0"/>
              </a:spcBef>
            </a:pPr>
          </a:p>
          <a:p>
            <a:pPr algn="ctr">
              <a:lnSpc>
                <a:spcPts val="2786"/>
              </a:lnSpc>
              <a:spcBef>
                <a:spcPct val="0"/>
              </a:spcBef>
            </a:pPr>
            <a:r>
              <a:rPr lang="en-US" sz="2143">
                <a:solidFill>
                  <a:srgbClr val="000000"/>
                </a:solidFill>
                <a:latin typeface="Telegraf 1 Bold"/>
              </a:rPr>
              <a:t>Procurement</a:t>
            </a:r>
          </a:p>
          <a:p>
            <a:pPr algn="ctr">
              <a:lnSpc>
                <a:spcPts val="2396"/>
              </a:lnSpc>
              <a:spcBef>
                <a:spcPct val="0"/>
              </a:spcBef>
            </a:pPr>
            <a:r>
              <a:rPr lang="en-US" sz="1843">
                <a:solidFill>
                  <a:srgbClr val="000000"/>
                </a:solidFill>
                <a:latin typeface="Telegraf 1"/>
              </a:rPr>
              <a:t>Selecting and managing suppliers and intermediaries.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383608" y="3117104"/>
            <a:ext cx="3793786" cy="474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 Bold"/>
              </a:rPr>
              <a:t>Data analytics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"/>
              </a:rPr>
              <a:t>Analyzing comprehensive datasets for better insights. 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 Bold"/>
              </a:rPr>
              <a:t>Market Research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"/>
              </a:rPr>
              <a:t>Tailoring products and services to meet market needs.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 Bold"/>
              </a:rPr>
              <a:t>Consumer Analysis </a:t>
            </a:r>
          </a:p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Telegraf 1"/>
              </a:rPr>
              <a:t>Understanding consumer spending patterns, and demand.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439911" y="2960259"/>
            <a:ext cx="3724139" cy="602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Compliance</a:t>
            </a:r>
          </a:p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 Semi-Bold"/>
              </a:rPr>
              <a:t>Ensuring products and processes comply with necessary regulations. </a:t>
            </a:r>
          </a:p>
          <a:p>
            <a:pPr algn="ctr">
              <a:lnSpc>
                <a:spcPts val="2656"/>
              </a:lnSpc>
            </a:pPr>
          </a:p>
          <a:p>
            <a:pPr algn="ctr">
              <a:lnSpc>
                <a:spcPts val="2656"/>
              </a:lnSpc>
            </a:pPr>
          </a:p>
          <a:p>
            <a:pPr algn="ctr">
              <a:lnSpc>
                <a:spcPts val="2656"/>
              </a:lnSpc>
            </a:pPr>
          </a:p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Audit Readiness</a:t>
            </a:r>
          </a:p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"/>
              </a:rPr>
              <a:t>Maintaining the financial records to be auditable.</a:t>
            </a:r>
          </a:p>
          <a:p>
            <a:pPr algn="ctr">
              <a:lnSpc>
                <a:spcPts val="2656"/>
              </a:lnSpc>
            </a:pPr>
          </a:p>
          <a:p>
            <a:pPr algn="ctr">
              <a:lnSpc>
                <a:spcPts val="2656"/>
              </a:lnSpc>
            </a:pPr>
          </a:p>
          <a:p>
            <a:pPr algn="ctr">
              <a:lnSpc>
                <a:spcPts val="2656"/>
              </a:lnSpc>
            </a:pPr>
          </a:p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 Bold"/>
              </a:rPr>
              <a:t>Information Security</a:t>
            </a:r>
          </a:p>
          <a:p>
            <a:pPr algn="ctr">
              <a:lnSpc>
                <a:spcPts val="2656"/>
              </a:lnSpc>
            </a:pPr>
            <a:r>
              <a:rPr lang="en-US" sz="2043">
                <a:solidFill>
                  <a:srgbClr val="000000"/>
                </a:solidFill>
                <a:latin typeface="Telegraf 1 Semi-Bold"/>
              </a:rPr>
              <a:t>Protecting data integrity, confidentiality, and mitigating risks of breaches.</a:t>
            </a:r>
          </a:p>
          <a:p>
            <a:pPr algn="ctr">
              <a:lnSpc>
                <a:spcPts val="2656"/>
              </a:lnSpc>
              <a:spcBef>
                <a:spcPct val="0"/>
              </a:spcBef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7993282" y="9798685"/>
            <a:ext cx="220563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elegraf 1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DAF9ZiFhP2E</dc:identifier>
  <dcterms:modified xsi:type="dcterms:W3CDTF">2011-08-01T06:04:30Z</dcterms:modified>
  <cp:revision>1</cp:revision>
  <dc:title>P&amp;G - Digital Transformation Strategy</dc:title>
</cp:coreProperties>
</file>