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 a ensemble method of learning where we make the weaker </a:t>
            </a:r>
            <a:r>
              <a:rPr lang="en-US" dirty="0" err="1" smtClean="0"/>
              <a:t>regressor</a:t>
            </a:r>
            <a:r>
              <a:rPr lang="en-US" dirty="0" smtClean="0"/>
              <a:t> to train the data</a:t>
            </a:r>
          </a:p>
          <a:p>
            <a:r>
              <a:rPr lang="en-US" dirty="0" smtClean="0"/>
              <a:t>The depth of the tree is limited</a:t>
            </a:r>
          </a:p>
          <a:p>
            <a:r>
              <a:rPr lang="en-US" dirty="0" smtClean="0"/>
              <a:t> We get strong model by combining the weak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Forest of weak learners</a:t>
            </a:r>
          </a:p>
          <a:p>
            <a:endParaRPr lang="en-US" dirty="0" smtClean="0"/>
          </a:p>
          <a:p>
            <a:r>
              <a:rPr lang="en-US" dirty="0" smtClean="0"/>
              <a:t>Not all tree are equal</a:t>
            </a:r>
          </a:p>
          <a:p>
            <a:endParaRPr lang="en-US" dirty="0" smtClean="0"/>
          </a:p>
          <a:p>
            <a:r>
              <a:rPr lang="en-US" dirty="0" smtClean="0"/>
              <a:t>Communicate the error and give </a:t>
            </a:r>
            <a:r>
              <a:rPr lang="en-US" dirty="0" err="1" smtClean="0"/>
              <a:t>weightage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maxresdefault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rcRect l="72" t="1386" r="4442" b="24540"/>
          <a:stretch>
            <a:fillRect/>
          </a:stretch>
        </p:blipFill>
        <p:spPr>
          <a:xfrm>
            <a:off x="4648200" y="3048000"/>
            <a:ext cx="4191000" cy="1828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Creation (Regression)</a:t>
            </a:r>
          </a:p>
          <a:p>
            <a:pPr>
              <a:buNone/>
            </a:pP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from 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sklearn.ensemble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 import 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AdaBoostRegressor</a:t>
            </a:r>
            <a:endParaRPr lang="en-US" sz="1800" dirty="0" smtClean="0">
              <a:latin typeface="Arial Narrow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regressor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AdaBoostRegressor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n_estimators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=50, 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learning_rate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=0.1, </a:t>
            </a:r>
            <a:r>
              <a:rPr lang="en-US" sz="1800" dirty="0" err="1" smtClean="0">
                <a:latin typeface="Arial Narrow" pitchFamily="34" charset="0"/>
                <a:cs typeface="Courier New" pitchFamily="49" charset="0"/>
              </a:rPr>
              <a:t>random_state</a:t>
            </a:r>
            <a:r>
              <a:rPr lang="en-US" sz="1800" dirty="0" smtClean="0">
                <a:latin typeface="Arial Narrow" pitchFamily="34" charset="0"/>
                <a:cs typeface="Courier New" pitchFamily="49" charset="0"/>
              </a:rPr>
              <a:t>=0</a:t>
            </a:r>
            <a:r>
              <a:rPr lang="en-US" sz="1800" dirty="0" smtClean="0">
                <a:latin typeface="Arial Narrow" pitchFamily="34" charset="0"/>
              </a:rPr>
              <a:t>)</a:t>
            </a:r>
          </a:p>
          <a:p>
            <a:pPr>
              <a:buNone/>
            </a:pPr>
            <a:endParaRPr lang="en-US" sz="1800" dirty="0" smtClean="0">
              <a:latin typeface="Arial Narrow" pitchFamily="34" charset="0"/>
            </a:endParaRPr>
          </a:p>
          <a:p>
            <a:pPr>
              <a:buNone/>
            </a:pPr>
            <a:endParaRPr lang="en-US" sz="1800" smtClean="0">
              <a:latin typeface="Arial Narrow" pitchFamily="34" charset="0"/>
            </a:endParaRPr>
          </a:p>
          <a:p>
            <a:pPr>
              <a:buNone/>
            </a:pPr>
            <a:endParaRPr lang="en-US" sz="1800" dirty="0" smtClean="0">
              <a:latin typeface="Arial Narrow" pitchFamily="34" charset="0"/>
            </a:endParaRPr>
          </a:p>
          <a:p>
            <a:pPr>
              <a:buNone/>
            </a:pPr>
            <a:endParaRPr lang="en-US" sz="1800" dirty="0" smtClean="0">
              <a:latin typeface="Arial Narrow" pitchFamily="34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Arial Narrow" pitchFamily="34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follow a method where it optimize the loss function of the model and improves sequentially </a:t>
            </a:r>
            <a:endParaRPr lang="en-US" dirty="0"/>
          </a:p>
        </p:txBody>
      </p:sp>
      <p:pic>
        <p:nvPicPr>
          <p:cNvPr id="4" name="Picture 3" descr="Flow-diagram-of-gradient-boosting-machine-learning-method-The-ensemble-classifi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5624" y="3276600"/>
            <a:ext cx="5152376" cy="3382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XG Boosting works same as gradient boosting but it has additional functionality called Distributed Machine Learning process</a:t>
            </a:r>
          </a:p>
          <a:p>
            <a:r>
              <a:rPr lang="en-US" dirty="0" smtClean="0"/>
              <a:t>more computational speed and model efficiency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Creation of XG Boost</a:t>
            </a:r>
          </a:p>
          <a:p>
            <a:r>
              <a:rPr lang="en-US" dirty="0" smtClean="0"/>
              <a:t>Regression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2000" dirty="0" smtClean="0">
                <a:latin typeface="Arial Narrow" pitchFamily="34" charset="0"/>
              </a:rPr>
              <a:t>from </a:t>
            </a:r>
            <a:r>
              <a:rPr lang="en-US" sz="2000" dirty="0" err="1" smtClean="0">
                <a:latin typeface="Arial Narrow" pitchFamily="34" charset="0"/>
              </a:rPr>
              <a:t>xgboost</a:t>
            </a:r>
            <a:r>
              <a:rPr lang="en-US" sz="2000" dirty="0" smtClean="0">
                <a:latin typeface="Arial Narrow" pitchFamily="34" charset="0"/>
              </a:rPr>
              <a:t> import </a:t>
            </a:r>
            <a:r>
              <a:rPr lang="en-US" sz="2000" dirty="0" err="1" smtClean="0">
                <a:latin typeface="Arial Narrow" pitchFamily="34" charset="0"/>
              </a:rPr>
              <a:t>XGBRegressor</a:t>
            </a:r>
            <a:endParaRPr lang="en-US" sz="20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 Narrow" pitchFamily="34" charset="0"/>
              </a:rPr>
              <a:t>   </a:t>
            </a:r>
            <a:r>
              <a:rPr lang="en-US" sz="2000" dirty="0" err="1" smtClean="0">
                <a:latin typeface="Arial Narrow" pitchFamily="34" charset="0"/>
              </a:rPr>
              <a:t>regressor</a:t>
            </a:r>
            <a:r>
              <a:rPr lang="en-US" sz="2000" dirty="0" smtClean="0">
                <a:latin typeface="Arial Narrow" pitchFamily="34" charset="0"/>
              </a:rPr>
              <a:t>=</a:t>
            </a:r>
            <a:r>
              <a:rPr lang="en-US" sz="2000" dirty="0" err="1" smtClean="0">
                <a:latin typeface="Arial Narrow" pitchFamily="34" charset="0"/>
              </a:rPr>
              <a:t>XGBRegressor</a:t>
            </a:r>
            <a:r>
              <a:rPr lang="en-US" sz="2000" dirty="0" smtClean="0">
                <a:latin typeface="Arial Narrow" pitchFamily="34" charset="0"/>
              </a:rPr>
              <a:t>(</a:t>
            </a:r>
            <a:r>
              <a:rPr lang="en-US" sz="2000" dirty="0" err="1" smtClean="0">
                <a:latin typeface="Arial Narrow" pitchFamily="34" charset="0"/>
              </a:rPr>
              <a:t>n_estimators</a:t>
            </a:r>
            <a:r>
              <a:rPr lang="en-US" sz="2000" dirty="0" smtClean="0">
                <a:latin typeface="Arial Narrow" pitchFamily="34" charset="0"/>
              </a:rPr>
              <a:t>=1000, </a:t>
            </a:r>
            <a:r>
              <a:rPr lang="en-US" sz="2000" dirty="0" err="1" smtClean="0">
                <a:latin typeface="Arial Narrow" pitchFamily="34" charset="0"/>
              </a:rPr>
              <a:t>learning_rate</a:t>
            </a:r>
            <a:r>
              <a:rPr lang="en-US" sz="2000" dirty="0" smtClean="0">
                <a:latin typeface="Arial Narrow" pitchFamily="34" charset="0"/>
              </a:rPr>
              <a:t>=0.1, </a:t>
            </a:r>
            <a:r>
              <a:rPr lang="en-US" sz="2000" dirty="0" err="1" smtClean="0">
                <a:latin typeface="Arial Narrow" pitchFamily="34" charset="0"/>
              </a:rPr>
              <a:t>max_depth</a:t>
            </a:r>
            <a:r>
              <a:rPr lang="en-US" sz="2000" dirty="0" smtClean="0">
                <a:latin typeface="Arial Narrow" pitchFamily="34" charset="0"/>
              </a:rPr>
              <a:t>=3)</a:t>
            </a:r>
          </a:p>
          <a:p>
            <a:pPr>
              <a:buNone/>
            </a:pPr>
            <a:r>
              <a:rPr lang="en-US" sz="2000" dirty="0" smtClean="0">
                <a:latin typeface="Arial Narrow" pitchFamily="34" charset="0"/>
              </a:rPr>
              <a:t> </a:t>
            </a:r>
            <a:endParaRPr lang="en-US" sz="2000" dirty="0" smtClean="0">
              <a:latin typeface="Arial Narrow" pitchFamily="34" charset="0"/>
            </a:endParaRPr>
          </a:p>
          <a:p>
            <a:pPr>
              <a:buNone/>
            </a:pPr>
            <a:endParaRPr lang="en-US" sz="20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 Narrow" pitchFamily="34" charset="0"/>
              </a:rPr>
              <a:t>pip install </a:t>
            </a:r>
            <a:r>
              <a:rPr lang="en-US" sz="2000" dirty="0" err="1" smtClean="0">
                <a:latin typeface="Arial Narrow" pitchFamily="34" charset="0"/>
              </a:rPr>
              <a:t>xgboost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smtClean="0">
                <a:latin typeface="Arial Narrow" pitchFamily="34" charset="0"/>
              </a:rPr>
              <a:t>if module is not found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LG Boost can handle larger datasets , poor in small dataset</a:t>
            </a:r>
          </a:p>
          <a:p>
            <a:r>
              <a:rPr lang="en-US" dirty="0" smtClean="0"/>
              <a:t>Leaf </a:t>
            </a:r>
            <a:r>
              <a:rPr lang="en-US" dirty="0" smtClean="0"/>
              <a:t>W</a:t>
            </a:r>
            <a:r>
              <a:rPr lang="en-US" dirty="0" smtClean="0"/>
              <a:t>ise Growth</a:t>
            </a:r>
            <a:endParaRPr lang="en-US" dirty="0"/>
          </a:p>
        </p:txBody>
      </p:sp>
      <p:pic>
        <p:nvPicPr>
          <p:cNvPr id="4" name="Picture 3" descr="xgboost.png"/>
          <p:cNvPicPr>
            <a:picLocks noChangeAspect="1"/>
          </p:cNvPicPr>
          <p:nvPr/>
        </p:nvPicPr>
        <p:blipFill>
          <a:blip r:embed="rId2" cstate="print"/>
          <a:srcRect l="71500" t="22588" r="4500" b="23765"/>
          <a:stretch>
            <a:fillRect/>
          </a:stretch>
        </p:blipFill>
        <p:spPr>
          <a:xfrm>
            <a:off x="4495800" y="2514600"/>
            <a:ext cx="3400926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Model: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>
                <a:latin typeface="Arial Narrow" pitchFamily="34" charset="0"/>
              </a:rPr>
              <a:t>import </a:t>
            </a:r>
            <a:r>
              <a:rPr lang="en-US" sz="1800" dirty="0" err="1" smtClean="0">
                <a:latin typeface="Arial Narrow" pitchFamily="34" charset="0"/>
              </a:rPr>
              <a:t>lightgbm</a:t>
            </a:r>
            <a:r>
              <a:rPr lang="en-US" sz="1800" dirty="0" smtClean="0">
                <a:latin typeface="Arial Narrow" pitchFamily="34" charset="0"/>
              </a:rPr>
              <a:t> as </a:t>
            </a:r>
            <a:r>
              <a:rPr lang="en-US" sz="1800" dirty="0" err="1" smtClean="0">
                <a:latin typeface="Arial Narrow" pitchFamily="34" charset="0"/>
              </a:rPr>
              <a:t>lgb</a:t>
            </a:r>
            <a:endParaRPr lang="en-US" sz="1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Narrow" pitchFamily="34" charset="0"/>
              </a:rPr>
              <a:t>	</a:t>
            </a:r>
            <a:r>
              <a:rPr lang="en-US" sz="1800" dirty="0" err="1" smtClean="0">
                <a:latin typeface="Arial Narrow" pitchFamily="34" charset="0"/>
              </a:rPr>
              <a:t>regressor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= </a:t>
            </a:r>
            <a:r>
              <a:rPr lang="en-US" sz="1800" dirty="0" err="1" smtClean="0">
                <a:latin typeface="Arial Narrow" pitchFamily="34" charset="0"/>
              </a:rPr>
              <a:t>lgb.LGBMRegressor</a:t>
            </a:r>
            <a:r>
              <a:rPr lang="en-US" sz="1800" dirty="0" smtClean="0">
                <a:latin typeface="Arial Narrow" pitchFamily="34" charset="0"/>
              </a:rPr>
              <a:t>(</a:t>
            </a:r>
            <a:r>
              <a:rPr lang="en-US" sz="1800" dirty="0" err="1" smtClean="0">
                <a:latin typeface="Arial Narrow" pitchFamily="34" charset="0"/>
              </a:rPr>
              <a:t>learning_rate</a:t>
            </a:r>
            <a:r>
              <a:rPr lang="en-US" sz="1800" dirty="0" smtClean="0">
                <a:latin typeface="Arial Narrow" pitchFamily="34" charset="0"/>
              </a:rPr>
              <a:t>= </a:t>
            </a:r>
            <a:r>
              <a:rPr lang="en-US" sz="1800" dirty="0" smtClean="0">
                <a:latin typeface="Arial Narrow" pitchFamily="34" charset="0"/>
              </a:rPr>
              <a:t>0.1, </a:t>
            </a:r>
            <a:r>
              <a:rPr lang="en-US" sz="1800" dirty="0" err="1" smtClean="0">
                <a:latin typeface="Arial Narrow" pitchFamily="34" charset="0"/>
              </a:rPr>
              <a:t>n_estimators</a:t>
            </a:r>
            <a:r>
              <a:rPr lang="en-US" sz="1800" dirty="0" smtClean="0">
                <a:latin typeface="Arial Narrow" pitchFamily="34" charset="0"/>
              </a:rPr>
              <a:t>=100</a:t>
            </a:r>
            <a:r>
              <a:rPr lang="en-US" sz="1800" dirty="0" smtClean="0">
                <a:latin typeface="Arial Narrow" pitchFamily="34" charset="0"/>
              </a:rPr>
              <a:t>, </a:t>
            </a:r>
            <a:r>
              <a:rPr lang="en-US" sz="1800" dirty="0" err="1" smtClean="0">
                <a:latin typeface="Arial Narrow" pitchFamily="34" charset="0"/>
              </a:rPr>
              <a:t>max_depth</a:t>
            </a:r>
            <a:r>
              <a:rPr lang="en-US" sz="1800" dirty="0" smtClean="0">
                <a:latin typeface="Arial Narrow" pitchFamily="34" charset="0"/>
              </a:rPr>
              <a:t>=3)</a:t>
            </a:r>
          </a:p>
          <a:p>
            <a:pPr>
              <a:buNone/>
            </a:pPr>
            <a:endParaRPr lang="en-US" sz="18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Narrow" pitchFamily="34" charset="0"/>
              </a:rPr>
              <a:t>	pip </a:t>
            </a:r>
            <a:r>
              <a:rPr lang="en-US" sz="1800" dirty="0" smtClean="0">
                <a:latin typeface="Arial Narrow" pitchFamily="34" charset="0"/>
              </a:rPr>
              <a:t>install </a:t>
            </a:r>
            <a:r>
              <a:rPr lang="en-US" sz="1800" dirty="0" err="1" smtClean="0">
                <a:latin typeface="Arial Narrow" pitchFamily="34" charset="0"/>
              </a:rPr>
              <a:t>lightgbm</a:t>
            </a:r>
            <a:r>
              <a:rPr lang="en-US" sz="1800" dirty="0" smtClean="0">
                <a:latin typeface="Arial Narrow" pitchFamily="34" charset="0"/>
              </a:rPr>
              <a:t> , if module is not found</a:t>
            </a:r>
            <a:endParaRPr lang="en-US" sz="1800" dirty="0" smtClean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Boosting Algorithm</vt:lpstr>
      <vt:lpstr>AdaBoost</vt:lpstr>
      <vt:lpstr>AdaBoost</vt:lpstr>
      <vt:lpstr>AdaBoost </vt:lpstr>
      <vt:lpstr>XG Boosting</vt:lpstr>
      <vt:lpstr>XG Boosting</vt:lpstr>
      <vt:lpstr>XG Boost</vt:lpstr>
      <vt:lpstr>LG Boost</vt:lpstr>
      <vt:lpstr>LG Boost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KavyaManoharan</dc:creator>
  <cp:lastModifiedBy>Kavya Manoharan</cp:lastModifiedBy>
  <cp:revision>1</cp:revision>
  <dcterms:created xsi:type="dcterms:W3CDTF">2006-08-16T00:00:00Z</dcterms:created>
  <dcterms:modified xsi:type="dcterms:W3CDTF">2023-06-14T02:31:23Z</dcterms:modified>
</cp:coreProperties>
</file>