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8" r:id="rId11"/>
  </p:sldIdLst>
  <p:sldSz cx="18288000" cy="10287000"/>
  <p:notesSz cx="6858000" cy="9144000"/>
  <p:embeddedFontLst>
    <p:embeddedFont>
      <p:font typeface="Times New Roman Bold" panose="02020803070505020304" pitchFamily="18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1137" y="177641"/>
            <a:ext cx="16605726" cy="4039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R.M.K. ENGINEERING COLLEGE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 AUTONOMOUS INSTITUTION)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R.S.M. Nagar, Kavaraipettai -601 206</a:t>
            </a:r>
          </a:p>
          <a:p>
            <a:pPr algn="ctr">
              <a:lnSpc>
                <a:spcPts val="4759"/>
              </a:lnSpc>
            </a:pPr>
            <a:endParaRPr lang="en-US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4759"/>
              </a:lnSpc>
            </a:pPr>
            <a:endParaRPr lang="en-US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4759"/>
              </a:lnSpc>
            </a:pPr>
            <a:endParaRPr lang="en-US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28700" y="479059"/>
            <a:ext cx="2705271" cy="2521239"/>
          </a:xfrm>
          <a:custGeom>
            <a:avLst/>
            <a:gdLst/>
            <a:ahLst/>
            <a:cxnLst/>
            <a:rect l="l" t="t" r="r" b="b"/>
            <a:pathLst>
              <a:path w="2705271" h="2521239">
                <a:moveTo>
                  <a:pt x="0" y="0"/>
                </a:moveTo>
                <a:lnTo>
                  <a:pt x="2705271" y="0"/>
                </a:lnTo>
                <a:lnTo>
                  <a:pt x="2705271" y="2521239"/>
                </a:lnTo>
                <a:lnTo>
                  <a:pt x="0" y="2521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05402" y="522775"/>
            <a:ext cx="2611444" cy="2477523"/>
          </a:xfrm>
          <a:custGeom>
            <a:avLst/>
            <a:gdLst/>
            <a:ahLst/>
            <a:cxnLst/>
            <a:rect l="l" t="t" r="r" b="b"/>
            <a:pathLst>
              <a:path w="2611444" h="2477523">
                <a:moveTo>
                  <a:pt x="0" y="0"/>
                </a:moveTo>
                <a:lnTo>
                  <a:pt x="2611444" y="0"/>
                </a:lnTo>
                <a:lnTo>
                  <a:pt x="2611444" y="2477523"/>
                </a:lnTo>
                <a:lnTo>
                  <a:pt x="0" y="2477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3064675"/>
            <a:ext cx="18287999" cy="3567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AIRPORT COMMUNICATION</a:t>
            </a:r>
          </a:p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SYSTEMS: BRIDGING THE GAP</a:t>
            </a:r>
          </a:p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GROUND OPERATIONS</a:t>
            </a:r>
          </a:p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AIR TRAFFIC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285264"/>
            <a:ext cx="8115300" cy="242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2475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GUIDED BY</a:t>
            </a:r>
          </a:p>
          <a:p>
            <a:pPr algn="l">
              <a:lnSpc>
                <a:spcPts val="3090"/>
              </a:lnSpc>
            </a:pPr>
            <a:r>
              <a:rPr lang="en-US" sz="22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Dr.T.D.SUBHA,</a:t>
            </a:r>
          </a:p>
          <a:p>
            <a:pPr algn="l">
              <a:lnSpc>
                <a:spcPts val="3090"/>
              </a:lnSpc>
            </a:pPr>
            <a:r>
              <a:rPr lang="en-US" sz="22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</a:p>
          <a:p>
            <a:pPr algn="l">
              <a:lnSpc>
                <a:spcPts val="3090"/>
              </a:lnSpc>
            </a:pPr>
            <a:r>
              <a:rPr lang="en-US" sz="22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AND COMMUNICATION,</a:t>
            </a:r>
          </a:p>
          <a:p>
            <a:pPr algn="l">
              <a:lnSpc>
                <a:spcPts val="3090"/>
              </a:lnSpc>
              <a:spcBef>
                <a:spcPct val="0"/>
              </a:spcBef>
            </a:pPr>
            <a:r>
              <a:rPr lang="en-US" sz="22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RMKEC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15600" y="7222325"/>
            <a:ext cx="7239000" cy="2006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68"/>
              </a:lnSpc>
            </a:pPr>
            <a:r>
              <a:rPr lang="en-US" sz="2477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</a:t>
            </a:r>
          </a:p>
          <a:p>
            <a:pPr algn="just">
              <a:lnSpc>
                <a:spcPts val="3093"/>
              </a:lnSpc>
            </a:pPr>
            <a:r>
              <a:rPr lang="en-US" sz="2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SANDEEP KRISHNA M</a:t>
            </a:r>
          </a:p>
          <a:p>
            <a:pPr algn="just">
              <a:lnSpc>
                <a:spcPts val="3093"/>
              </a:lnSpc>
            </a:pPr>
            <a:r>
              <a:rPr lang="en-US" sz="2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III </a:t>
            </a:r>
            <a:r>
              <a:rPr lang="en-US" sz="220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2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Year</a:t>
            </a:r>
          </a:p>
          <a:p>
            <a:pPr>
              <a:lnSpc>
                <a:spcPts val="3093"/>
              </a:lnSpc>
            </a:pPr>
            <a:r>
              <a:rPr lang="en-US" sz="2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 AND COMMUNICATION  ENGINEERING,</a:t>
            </a:r>
          </a:p>
          <a:p>
            <a:pPr algn="just">
              <a:lnSpc>
                <a:spcPts val="3093"/>
              </a:lnSpc>
              <a:spcBef>
                <a:spcPct val="0"/>
              </a:spcBef>
            </a:pPr>
            <a:r>
              <a:rPr lang="en-US" sz="2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RMKEC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47063" y="4229656"/>
            <a:ext cx="6393874" cy="1522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56"/>
              </a:lnSpc>
              <a:spcBef>
                <a:spcPct val="0"/>
              </a:spcBef>
            </a:pPr>
            <a:r>
              <a:rPr lang="en-US" sz="804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648690" y="1411359"/>
          <a:ext cx="8990620" cy="8560530"/>
        </p:xfrm>
        <a:graphic>
          <a:graphicData uri="http://schemas.openxmlformats.org/drawingml/2006/table">
            <a:tbl>
              <a:tblPr/>
              <a:tblGrid>
                <a:gridCol w="166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2717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620"/>
                        </a:lnSpc>
                        <a:defRPr/>
                      </a:pPr>
                      <a:r>
                        <a:rPr lang="en-US" sz="3300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CONTENT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517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480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716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619"/>
                        </a:lnSpc>
                        <a:defRPr/>
                      </a:pPr>
                      <a:r>
                        <a:rPr lang="en-US" sz="32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716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619"/>
                        </a:lnSpc>
                        <a:defRPr/>
                      </a:pPr>
                      <a:r>
                        <a:rPr lang="en-US" sz="32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716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619"/>
                        </a:lnSpc>
                        <a:defRPr/>
                      </a:pPr>
                      <a:r>
                        <a:rPr lang="en-US" sz="32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 DIAGRAM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2716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619"/>
                        </a:lnSpc>
                        <a:defRPr/>
                      </a:pPr>
                      <a:r>
                        <a:rPr lang="en-US" sz="32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AND DISCUSSION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2716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619"/>
                        </a:lnSpc>
                        <a:defRPr/>
                      </a:pPr>
                      <a:r>
                        <a:rPr lang="en-US" sz="32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CERTIFICATE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2716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619"/>
                        </a:lnSpc>
                        <a:defRPr/>
                      </a:pPr>
                      <a:r>
                        <a:rPr lang="en-US" sz="32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204408"/>
            <a:ext cx="6972108" cy="824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6"/>
              </a:lnSpc>
              <a:spcBef>
                <a:spcPct val="0"/>
              </a:spcBef>
            </a:pPr>
            <a:r>
              <a:rPr lang="en-US" sz="4297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TABLE OF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4BFD-A52B-DE2B-72BE-B6A40A3D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82" y="571500"/>
            <a:ext cx="16306800" cy="1371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lang="en-IN" sz="5400" b="1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C4535AD-D718-A8CD-AABD-C425E6149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891" y="2611517"/>
            <a:ext cx="1750950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role of communication systems in ensuring seamless airport operations.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effectiveness of current communication infrastructure between ground operations and air traffic control.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practical experience in managing and troubleshooting communication equipment in an airport environment.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integration of modern technologies in improving airport communication systems.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challenges faced in real-time communication and propose solutions for enhancing efficiency.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role of communication protocols in ensuring safety and security within the airport’s operational framework.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contribute to the development and implementation of strategies for improving the speed and accuracy of airport communication channels.</a:t>
            </a:r>
          </a:p>
        </p:txBody>
      </p:sp>
    </p:spTree>
    <p:extLst>
      <p:ext uri="{BB962C8B-B14F-4D97-AF65-F5344CB8AC3E}">
        <p14:creationId xmlns:p14="http://schemas.microsoft.com/office/powerpoint/2010/main" val="285349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F320E-D2AB-222A-37ED-F02C67797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28F5-7D76-6840-27F8-49DA7F57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91" y="114300"/>
            <a:ext cx="16306800" cy="1371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lang="en-IN" sz="5400" b="1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8D3F202-8DAD-8F09-825A-49A6C3B68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891" y="1645099"/>
            <a:ext cx="17509509" cy="793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dirty="0"/>
              <a:t>Understanding Communication Infrastructure</a:t>
            </a:r>
            <a:r>
              <a:rPr lang="en-US" sz="2800" dirty="0"/>
              <a:t>: Gaining knowledge of the hardware and software systems used to facilitate communication between different airport departments, including ground operations, air traffic control, and administrative units.</a:t>
            </a:r>
          </a:p>
          <a:p>
            <a:pPr algn="just"/>
            <a:r>
              <a:rPr lang="en-US" sz="2800" b="1" dirty="0"/>
              <a:t>Technical Skill Development</a:t>
            </a:r>
            <a:r>
              <a:rPr lang="en-US" sz="2800" dirty="0"/>
              <a:t>: Learning to manage, troubleshoot, and maintain communication devices and networks that ensure smooth coordination of airport operations.</a:t>
            </a:r>
          </a:p>
          <a:p>
            <a:pPr algn="just"/>
            <a:r>
              <a:rPr lang="en-US" sz="2800" b="1" dirty="0"/>
              <a:t>Real-time Communication</a:t>
            </a:r>
            <a:r>
              <a:rPr lang="en-US" sz="2800" dirty="0"/>
              <a:t>: Participating in monitoring and improving real-time communication between air traffic control, pilots, ground staff, and security personnel to ensure efficient airport functioning.</a:t>
            </a:r>
          </a:p>
          <a:p>
            <a:pPr algn="just"/>
            <a:r>
              <a:rPr lang="en-US" sz="2800" b="1" dirty="0"/>
              <a:t>Exploring New Technologies</a:t>
            </a:r>
            <a:r>
              <a:rPr lang="en-US" sz="2800" dirty="0"/>
              <a:t>: Analyzing how emerging technologies, such as digital communication platforms, automation, and wireless systems, are integrated to improve operational efficiency and reduce communication delays.</a:t>
            </a:r>
          </a:p>
          <a:p>
            <a:pPr algn="just"/>
            <a:r>
              <a:rPr lang="en-US" sz="2800" b="1" dirty="0"/>
              <a:t>Ensuring Safety and Security</a:t>
            </a:r>
            <a:r>
              <a:rPr lang="en-US" sz="2800" dirty="0"/>
              <a:t>: Examining how communication protocols and systems contribute to ensuring safety and security within the airport environment, including emergency communication systems.</a:t>
            </a:r>
          </a:p>
          <a:p>
            <a:pPr algn="just"/>
            <a:r>
              <a:rPr lang="en-US" sz="2800" b="1" dirty="0"/>
              <a:t>Documentation and Reporting</a:t>
            </a:r>
            <a:r>
              <a:rPr lang="en-US" sz="2800" dirty="0"/>
              <a:t>: Assisting in documenting communication procedures, preparing reports on system performance, and suggesting improvements where necessary.</a:t>
            </a:r>
          </a:p>
          <a:p>
            <a:pPr algn="just"/>
            <a:r>
              <a:rPr lang="en-US" sz="2800" b="1" dirty="0"/>
              <a:t>Interdepartmental Collaboration</a:t>
            </a:r>
            <a:r>
              <a:rPr lang="en-US" sz="2800" dirty="0"/>
              <a:t>: Engaging with multiple teams to understand the cross-functional nature of communication in an airport, identifying how each department relies on communication systems for seamless coordination.</a:t>
            </a:r>
          </a:p>
        </p:txBody>
      </p:sp>
    </p:spTree>
    <p:extLst>
      <p:ext uri="{BB962C8B-B14F-4D97-AF65-F5344CB8AC3E}">
        <p14:creationId xmlns:p14="http://schemas.microsoft.com/office/powerpoint/2010/main" val="211673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25A7-DC0E-1818-2EA5-BBDE914FF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0F3F-5790-7336-A440-E40F7FEA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91" y="114300"/>
            <a:ext cx="16306800" cy="1371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sz="5400" b="1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07F3A16-7206-35DF-068D-EE6AD0F4E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891" y="1386568"/>
            <a:ext cx="17509509" cy="845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 International Airport is an international airport serving the city of  Chennai, the capital of Tamil Nadu, India and its metropolitan area.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located in Tirusulam, around 20 km southwest of the city center. The airport is the fifth busiest airport in India, and third by international traffic.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also the 49thbusiest airport in Asia in 2018, making it one of the four major airports in India under the top 50 list of 2018.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financial year 2023-24, the airport handled over  21 million passengers.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airport is served by the airport metro station of the Chennai Metro and the Tirusulam railway station of the Chennai Suburban Railway system.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cope with the passenger traffic, two new terminals, including one satellite terminal, are under construction to handle 40 million passengers per year.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completed, it will be India's first airport to have a satellite terminal.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satellite terminal will be connected through a four way underground walkalator for passenger movement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across different terminals.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Still, the Tirusulam airport complex is expected to reach saturation by 2035, with a peak capacity of 40 million passengers, and a proposal for a new greenfield airport in Parandur has been approved.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new airport is commissioned, both airports will be functional.</a:t>
            </a:r>
          </a:p>
        </p:txBody>
      </p:sp>
    </p:spTree>
    <p:extLst>
      <p:ext uri="{BB962C8B-B14F-4D97-AF65-F5344CB8AC3E}">
        <p14:creationId xmlns:p14="http://schemas.microsoft.com/office/powerpoint/2010/main" val="230749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BCCD3-5D58-0F4A-0FEA-892F89424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F0A9-D5D4-0511-2605-7675F5E9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91" y="114300"/>
            <a:ext cx="16306800" cy="1371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lang="en-IN" sz="5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CE8DC-914B-14E8-602A-7051E27CC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565" y="2171700"/>
            <a:ext cx="8460803" cy="628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35676-FFE3-F982-011D-97ADE36D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21" y="2171700"/>
            <a:ext cx="8377714" cy="62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1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C9388-1142-28C7-AD83-2A32EC960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1406-E9AC-C921-ABAA-24D1C53E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91" y="114300"/>
            <a:ext cx="16306800" cy="1371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AND DISCUSSION</a:t>
            </a:r>
            <a:endParaRPr lang="en-IN" sz="54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B5F654-B6A0-6136-BCB7-1923B2410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333500"/>
            <a:ext cx="17052310" cy="831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CNS/ATM systems enhance airport safety, efficiency, and air traffic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Communication systems ensure reliable exchange of voice and data between pilots and air traffic               controllers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Seamless communication prevents delays in critical information, contributing to overall safety.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Navigation systems (NDB, DVOR, DME) provide accurate aircraft location and positioning.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DVOR and DME integration delivers both angle and slant distance measurements for precise navigation.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Surveillance systems enable real-time tracking of aircraft movements using dependent and independent methods.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MSSR surveillance improves accuracy and minimizes issues like garbling, enhancing airspace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CNS systems demonstrate high serviceability, reliability, and availability as per ICAO standards.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policies and standards ensure consistent performance of CNS facilities.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Safety Management Systems (SMS) further enhance operational safety.</a:t>
            </a:r>
          </a:p>
        </p:txBody>
      </p:sp>
    </p:spTree>
    <p:extLst>
      <p:ext uri="{BB962C8B-B14F-4D97-AF65-F5344CB8AC3E}">
        <p14:creationId xmlns:p14="http://schemas.microsoft.com/office/powerpoint/2010/main" val="135113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9C67D-DBFE-28DD-C555-233261ADA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357B-C023-A19C-8F2A-8F6B926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91" y="114300"/>
            <a:ext cx="16306800" cy="9144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  <a:endParaRPr lang="en-IN" sz="5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C559F-7051-AC86-0F83-AC003FF3D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028700"/>
            <a:ext cx="6975802" cy="891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60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E7D2-BEE1-D704-1D6C-AFD93DD0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E045-DD2B-5361-75AA-7E64449E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91" y="114300"/>
            <a:ext cx="16306800" cy="1371600"/>
          </a:xfrm>
        </p:spPr>
        <p:txBody>
          <a:bodyPr>
            <a:normAutofit/>
          </a:bodyPr>
          <a:lstStyle/>
          <a:p>
            <a:pPr>
              <a:lnSpc>
                <a:spcPts val="4619"/>
              </a:lnSpc>
              <a:defRPr/>
            </a:pPr>
            <a:r>
              <a:rPr lang="en-US" sz="5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1800" b="1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DFE0826-39A4-240B-9A8B-7C0D436A09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1" y="1826690"/>
            <a:ext cx="17830800" cy="7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000" dirty="0"/>
              <a:t>During the internship at Chennai International Airport under the Airports Authority of India (AAI), a comprehensive understanding of the airport's communication and surveillance systems was gained. </a:t>
            </a:r>
          </a:p>
          <a:p>
            <a:pPr algn="just"/>
            <a:r>
              <a:rPr lang="en-US" sz="3000" dirty="0"/>
              <a:t>The internship was divided into two key areas: Airport Systems Department and CNS Department (Communication, Navigation, and Surveillance), covering a wide range of operations critical to airport functionality. </a:t>
            </a:r>
          </a:p>
          <a:p>
            <a:pPr algn="just"/>
            <a:r>
              <a:rPr lang="en-US" sz="3000" dirty="0"/>
              <a:t>The experience included exposure to various systems such as the Flight Information Display System (FIDS), CCTV surveillance, X-ray baggage screening, and Telecommunication systems like EPABX. </a:t>
            </a:r>
          </a:p>
          <a:p>
            <a:pPr algn="just"/>
            <a:r>
              <a:rPr lang="en-US" sz="3000" dirty="0"/>
              <a:t>Additionally, the importance of TETRA systems (used for secure walkie-talkie communication) and Public Address (PA) systems was emphasized. </a:t>
            </a:r>
          </a:p>
          <a:p>
            <a:pPr algn="just"/>
            <a:r>
              <a:rPr lang="en-US" sz="3000" dirty="0"/>
              <a:t>Practical insights were gained in handling communication systems essential for both operational efficiency and passenger safety. </a:t>
            </a:r>
          </a:p>
          <a:p>
            <a:pPr algn="just"/>
            <a:r>
              <a:rPr lang="en-US" sz="3000" dirty="0"/>
              <a:t>In the CNS department, the focus was on understanding high-frequency and low-frequency communication systems, Instrument Landing Systems (ILS), and the maintenance of airport security systems. </a:t>
            </a:r>
          </a:p>
          <a:p>
            <a:pPr algn="just"/>
            <a:r>
              <a:rPr lang="en-US" sz="3000" dirty="0"/>
              <a:t>Through hands-on experience with advanced technologies, the internship provided a strong foundation in the practical applications of communication and surveillance in airport environments.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2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996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Times New Roman Bold</vt:lpstr>
      <vt:lpstr>Arial</vt:lpstr>
      <vt:lpstr>Office Theme</vt:lpstr>
      <vt:lpstr>PowerPoint Presentation</vt:lpstr>
      <vt:lpstr>PowerPoint Presentation</vt:lpstr>
      <vt:lpstr>OBJECTIVE</vt:lpstr>
      <vt:lpstr>SCOPE</vt:lpstr>
      <vt:lpstr>INTRODUCTION</vt:lpstr>
      <vt:lpstr>BLOCK DIAGRAM</vt:lpstr>
      <vt:lpstr>RESULT AND DISCUSSION</vt:lpstr>
      <vt:lpstr>CERTIFICATE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sandeep krishna</dc:creator>
  <cp:lastModifiedBy>Sandeep Krishna</cp:lastModifiedBy>
  <cp:revision>2</cp:revision>
  <dcterms:created xsi:type="dcterms:W3CDTF">2006-08-16T00:00:00Z</dcterms:created>
  <dcterms:modified xsi:type="dcterms:W3CDTF">2024-10-22T04:29:05Z</dcterms:modified>
  <dc:identifier>DAGULJqDS58</dc:identifier>
</cp:coreProperties>
</file>