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5"/>
  </p:notesMasterIdLst>
  <p:sldIdLst>
    <p:sldId id="256" r:id="rId5"/>
    <p:sldId id="269" r:id="rId6"/>
    <p:sldId id="272" r:id="rId7"/>
    <p:sldId id="257" r:id="rId8"/>
    <p:sldId id="274" r:id="rId9"/>
    <p:sldId id="273" r:id="rId10"/>
    <p:sldId id="268" r:id="rId11"/>
    <p:sldId id="270" r:id="rId12"/>
    <p:sldId id="265" r:id="rId13"/>
    <p:sldId id="26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3956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1442720" y="1069102"/>
            <a:ext cx="933704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  <a:latin typeface="Aptos Display" panose="020B0004020202020204" pitchFamily="34" charset="0"/>
                <a:ea typeface="Cambria" panose="02040503050406030204" pitchFamily="18" charset="0"/>
              </a:rPr>
              <a:t>Development of AI/ML based solution for detection</a:t>
            </a:r>
            <a:br>
              <a:rPr lang="en-US" sz="2400" dirty="0">
                <a:solidFill>
                  <a:schemeClr val="tx1"/>
                </a:solidFill>
                <a:latin typeface="Aptos Display" panose="020B0004020202020204" pitchFamily="34" charset="0"/>
                <a:ea typeface="Cambria" panose="020405030504060302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Aptos Display" panose="020B0004020202020204" pitchFamily="34" charset="0"/>
                <a:ea typeface="Cambria" panose="02040503050406030204" pitchFamily="18" charset="0"/>
              </a:rPr>
              <a:t>of face-swap based deep fake videos</a:t>
            </a:r>
            <a:endParaRPr sz="2400" dirty="0">
              <a:solidFill>
                <a:schemeClr val="tx1"/>
              </a:solidFill>
              <a:latin typeface="Aptos Display" panose="020B0004020202020204" pitchFamily="34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485668" y="2045352"/>
            <a:ext cx="376121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spcBef>
                <a:spcPts val="0"/>
              </a:spcBef>
            </a:pPr>
            <a:r>
              <a:rPr lang="en-GB" sz="1800" dirty="0">
                <a:latin typeface="Aptos Display" panose="020B0004020202020204" pitchFamily="34" charset="0"/>
                <a:ea typeface="Cambria" panose="02040503050406030204" pitchFamily="18" charset="0"/>
              </a:rPr>
              <a:t>Batch Number: </a:t>
            </a:r>
            <a:r>
              <a:rPr lang="en-IN" sz="1800" dirty="0">
                <a:ea typeface="Cambria" panose="02040503050406030204" pitchFamily="18" charset="0"/>
              </a:rPr>
              <a:t>PSCS_314</a:t>
            </a:r>
            <a:endParaRPr sz="1800" dirty="0">
              <a:latin typeface="Aptos Display" panose="020B0004020202020204" pitchFamily="34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Aptos Display" panose="020B0004020202020204" pitchFamily="34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1800" dirty="0">
              <a:latin typeface="Aptos Display" panose="020B0004020202020204" pitchFamily="34" charset="0"/>
              <a:ea typeface="Cambria" panose="02040503050406030204" pitchFamily="18" charset="0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Aptos Display" panose="020B0004020202020204" pitchFamily="34" charset="0"/>
                <a:ea typeface="Cambria" panose="02040503050406030204" pitchFamily="18" charset="0"/>
                <a:cs typeface="Verdana"/>
                <a:sym typeface="Verdana"/>
              </a:rPr>
              <a:t>Mr.</a:t>
            </a:r>
            <a:r>
              <a:rPr lang="en-GB" sz="1700" b="1" dirty="0">
                <a:solidFill>
                  <a:srgbClr val="17365D"/>
                </a:solidFill>
                <a:latin typeface="Aptos Display" panose="020B0004020202020204" pitchFamily="34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IN" sz="1800" b="1" dirty="0">
                <a:latin typeface="Aptos Display" panose="020B0004020202020204" pitchFamily="34" charset="0"/>
              </a:rPr>
              <a:t>Himansu Shekar Rout</a:t>
            </a:r>
            <a:endParaRPr lang="en-GB" sz="1700" b="1" i="0" u="none" strike="noStrike" cap="none" dirty="0">
              <a:solidFill>
                <a:srgbClr val="17365D"/>
              </a:solidFill>
              <a:latin typeface="Aptos Display" panose="020B0004020202020204" pitchFamily="34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Aptos Display" panose="020B0004020202020204" pitchFamily="34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lang="en-GB" dirty="0">
              <a:latin typeface="Aptos Display" panose="020B0004020202020204" pitchFamily="34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Aptos Display" panose="020B0004020202020204" pitchFamily="34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Aptos Display" panose="020B0004020202020204" pitchFamily="34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Aptos Display" panose="020B0004020202020204" pitchFamily="34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Aptos Display" panose="020B0004020202020204" pitchFamily="34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Aptos Display" panose="020B0004020202020204" pitchFamily="34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442720" y="136441"/>
            <a:ext cx="9337040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Aptos Display" panose="020B0004020202020204" pitchFamily="34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Aptos Display" panose="020B0004020202020204" pitchFamily="34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Aptos Display" panose="020B0004020202020204" pitchFamily="34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Aptos Display" panose="020B0004020202020204" pitchFamily="34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1800" b="1" i="0" u="none" strike="noStrike" cap="none" dirty="0">
              <a:solidFill>
                <a:srgbClr val="17365D"/>
              </a:solidFill>
              <a:latin typeface="Aptos Display" panose="020B0004020202020204" pitchFamily="34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826001"/>
            <a:ext cx="12249915" cy="126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Aptos Display" panose="020B0004020202020204" pitchFamily="34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Aptos Display" panose="020B0004020202020204" pitchFamily="34" charset="0"/>
                <a:ea typeface="Cambria" panose="02040503050406030204" pitchFamily="18" charset="0"/>
                <a:cs typeface="Calibri" panose="020F0502020204030204" pitchFamily="34" charset="0"/>
                <a:sym typeface="Verdana"/>
              </a:rPr>
              <a:t>CSG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Aptos Display" panose="020B0004020202020204" pitchFamily="34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IN" sz="1800" b="1" dirty="0"/>
              <a:t>Dr. Anandaraj S.P 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Aptos Display" panose="020B0004020202020204" pitchFamily="34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IN" sz="1800" b="1" dirty="0"/>
              <a:t>Dr. </a:t>
            </a:r>
            <a:r>
              <a:rPr lang="en-IN" sz="1800" b="1" dirty="0" err="1"/>
              <a:t>Sharmasth</a:t>
            </a:r>
            <a:r>
              <a:rPr lang="en-IN" sz="1800" b="1" dirty="0"/>
              <a:t> Vali 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Aptos Display" panose="020B0004020202020204" pitchFamily="34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Aptos Display" panose="020B0004020202020204" pitchFamily="34" charset="0"/>
                <a:ea typeface="Cambria" panose="02040503050406030204" pitchFamily="18" charset="0"/>
                <a:cs typeface="Verdana"/>
                <a:sym typeface="Verdana"/>
              </a:rPr>
              <a:t>Dr. Sampath A K , Dr. Geetha A </a:t>
            </a:r>
            <a:endParaRPr sz="1800" b="1" i="0" u="none" strike="noStrike" cap="none" dirty="0">
              <a:solidFill>
                <a:schemeClr val="tx1"/>
              </a:solidFill>
              <a:latin typeface="Aptos Display" panose="020B0004020202020204" pitchFamily="34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6E5F89-EEF8-0122-7FF9-5F206F574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015512"/>
              </p:ext>
            </p:extLst>
          </p:nvPr>
        </p:nvGraphicFramePr>
        <p:xfrm>
          <a:off x="485668" y="2885440"/>
          <a:ext cx="5610332" cy="1451184"/>
        </p:xfrm>
        <a:graphic>
          <a:graphicData uri="http://schemas.openxmlformats.org/drawingml/2006/table">
            <a:tbl>
              <a:tblPr firstRow="1" bandRow="1"/>
              <a:tblGrid>
                <a:gridCol w="2789725">
                  <a:extLst>
                    <a:ext uri="{9D8B030D-6E8A-4147-A177-3AD203B41FA5}">
                      <a16:colId xmlns:a16="http://schemas.microsoft.com/office/drawing/2014/main" val="4087889410"/>
                    </a:ext>
                  </a:extLst>
                </a:gridCol>
                <a:gridCol w="2820607">
                  <a:extLst>
                    <a:ext uri="{9D8B030D-6E8A-4147-A177-3AD203B41FA5}">
                      <a16:colId xmlns:a16="http://schemas.microsoft.com/office/drawing/2014/main" val="2829666176"/>
                    </a:ext>
                  </a:extLst>
                </a:gridCol>
              </a:tblGrid>
              <a:tr h="36279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NAME</a:t>
                      </a:r>
                      <a:endParaRPr lang="en-IN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ROLL_NO</a:t>
                      </a:r>
                      <a:endParaRPr lang="en-IN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013183"/>
                  </a:ext>
                </a:extLst>
              </a:tr>
              <a:tr h="36279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 SANDEEP KUMAR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20221CSG0136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83524"/>
                  </a:ext>
                </a:extLst>
              </a:tr>
              <a:tr h="36279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YOGESH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/>
                        <a:t>20221CS0G128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371901"/>
                  </a:ext>
                </a:extLst>
              </a:tr>
              <a:tr h="36279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 PRAJWAL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/>
                        <a:t>20221CS0G161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6284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latin typeface="+mn-lt"/>
                <a:ea typeface="Cambria" panose="02040503050406030204" pitchFamily="18" charset="0"/>
              </a:rPr>
              <a:t>DETAILS</a:t>
            </a:r>
            <a:endParaRPr dirty="0">
              <a:latin typeface="+mn-lt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b="1" dirty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t>Organization:</a:t>
            </a:r>
            <a:r>
              <a:rPr lang="en-US" b="1" dirty="0">
                <a:latin typeface="+mn-lt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  <a:ea typeface="Cambria" panose="02040503050406030204" pitchFamily="18" charset="0"/>
              </a:rPr>
              <a:t>National Technical Research </a:t>
            </a:r>
            <a:r>
              <a:rPr lang="en-US" dirty="0" err="1">
                <a:solidFill>
                  <a:schemeClr val="tx1"/>
                </a:solidFill>
                <a:latin typeface="+mn-lt"/>
                <a:ea typeface="Cambria" panose="02040503050406030204" pitchFamily="18" charset="0"/>
              </a:rPr>
              <a:t>Organisation</a:t>
            </a:r>
            <a:r>
              <a:rPr lang="en-US" dirty="0">
                <a:solidFill>
                  <a:schemeClr val="tx1"/>
                </a:solidFill>
                <a:latin typeface="+mn-lt"/>
                <a:ea typeface="Cambria" panose="02040503050406030204" pitchFamily="18" charset="0"/>
              </a:rPr>
              <a:t> (NTRO)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t>Category:</a:t>
            </a:r>
            <a:r>
              <a:rPr lang="en-US" dirty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  <a:ea typeface="Cambria" panose="02040503050406030204" pitchFamily="18" charset="0"/>
              </a:rPr>
              <a:t>Software.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bg2"/>
                </a:solidFill>
                <a:latin typeface="+mn-lt"/>
                <a:ea typeface="Cambria" panose="02040503050406030204" pitchFamily="18" charset="0"/>
              </a:rPr>
              <a:t>Problem Description</a:t>
            </a:r>
            <a:r>
              <a:rPr lang="en-US" b="1" dirty="0">
                <a:latin typeface="+mn-lt"/>
                <a:ea typeface="Cambria" panose="02040503050406030204" pitchFamily="18" charset="0"/>
              </a:rPr>
              <a:t>:</a:t>
            </a:r>
            <a:endParaRPr lang="en-US" sz="1600" b="1" dirty="0">
              <a:latin typeface="+mn-lt"/>
              <a:ea typeface="Cambria" panose="02040503050406030204" pitchFamily="18" charset="0"/>
            </a:endParaRPr>
          </a:p>
          <a:p>
            <a:pPr marL="438150" indent="-285750" algn="just">
              <a:lnSpc>
                <a:spcPct val="200000"/>
              </a:lnSpc>
              <a:spcBef>
                <a:spcPts val="0"/>
              </a:spcBef>
            </a:pPr>
            <a:r>
              <a:rPr lang="en-US" sz="1600" dirty="0">
                <a:latin typeface="+mn-lt"/>
              </a:rPr>
              <a:t>This project is the development and evaluation of an AI/ML solution to detect </a:t>
            </a:r>
            <a:r>
              <a:rPr lang="en-US" sz="1600" b="1" dirty="0">
                <a:latin typeface="+mn-lt"/>
              </a:rPr>
              <a:t>face-swap deepfake videos</a:t>
            </a:r>
            <a:r>
              <a:rPr lang="en-US" sz="1600" dirty="0">
                <a:latin typeface="+mn-lt"/>
              </a:rPr>
              <a:t>, focusing on a </a:t>
            </a:r>
            <a:r>
              <a:rPr lang="en-US" sz="1600" b="1" dirty="0">
                <a:latin typeface="+mn-lt"/>
              </a:rPr>
              <a:t>Recurrent Convolutional Strategy</a:t>
            </a:r>
            <a:r>
              <a:rPr lang="en-US" sz="1600" dirty="0">
                <a:latin typeface="+mn-lt"/>
              </a:rPr>
              <a:t>.</a:t>
            </a:r>
          </a:p>
          <a:p>
            <a:pPr marL="438150" indent="-285750" algn="just">
              <a:lnSpc>
                <a:spcPct val="200000"/>
              </a:lnSpc>
              <a:spcBef>
                <a:spcPts val="0"/>
              </a:spcBef>
            </a:pPr>
            <a:r>
              <a:rPr lang="en-US" sz="1600" dirty="0">
                <a:latin typeface="+mn-lt"/>
              </a:rPr>
              <a:t>The core of the project is a </a:t>
            </a:r>
            <a:r>
              <a:rPr lang="en-US" sz="1600" b="1" dirty="0">
                <a:latin typeface="+mn-lt"/>
              </a:rPr>
              <a:t>hybrid CNN-LSTM model</a:t>
            </a:r>
            <a:r>
              <a:rPr lang="en-US" sz="1600" dirty="0">
                <a:latin typeface="+mn-lt"/>
              </a:rPr>
              <a:t> designed to analyze videos for both </a:t>
            </a:r>
            <a:r>
              <a:rPr lang="en-US" sz="1600" b="1" dirty="0">
                <a:latin typeface="+mn-lt"/>
              </a:rPr>
              <a:t>spatial artifacts</a:t>
            </a:r>
            <a:r>
              <a:rPr lang="en-US" sz="1600" dirty="0">
                <a:latin typeface="+mn-lt"/>
              </a:rPr>
              <a:t> (like unnatural textures in a single frame) and </a:t>
            </a:r>
            <a:r>
              <a:rPr lang="en-US" sz="1600" b="1" dirty="0">
                <a:latin typeface="+mn-lt"/>
              </a:rPr>
              <a:t>temporal inconsistencies</a:t>
            </a:r>
            <a:r>
              <a:rPr lang="en-US" sz="1600" dirty="0">
                <a:latin typeface="+mn-lt"/>
              </a:rPr>
              <a:t> (like flawed blinking patterns over time).</a:t>
            </a:r>
          </a:p>
          <a:p>
            <a:pPr marL="438150" indent="-285750" algn="just">
              <a:lnSpc>
                <a:spcPct val="200000"/>
              </a:lnSpc>
              <a:spcBef>
                <a:spcPts val="0"/>
              </a:spcBef>
            </a:pPr>
            <a:r>
              <a:rPr lang="en-US" sz="1600" dirty="0">
                <a:latin typeface="+mn-lt"/>
              </a:rPr>
              <a:t>The models will be trained and tested on challenging public datasets like </a:t>
            </a:r>
            <a:r>
              <a:rPr lang="en-US" sz="1600" b="1" dirty="0" err="1">
                <a:latin typeface="+mn-lt"/>
              </a:rPr>
              <a:t>FaceForensics</a:t>
            </a:r>
            <a:r>
              <a:rPr lang="en-US" sz="1600" b="1" dirty="0">
                <a:latin typeface="+mn-lt"/>
              </a:rPr>
              <a:t>++</a:t>
            </a:r>
            <a:r>
              <a:rPr lang="en-US" sz="1600" dirty="0">
                <a:latin typeface="+mn-lt"/>
              </a:rPr>
              <a:t> and </a:t>
            </a:r>
            <a:r>
              <a:rPr lang="en-US" sz="1600" b="1" dirty="0">
                <a:latin typeface="+mn-lt"/>
              </a:rPr>
              <a:t>Celeb-DF</a:t>
            </a:r>
            <a:r>
              <a:rPr lang="en-US" sz="1600" dirty="0">
                <a:latin typeface="+mn-lt"/>
              </a:rPr>
              <a:t>, with the ultimate aim of demonstrating the superior effectiveness of a </a:t>
            </a:r>
            <a:r>
              <a:rPr lang="en-US" sz="1600" dirty="0" err="1">
                <a:latin typeface="+mn-lt"/>
              </a:rPr>
              <a:t>spatio</a:t>
            </a:r>
            <a:r>
              <a:rPr lang="en-US" sz="1600" dirty="0">
                <a:latin typeface="+mn-lt"/>
              </a:rPr>
              <a:t>-temporal model in combating sophisticated digital forgeries.</a:t>
            </a:r>
            <a:endParaRPr lang="en-US" sz="1600" dirty="0">
              <a:latin typeface="+mn-lt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IN" dirty="0">
                <a:latin typeface="+mj-lt"/>
              </a:rPr>
              <a:t>Problem Statement</a:t>
            </a:r>
            <a:endParaRPr lang="en-US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C3A957-14A2-574C-561A-D0D1A1A8C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1350536"/>
            <a:ext cx="11190886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400" b="1" dirty="0">
                <a:latin typeface="+mj-lt"/>
              </a:rPr>
              <a:t>The Challenge of Hyper-Realistic Deepfakes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400" b="1" dirty="0">
                <a:latin typeface="+mj-lt"/>
              </a:rPr>
              <a:t>(</a:t>
            </a:r>
            <a:r>
              <a:rPr lang="en-US" sz="2400" dirty="0">
                <a:latin typeface="+mj-lt"/>
                <a:ea typeface="Cambria" panose="02040503050406030204" pitchFamily="18" charset="0"/>
              </a:rPr>
              <a:t>problem statement number:</a:t>
            </a:r>
            <a:r>
              <a:rPr lang="en-IN" sz="2400" b="1" dirty="0">
                <a:latin typeface="+mj-lt"/>
                <a:ea typeface="Cambria" panose="02040503050406030204" pitchFamily="18" charset="0"/>
              </a:rPr>
              <a:t>PSCS_314</a:t>
            </a:r>
            <a:r>
              <a:rPr lang="en-US" sz="2400" b="1" dirty="0">
                <a:latin typeface="+mj-lt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rapid rise of Generative AI has enabled the creation of hyper-realistic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face-swap deepfake videos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blurring the line between authentic and synthetic media.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This technology poses a severe threat to society through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political disinformation, financial fraud, and personal defamation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Existing detection methods often fail to generalize against new forgery techniques and struggle to identify subtle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temporal inconsistencies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that reveal a video's true nature.</a:t>
            </a: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762000" y="274638"/>
            <a:ext cx="2489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+mn-lt"/>
                <a:ea typeface="Cambria" panose="02040503050406030204" pitchFamily="18" charset="0"/>
              </a:rPr>
              <a:t>OBJECTIVE</a:t>
            </a:r>
            <a:endParaRPr dirty="0">
              <a:latin typeface="+mn-lt"/>
              <a:ea typeface="Cambria" panose="020405030504060302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C29A37-D0DF-E6C8-5022-26ACC50A59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7680" y="1379450"/>
            <a:ext cx="1119632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To design and implement a robust data preprocessing pipeline for extracting and normalizing facial frames from video datasets like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Celeb-DF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and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FaceForensics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++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To develop and train a baseline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Convolutional Neural Network (CNN)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model, using  for detecting spatial artifacts in individual video frames.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To construct and train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hybrid CNN-LSTM model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to analyze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spatio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-temporal features and identify inconsistencies across frame sequences.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To conduct a rigorous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comparative evaluation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of the baseline and hybrid models using key performance metrics (e.g., Accuracy, F1-Score, AUC) to validate the effectiveness of the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spatio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-temporal approach.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>
                <a:latin typeface="+mn-lt"/>
              </a:rPr>
              <a:t>Proposed Methodology</a:t>
            </a:r>
            <a:endParaRPr dirty="0">
              <a:latin typeface="+mn-lt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0377D3-6299-3F98-9A59-5EF675D00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" y="1267252"/>
            <a:ext cx="11236960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Content: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Our methodology is a multi-stage process designed to systematically analyze video content, from raw files to a final classification verdict. The core of this pipeline is a hybrid model that examines evidence in both space and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Workflow Steps: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Video Input: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video file (.mp4) is provided to the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Frame Extraction: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The video is decomposed into individual image frames.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Face Detection &amp; Crop: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An MTCNN model identifies and crops the facial region from each frame.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Feature Extraction: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pre-trained CNN extracts spatial features from each 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Temporal Analysis: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An LSTM network processes sequences of these features to find inconsistencies.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Classification: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 final layer provides the output: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REAL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or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FAKE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797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IN" dirty="0">
                <a:latin typeface="+mj-lt"/>
              </a:rPr>
              <a:t>Innovation &amp; Contribution</a:t>
            </a:r>
            <a:endParaRPr lang="en-US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80869B-6300-EB4B-4C0A-51C53AF4BFFB}"/>
              </a:ext>
            </a:extLst>
          </p:cNvPr>
          <p:cNvSpPr txBox="1"/>
          <p:nvPr/>
        </p:nvSpPr>
        <p:spPr>
          <a:xfrm>
            <a:off x="477520" y="1513136"/>
            <a:ext cx="1122680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What Makes Our Project Novel</a:t>
            </a:r>
            <a:endParaRPr lang="en-US" sz="2200" b="1" dirty="0">
              <a:latin typeface="+mj-lt"/>
            </a:endParaRPr>
          </a:p>
          <a:p>
            <a:endParaRPr lang="en-US" sz="2200" b="1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</a:rPr>
              <a:t>Hybrid </a:t>
            </a:r>
            <a:r>
              <a:rPr lang="en-US" sz="2200" b="1" dirty="0" err="1">
                <a:latin typeface="+mj-lt"/>
              </a:rPr>
              <a:t>Spatio</a:t>
            </a:r>
            <a:r>
              <a:rPr lang="en-US" sz="2200" b="1" dirty="0">
                <a:latin typeface="+mj-lt"/>
              </a:rPr>
              <a:t>-Temporal Model:</a:t>
            </a:r>
            <a:r>
              <a:rPr lang="en-US" sz="2200" dirty="0">
                <a:latin typeface="+mj-lt"/>
              </a:rPr>
              <a:t> Our primary innovation is a model that combines the spatial artifact analysis of a </a:t>
            </a:r>
            <a:r>
              <a:rPr lang="en-US" sz="2200" b="1" dirty="0">
                <a:latin typeface="+mj-lt"/>
              </a:rPr>
              <a:t>CNN</a:t>
            </a:r>
            <a:r>
              <a:rPr lang="en-US" sz="2200" dirty="0">
                <a:latin typeface="+mj-lt"/>
              </a:rPr>
              <a:t> with the temporal inconsistency detection of an </a:t>
            </a:r>
            <a:r>
              <a:rPr lang="en-US" sz="2200" b="1" dirty="0">
                <a:latin typeface="+mj-lt"/>
              </a:rPr>
              <a:t>LSTM</a:t>
            </a:r>
            <a:r>
              <a:rPr lang="en-US" sz="2200" dirty="0">
                <a:latin typeface="+mj-lt"/>
              </a:rPr>
              <a:t>, targeting more sophisticated forgeries.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</a:rPr>
              <a:t>Rigorous Benchmarking:</a:t>
            </a:r>
            <a:r>
              <a:rPr lang="en-US" sz="2200" dirty="0">
                <a:latin typeface="+mj-lt"/>
              </a:rPr>
              <a:t> We will provide a direct performance comparison of spatial vs. </a:t>
            </a:r>
            <a:r>
              <a:rPr lang="en-US" sz="2200" dirty="0" err="1">
                <a:latin typeface="+mj-lt"/>
              </a:rPr>
              <a:t>spatio</a:t>
            </a:r>
            <a:r>
              <a:rPr lang="en-US" sz="2200" dirty="0">
                <a:latin typeface="+mj-lt"/>
              </a:rPr>
              <a:t>-temporal models on the modern and challenging </a:t>
            </a:r>
            <a:r>
              <a:rPr lang="en-US" sz="2200" b="1" dirty="0">
                <a:latin typeface="+mj-lt"/>
              </a:rPr>
              <a:t>Celeb-DF</a:t>
            </a:r>
            <a:r>
              <a:rPr lang="en-US" sz="2200" dirty="0">
                <a:latin typeface="+mj-lt"/>
              </a:rPr>
              <a:t> dataset.</a:t>
            </a:r>
          </a:p>
          <a:p>
            <a:endParaRPr lang="en-US" sz="22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</a:rPr>
              <a:t>Open-Source Tool:</a:t>
            </a:r>
            <a:r>
              <a:rPr lang="en-US" sz="2200" dirty="0">
                <a:latin typeface="+mj-lt"/>
              </a:rPr>
              <a:t> The project will be delivered as a well-documented, public </a:t>
            </a:r>
            <a:r>
              <a:rPr lang="en-US" sz="2200" b="1" dirty="0">
                <a:latin typeface="+mj-lt"/>
              </a:rPr>
              <a:t>GitHub repository.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+mj-lt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+mj-lt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+mj-lt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+mj-lt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+mj-lt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+mj-lt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+mj-lt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+mj-lt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+mj-lt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477520" y="1579880"/>
            <a:ext cx="1125728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sz="4000" b="1" dirty="0" err="1">
                <a:solidFill>
                  <a:schemeClr val="accent2">
                    <a:lumMod val="75000"/>
                  </a:schemeClr>
                </a:solidFill>
                <a:latin typeface="+mj-lt"/>
                <a:ea typeface="Cambria" panose="02040503050406030204" pitchFamily="18" charset="0"/>
              </a:rPr>
              <a:t>Github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+mj-lt"/>
                <a:ea typeface="Cambria" panose="02040503050406030204" pitchFamily="18" charset="0"/>
              </a:rPr>
              <a:t>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sz="4000" dirty="0">
              <a:latin typeface="+mj-lt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+mj-lt"/>
                <a:ea typeface="Cambria" panose="02040503050406030204" pitchFamily="18" charset="0"/>
              </a:rPr>
              <a:t>https://github.com/SandeepKumar-san/CSG31_PSCS314_DEEPFAKE-DETECTION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+mj-lt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+mj-lt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+mn-lt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+mn-lt"/>
              <a:ea typeface="Cambria" panose="020405030504060302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17D62E-2357-3DC0-FB16-95E094618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624117"/>
              </p:ext>
            </p:extLst>
          </p:nvPr>
        </p:nvGraphicFramePr>
        <p:xfrm>
          <a:off x="487680" y="1381760"/>
          <a:ext cx="11247122" cy="4439918"/>
        </p:xfrm>
        <a:graphic>
          <a:graphicData uri="http://schemas.openxmlformats.org/drawingml/2006/table">
            <a:tbl>
              <a:tblPr/>
              <a:tblGrid>
                <a:gridCol w="1368263">
                  <a:extLst>
                    <a:ext uri="{9D8B030D-6E8A-4147-A177-3AD203B41FA5}">
                      <a16:colId xmlns:a16="http://schemas.microsoft.com/office/drawing/2014/main" val="2705611486"/>
                    </a:ext>
                  </a:extLst>
                </a:gridCol>
                <a:gridCol w="3037544">
                  <a:extLst>
                    <a:ext uri="{9D8B030D-6E8A-4147-A177-3AD203B41FA5}">
                      <a16:colId xmlns:a16="http://schemas.microsoft.com/office/drawing/2014/main" val="4070029851"/>
                    </a:ext>
                  </a:extLst>
                </a:gridCol>
                <a:gridCol w="1368263">
                  <a:extLst>
                    <a:ext uri="{9D8B030D-6E8A-4147-A177-3AD203B41FA5}">
                      <a16:colId xmlns:a16="http://schemas.microsoft.com/office/drawing/2014/main" val="1387437369"/>
                    </a:ext>
                  </a:extLst>
                </a:gridCol>
                <a:gridCol w="1368263">
                  <a:extLst>
                    <a:ext uri="{9D8B030D-6E8A-4147-A177-3AD203B41FA5}">
                      <a16:colId xmlns:a16="http://schemas.microsoft.com/office/drawing/2014/main" val="148831229"/>
                    </a:ext>
                  </a:extLst>
                </a:gridCol>
                <a:gridCol w="1368263">
                  <a:extLst>
                    <a:ext uri="{9D8B030D-6E8A-4147-A177-3AD203B41FA5}">
                      <a16:colId xmlns:a16="http://schemas.microsoft.com/office/drawing/2014/main" val="1394203083"/>
                    </a:ext>
                  </a:extLst>
                </a:gridCol>
                <a:gridCol w="1368263">
                  <a:extLst>
                    <a:ext uri="{9D8B030D-6E8A-4147-A177-3AD203B41FA5}">
                      <a16:colId xmlns:a16="http://schemas.microsoft.com/office/drawing/2014/main" val="83118214"/>
                    </a:ext>
                  </a:extLst>
                </a:gridCol>
                <a:gridCol w="1368263">
                  <a:extLst>
                    <a:ext uri="{9D8B030D-6E8A-4147-A177-3AD203B41FA5}">
                      <a16:colId xmlns:a16="http://schemas.microsoft.com/office/drawing/2014/main" val="2805866240"/>
                    </a:ext>
                  </a:extLst>
                </a:gridCol>
              </a:tblGrid>
              <a:tr h="634274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b="1">
                          <a:effectLst/>
                          <a:latin typeface="Times New Roman" panose="02020603050405020304" pitchFamily="18" charset="0"/>
                        </a:rPr>
                        <a:t>Phase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b="1">
                          <a:effectLst/>
                          <a:latin typeface="Times New Roman" panose="02020603050405020304" pitchFamily="18" charset="0"/>
                        </a:rPr>
                        <a:t>Task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b="1">
                          <a:effectLst/>
                          <a:latin typeface="Times New Roman" panose="02020603050405020304" pitchFamily="18" charset="0"/>
                        </a:rPr>
                        <a:t>Weeks 1-2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b="1">
                          <a:effectLst/>
                          <a:latin typeface="Times New Roman" panose="02020603050405020304" pitchFamily="18" charset="0"/>
                        </a:rPr>
                        <a:t>Weeks 3-4 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b="1">
                          <a:effectLst/>
                          <a:latin typeface="Times New Roman" panose="02020603050405020304" pitchFamily="18" charset="0"/>
                        </a:rPr>
                        <a:t>Weeks 5-7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b="1">
                          <a:effectLst/>
                          <a:latin typeface="Times New Roman" panose="02020603050405020304" pitchFamily="18" charset="0"/>
                        </a:rPr>
                        <a:t>Weeks 8-10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b="1">
                          <a:effectLst/>
                          <a:latin typeface="Times New Roman" panose="02020603050405020304" pitchFamily="18" charset="0"/>
                        </a:rPr>
                        <a:t>Weeks 11-12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775248"/>
                  </a:ext>
                </a:extLst>
              </a:tr>
              <a:tr h="634274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b="1">
                          <a:effectLst/>
                          <a:latin typeface="Times New Roman" panose="02020603050405020304" pitchFamily="18" charset="0"/>
                        </a:rPr>
                        <a:t>Research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b="1">
                          <a:effectLst/>
                          <a:latin typeface="Times New Roman" panose="02020603050405020304" pitchFamily="18" charset="0"/>
                        </a:rPr>
                        <a:t>Techniques and Method Organization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gridSpan="4"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b="1">
                          <a:effectLst/>
                          <a:latin typeface="Times New Roman" panose="02020603050405020304" pitchFamily="18" charset="0"/>
                        </a:rPr>
                        <a:t>██████████████████████████████████████████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endParaRPr lang="en-IN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9913875"/>
                  </a:ext>
                </a:extLst>
              </a:tr>
              <a:tr h="634274">
                <a:tc rowSpan="3"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b="1">
                          <a:effectLst/>
                          <a:latin typeface="Times New Roman" panose="02020603050405020304" pitchFamily="18" charset="0"/>
                        </a:rPr>
                        <a:t>Development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b="1">
                          <a:effectLst/>
                          <a:latin typeface="Times New Roman" panose="02020603050405020304" pitchFamily="18" charset="0"/>
                        </a:rPr>
                        <a:t>Data Preprocessing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endParaRPr lang="en-IN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b="1">
                          <a:effectLst/>
                          <a:latin typeface="Times New Roman" panose="02020603050405020304" pitchFamily="18" charset="0"/>
                        </a:rPr>
                        <a:t>█████████████████████ 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endParaRPr lang="en-IN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endParaRPr lang="en-IN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549851"/>
                  </a:ext>
                </a:extLst>
              </a:tr>
              <a:tr h="6342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b="1">
                          <a:effectLst/>
                          <a:latin typeface="Times New Roman" panose="02020603050405020304" pitchFamily="18" charset="0"/>
                        </a:rPr>
                        <a:t>CNN Model Dev.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endParaRPr lang="en-IN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b="1">
                          <a:effectLst/>
                          <a:latin typeface="Times New Roman" panose="02020603050405020304" pitchFamily="18" charset="0"/>
                        </a:rPr>
                        <a:t>██████████████████████████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endParaRPr lang="en-IN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7813576"/>
                  </a:ext>
                </a:extLst>
              </a:tr>
              <a:tr h="6342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b="1">
                          <a:effectLst/>
                          <a:latin typeface="Times New Roman" panose="02020603050405020304" pitchFamily="18" charset="0"/>
                        </a:rPr>
                        <a:t>Hybrid Model Dev.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endParaRPr lang="en-IN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b="1">
                          <a:effectLst/>
                          <a:latin typeface="Times New Roman" panose="02020603050405020304" pitchFamily="18" charset="0"/>
                        </a:rPr>
                        <a:t>██████████████████████████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endParaRPr lang="en-IN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394057"/>
                  </a:ext>
                </a:extLst>
              </a:tr>
              <a:tr h="634274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b="1">
                          <a:effectLst/>
                          <a:latin typeface="Times New Roman" panose="02020603050405020304" pitchFamily="18" charset="0"/>
                        </a:rPr>
                        <a:t>Evaluation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b="1">
                          <a:effectLst/>
                          <a:latin typeface="Times New Roman" panose="02020603050405020304" pitchFamily="18" charset="0"/>
                        </a:rPr>
                        <a:t>Model Training &amp; Exp.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endParaRPr lang="en-IN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endParaRPr lang="en-IN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endParaRPr lang="en-IN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b="1">
                          <a:effectLst/>
                          <a:latin typeface="Times New Roman" panose="02020603050405020304" pitchFamily="18" charset="0"/>
                        </a:rPr>
                        <a:t>███████████████ 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87320"/>
                  </a:ext>
                </a:extLst>
              </a:tr>
              <a:tr h="634274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b="1">
                          <a:effectLst/>
                          <a:latin typeface="Times New Roman" panose="02020603050405020304" pitchFamily="18" charset="0"/>
                        </a:rPr>
                        <a:t>Delivery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b="1">
                          <a:effectLst/>
                          <a:latin typeface="Times New Roman" panose="02020603050405020304" pitchFamily="18" charset="0"/>
                        </a:rPr>
                        <a:t>Final Report &amp; PPT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endParaRPr lang="en-IN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endParaRPr lang="en-IN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endParaRPr lang="en-IN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endParaRPr lang="en-IN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b="1" dirty="0">
                          <a:effectLst/>
                          <a:latin typeface="Times New Roman" panose="02020603050405020304" pitchFamily="18" charset="0"/>
                        </a:rPr>
                        <a:t>███████ 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449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+mn-lt"/>
                <a:ea typeface="Cambria" panose="02040503050406030204" pitchFamily="18" charset="0"/>
              </a:rPr>
              <a:t>References (IEEE Paper format)</a:t>
            </a:r>
            <a:endParaRPr dirty="0"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+mn-lt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+mn-lt"/>
                <a:ea typeface="Cambria" panose="02040503050406030204" pitchFamily="18" charset="0"/>
              </a:rPr>
              <a:t>[1] A. Rossler, D. Cozzolino, L. </a:t>
            </a:r>
            <a:r>
              <a:rPr lang="en-US" dirty="0" err="1">
                <a:latin typeface="+mn-lt"/>
                <a:ea typeface="Cambria" panose="02040503050406030204" pitchFamily="18" charset="0"/>
              </a:rPr>
              <a:t>Verdoliva</a:t>
            </a:r>
            <a:r>
              <a:rPr lang="en-US" dirty="0">
                <a:latin typeface="+mn-lt"/>
                <a:ea typeface="Cambria" panose="02040503050406030204" pitchFamily="18" charset="0"/>
              </a:rPr>
              <a:t>, C. Riess, J. Thies, and M. Niessner, “</a:t>
            </a:r>
            <a:r>
              <a:rPr lang="en-US" dirty="0" err="1">
                <a:latin typeface="+mn-lt"/>
                <a:ea typeface="Cambria" panose="02040503050406030204" pitchFamily="18" charset="0"/>
              </a:rPr>
              <a:t>FaceForensics</a:t>
            </a:r>
            <a:r>
              <a:rPr lang="en-US" dirty="0">
                <a:latin typeface="+mn-lt"/>
                <a:ea typeface="Cambria" panose="02040503050406030204" pitchFamily="18" charset="0"/>
              </a:rPr>
              <a:t>++: The Large-Scale De-identification Dataset,” in Proceedings of the IEEE/CVF International Conference on Computer Vision (ICCV), Oct. 2019.</a:t>
            </a: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+mn-lt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+mn-lt"/>
                <a:ea typeface="Cambria" panose="02040503050406030204" pitchFamily="18" charset="0"/>
              </a:rPr>
              <a:t>[2] Y. Li, X. Yang, P. Sun, H. Qi, and S. Lyu, “Celeb-DF: A Large-Scale Challenging Dataset for </a:t>
            </a:r>
            <a:r>
              <a:rPr lang="en-US" dirty="0" err="1">
                <a:latin typeface="+mn-lt"/>
                <a:ea typeface="Cambria" panose="02040503050406030204" pitchFamily="18" charset="0"/>
              </a:rPr>
              <a:t>DeepFake</a:t>
            </a:r>
            <a:r>
              <a:rPr lang="en-US" dirty="0">
                <a:latin typeface="+mn-lt"/>
                <a:ea typeface="Cambria" panose="02040503050406030204" pitchFamily="18" charset="0"/>
              </a:rPr>
              <a:t> Forensics,” in Proceedings of the IEEE/CVF Conference on Computer Vision and Pattern Recognition (CVPR), Jun. 2020.</a:t>
            </a: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+mn-lt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+mn-lt"/>
                <a:ea typeface="Cambria" panose="02040503050406030204" pitchFamily="18" charset="0"/>
              </a:rPr>
              <a:t>[3] </a:t>
            </a:r>
            <a:r>
              <a:rPr lang="en-US" b="1" dirty="0">
                <a:latin typeface="+mn-lt"/>
                <a:ea typeface="Cambria" panose="02040503050406030204" pitchFamily="18" charset="0"/>
              </a:rPr>
              <a:t>E. Sabir, J. Cheng, A. Jaiswal, W. </a:t>
            </a:r>
            <a:r>
              <a:rPr lang="en-US" b="1" dirty="0" err="1">
                <a:latin typeface="+mn-lt"/>
                <a:ea typeface="Cambria" panose="02040503050406030204" pitchFamily="18" charset="0"/>
              </a:rPr>
              <a:t>AbdAlmageed</a:t>
            </a:r>
            <a:r>
              <a:rPr lang="en-US" b="1" dirty="0">
                <a:latin typeface="+mn-lt"/>
                <a:ea typeface="Cambria" panose="02040503050406030204" pitchFamily="18" charset="0"/>
              </a:rPr>
              <a:t>, I. Masi, and P. Natarajan, “Recurrent Convolutional Strategies for Face Manipulation Detection in Videos,” in Proceedings of the IEEE/CVF Conference on Computer Vision and Pattern Recognition Workshops (CVPRW), Jun. 2019.</a:t>
            </a:r>
          </a:p>
          <a:p>
            <a:pPr marL="152400" indent="0">
              <a:spcBef>
                <a:spcPts val="0"/>
              </a:spcBef>
              <a:buNone/>
            </a:pPr>
            <a:endParaRPr lang="en-US" b="1" dirty="0">
              <a:latin typeface="+mn-lt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dirty="0">
              <a:latin typeface="+mn-lt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1DDB871361914C92E59AEC9AD0EF2A" ma:contentTypeVersion="10" ma:contentTypeDescription="Create a new document." ma:contentTypeScope="" ma:versionID="8cd229de15c1096e0f11a07052de889c">
  <xsd:schema xmlns:xsd="http://www.w3.org/2001/XMLSchema" xmlns:xs="http://www.w3.org/2001/XMLSchema" xmlns:p="http://schemas.microsoft.com/office/2006/metadata/properties" xmlns:ns3="d450f434-8884-451b-956f-1819749fd748" targetNamespace="http://schemas.microsoft.com/office/2006/metadata/properties" ma:root="true" ma:fieldsID="0dd65abc612a32fe00759cd589969e5b" ns3:_="">
    <xsd:import namespace="d450f434-8884-451b-956f-1819749fd7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50f434-8884-451b-956f-1819749fd7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450f434-8884-451b-956f-1819749fd748" xsi:nil="true"/>
  </documentManagement>
</p:properties>
</file>

<file path=customXml/itemProps1.xml><?xml version="1.0" encoding="utf-8"?>
<ds:datastoreItem xmlns:ds="http://schemas.openxmlformats.org/officeDocument/2006/customXml" ds:itemID="{4B8BB72E-3151-4719-A471-684228DBF7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50f434-8884-451b-956f-1819749fd7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52B59E-83A0-425F-B787-3BC304F9A8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195DC0-2B0E-42B3-A622-E2CDACDB8599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d450f434-8884-451b-956f-1819749fd748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871</Words>
  <Application>Microsoft Office PowerPoint</Application>
  <PresentationFormat>Widescreen</PresentationFormat>
  <Paragraphs>105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 Display</vt:lpstr>
      <vt:lpstr>Arial</vt:lpstr>
      <vt:lpstr>Cambria</vt:lpstr>
      <vt:lpstr>Times New Roman</vt:lpstr>
      <vt:lpstr>Verdana</vt:lpstr>
      <vt:lpstr>Bioinformatics</vt:lpstr>
      <vt:lpstr>Development of AI/ML based solution for detection of face-swap based deep fake videos</vt:lpstr>
      <vt:lpstr>DETAILS</vt:lpstr>
      <vt:lpstr>Problem Statement</vt:lpstr>
      <vt:lpstr>OBJECTIVE</vt:lpstr>
      <vt:lpstr>Proposed Methodology</vt:lpstr>
      <vt:lpstr>Innovation &amp; Contribution</vt:lpstr>
      <vt:lpstr>Github Link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Sandeep Kumar</cp:lastModifiedBy>
  <cp:revision>43</cp:revision>
  <dcterms:modified xsi:type="dcterms:W3CDTF">2025-08-19T10:31:09Z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0x010100881DDB871361914C92E59AEC9AD0EF2A</vt:lpwstr>
  </property>
</Properties>
</file>