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61C"/>
    <a:srgbClr val="003E26"/>
    <a:srgbClr val="F00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0F94-C5D5-4074-813A-04D6C549F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1A0A7-4923-436C-8C4C-C92A5998A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442F-1207-4489-BA5F-0940A64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7C16-9441-425F-B60C-1431E22F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BF60-A400-451F-8CC4-EF331B94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1EB6-C4ED-4080-A35E-2A925789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05518-628A-4DC0-B4C9-3EC1EF599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C2ED-3A92-4079-981F-0425CCC4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42D4-D37C-4752-B6B4-E08B2FA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F0E4E-AF93-4E35-BD7E-371BAD7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2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2AB8F-556F-4927-9CFB-AE198D88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E36F-4F4A-45E9-A758-AFF43915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37FB-B522-42E9-995C-F445C4E0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7FC6-C3C8-4B2F-BCE5-BB70FDC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E7AF-9C65-4833-ABD4-C4F9E396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7975-DB5D-4383-BF44-EEA21E6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3775-0D33-4981-8710-CA87D2AF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1BC9-2D1E-45ED-B729-9101F9AF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6FD3-E200-4CA5-BE2C-C6ECE546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F153-881A-4237-B405-3A92C7CC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0040-61B1-40E8-838B-C088341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981F-D2E9-4EB2-8C61-0997263D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A5C2-081F-42CD-8226-E990246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E3EF-841B-4EAC-B941-1C9E4C7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B74F-ADB2-4872-9A3D-84B8B641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3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05B9-26F2-4D90-AC3F-5EC3459D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42EA-EFBB-4A4A-8BF1-41D7610E5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ACF4-974A-4A25-BBDE-5D3FDD31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E64E-5F6B-4076-8C17-A2C1139E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45E2-62FF-45BC-9C5C-281E21AF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FF1-4D16-4737-8363-5582863A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AEF4-1E2C-4665-AE91-765018BB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F19F-6EF1-4B1D-97C3-12D17162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9A17-42EF-42FF-9DEB-2F3B766F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6C484-1CE0-4D6B-A63F-35AD54DB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285E-114A-4E26-B1A9-623999758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31DC0-246A-4AE7-BED6-B4618DC3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EAA6E-D51F-4004-96E7-FB3CEA0A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7584D-584F-4D07-9216-074A9E6B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0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24F9-5B34-4314-83F3-4D6E44AD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09977-4793-4F1C-97B3-E6752067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D74B3-372A-4202-A6D4-F9ADC828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6E275-6E07-474C-9A2D-CA0FCE71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6FA88-501C-4ABB-A91B-7607449D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77A49-9007-4F06-90FC-5918394B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D9B1-31FE-4F6D-B21A-5EF88BEE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80E0-CC76-4ADA-BCDD-C7E847B3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F3F7-9A37-4676-9152-ED0E266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D88AD-F851-4204-9515-18CA9E9D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4D0-BFCC-4316-BE3B-004B888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F2F0B-F8B4-4720-BC3A-95F58676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8666-EB73-4FA5-869C-EBE26A2E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5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1732-ADC5-47B2-819C-0DB75327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67DBA-8CA5-4763-BB08-8F85FFD64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9285-CB5E-4A59-94AB-56F21605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DB82-890F-4EF6-ACA4-596CF9DA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DB31-4232-4587-A4C1-A8DB0808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99F25-481E-4D70-ABE9-C8DBCFAC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33E50-67E0-41E5-B84C-77E70CF8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21256-C236-418B-8163-E6CD340A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92EB-F1A6-4B2A-B979-C645DD86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5D98-144D-4ADD-90B3-42F2F15999C1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E2E9-7133-4B3D-941C-D017D2508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2BE2-F26C-4847-8711-10ED27E6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F303-B8EF-4250-9C12-040E298C5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strings_methods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160A7D-7414-4421-8068-5B9C53564945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COMMENTS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E67BD3-6D64-464C-9037-FD9B2515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99" y="1676401"/>
            <a:ext cx="8985401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6" y="1025352"/>
            <a:ext cx="340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D0DBB-D2FB-4919-80C0-9813890D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1662872"/>
            <a:ext cx="10050278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CB7516-E3F6-4CDD-ACEF-8BFC20D8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6" y="4340215"/>
            <a:ext cx="6427917" cy="1709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3A55F-27EC-460E-A8D0-AF54A38B31BA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75062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6" y="1025352"/>
            <a:ext cx="340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EC8A7-D7BA-4339-A1EE-7B091AA6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8" y="2020538"/>
            <a:ext cx="8012432" cy="1695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8FEBC-5DE7-4207-AE0B-FAA1480C565C}"/>
              </a:ext>
            </a:extLst>
          </p:cNvPr>
          <p:cNvSpPr txBox="1"/>
          <p:nvPr/>
        </p:nvSpPr>
        <p:spPr>
          <a:xfrm>
            <a:off x="809626" y="1417263"/>
            <a:ext cx="105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Used to compare the objects, not if they are equal, but if they are actually the same object, with the same memory location:</a:t>
            </a:r>
            <a:endParaRPr lang="en-IN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4DA04-7E15-4541-992F-2373AFC8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8" y="3751742"/>
            <a:ext cx="9030960" cy="2095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C70397-D0D9-4B84-A44D-CDE565F87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69" y="5847534"/>
            <a:ext cx="9030960" cy="819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AE621-430B-4E02-AB03-6B1745F0BD7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3095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5" y="1025352"/>
            <a:ext cx="432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Membership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F5D25-153A-4045-BDD3-4294726B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2" y="1966783"/>
            <a:ext cx="8859486" cy="1857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EC8CC3-6D9F-4280-8FA9-DA1985BDEF05}"/>
              </a:ext>
            </a:extLst>
          </p:cNvPr>
          <p:cNvSpPr txBox="1"/>
          <p:nvPr/>
        </p:nvSpPr>
        <p:spPr>
          <a:xfrm>
            <a:off x="809626" y="1417263"/>
            <a:ext cx="1051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Membership operators are used to test if a sequence is presented in an object:</a:t>
            </a:r>
            <a:endParaRPr lang="en-IN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7C4D3-45CC-4E55-AF62-5CA7A12C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2" y="4419509"/>
            <a:ext cx="7611537" cy="129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0F939-42E6-4B20-AC0D-35FD6901D776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911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5" y="1025352"/>
            <a:ext cx="432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Bitwise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81162-3EBB-4CDF-8E69-ECC3C170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776299"/>
            <a:ext cx="10601325" cy="3305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4280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Png - Transparent Background Python Logo, Png Download - kindpng">
            <a:extLst>
              <a:ext uri="{FF2B5EF4-FFF2-40B4-BE49-F238E27FC236}">
                <a16:creationId xmlns:a16="http://schemas.microsoft.com/office/drawing/2014/main" id="{3222DB35-0589-4801-BEB9-85FCA98E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"/>
            <a:ext cx="619125" cy="6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4520491" y="100450"/>
            <a:ext cx="432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Bitwise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EAECF-D725-4E76-90CF-2741865D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63" y="4191963"/>
            <a:ext cx="4925112" cy="2038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966AB0-25E2-4EB3-A36A-6644D4098B69}"/>
              </a:ext>
            </a:extLst>
          </p:cNvPr>
          <p:cNvSpPr txBox="1"/>
          <p:nvPr/>
        </p:nvSpPr>
        <p:spPr>
          <a:xfrm>
            <a:off x="7800512" y="3668743"/>
            <a:ext cx="373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FAC55-EA49-47DA-9CDF-6A59FF33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258383"/>
            <a:ext cx="5792008" cy="2972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F525CF-786B-4DD0-B96A-C7DCBE310C27}"/>
              </a:ext>
            </a:extLst>
          </p:cNvPr>
          <p:cNvSpPr txBox="1"/>
          <p:nvPr/>
        </p:nvSpPr>
        <p:spPr>
          <a:xfrm>
            <a:off x="657225" y="2826700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Reference Code:</a:t>
            </a:r>
          </a:p>
        </p:txBody>
      </p:sp>
    </p:spTree>
    <p:extLst>
      <p:ext uri="{BB962C8B-B14F-4D97-AF65-F5344CB8AC3E}">
        <p14:creationId xmlns:p14="http://schemas.microsoft.com/office/powerpoint/2010/main" val="400852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Png - Transparent Background Python Logo, Png Download - kindpng">
            <a:extLst>
              <a:ext uri="{FF2B5EF4-FFF2-40B4-BE49-F238E27FC236}">
                <a16:creationId xmlns:a16="http://schemas.microsoft.com/office/drawing/2014/main" id="{3222DB35-0589-4801-BEB9-85FCA98E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"/>
            <a:ext cx="619125" cy="6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4520491" y="100450"/>
            <a:ext cx="432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Bitwise Operations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D5D7F-4DB2-49AC-8621-4A0F1759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19" y="1343591"/>
            <a:ext cx="2553056" cy="4887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A10B5-7E61-4ACA-B249-5440F4B7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258383"/>
            <a:ext cx="5792008" cy="2972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C28B71-3C91-487F-8FF5-05BE3B8F383A}"/>
              </a:ext>
            </a:extLst>
          </p:cNvPr>
          <p:cNvSpPr txBox="1"/>
          <p:nvPr/>
        </p:nvSpPr>
        <p:spPr>
          <a:xfrm>
            <a:off x="7800512" y="820371"/>
            <a:ext cx="373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AND, OR, XOR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D6C98-47BD-4A24-90ED-B7CED9075CE2}"/>
              </a:ext>
            </a:extLst>
          </p:cNvPr>
          <p:cNvSpPr txBox="1"/>
          <p:nvPr/>
        </p:nvSpPr>
        <p:spPr>
          <a:xfrm>
            <a:off x="657225" y="2826700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Reference Code:</a:t>
            </a:r>
          </a:p>
        </p:txBody>
      </p:sp>
    </p:spTree>
    <p:extLst>
      <p:ext uri="{BB962C8B-B14F-4D97-AF65-F5344CB8AC3E}">
        <p14:creationId xmlns:p14="http://schemas.microsoft.com/office/powerpoint/2010/main" val="406500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Png - Transparent Background Python Logo, Png Download - kindpng">
            <a:extLst>
              <a:ext uri="{FF2B5EF4-FFF2-40B4-BE49-F238E27FC236}">
                <a16:creationId xmlns:a16="http://schemas.microsoft.com/office/drawing/2014/main" id="{3222DB35-0589-4801-BEB9-85FCA98E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"/>
            <a:ext cx="619125" cy="64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4520491" y="100450"/>
            <a:ext cx="432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Bitwise Operations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546D3D-367B-4EEB-BBC2-E19E42EC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295" y="4001437"/>
            <a:ext cx="4515480" cy="2229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66BB4-DFA9-400A-B430-6623514417F6}"/>
              </a:ext>
            </a:extLst>
          </p:cNvPr>
          <p:cNvSpPr txBox="1"/>
          <p:nvPr/>
        </p:nvSpPr>
        <p:spPr>
          <a:xfrm>
            <a:off x="7800512" y="3478217"/>
            <a:ext cx="373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/>
              </a:rPr>
              <a:t>Right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Shift, Left Shift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2D0BFD-3D05-42F9-BC5A-BEBA3337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258383"/>
            <a:ext cx="5792008" cy="29722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E0111A-E6E8-41AA-B754-9216D5C897BA}"/>
              </a:ext>
            </a:extLst>
          </p:cNvPr>
          <p:cNvSpPr txBox="1"/>
          <p:nvPr/>
        </p:nvSpPr>
        <p:spPr>
          <a:xfrm>
            <a:off x="657225" y="2826700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Reference Code:</a:t>
            </a:r>
          </a:p>
        </p:txBody>
      </p:sp>
    </p:spTree>
    <p:extLst>
      <p:ext uri="{BB962C8B-B14F-4D97-AF65-F5344CB8AC3E}">
        <p14:creationId xmlns:p14="http://schemas.microsoft.com/office/powerpoint/2010/main" val="4339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56342-8E81-483A-B54A-D26F4F962B2C}"/>
              </a:ext>
            </a:extLst>
          </p:cNvPr>
          <p:cNvSpPr/>
          <p:nvPr/>
        </p:nvSpPr>
        <p:spPr>
          <a:xfrm>
            <a:off x="552449" y="518755"/>
            <a:ext cx="1103947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What’s Ahead?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2F5E6-CC75-4A42-84AF-E260B5AA59C5}"/>
              </a:ext>
            </a:extLst>
          </p:cNvPr>
          <p:cNvSpPr txBox="1"/>
          <p:nvPr/>
        </p:nvSpPr>
        <p:spPr>
          <a:xfrm>
            <a:off x="552449" y="1938040"/>
            <a:ext cx="11039477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B050"/>
                </a:solidFill>
              </a:rPr>
              <a:t>    </a:t>
            </a:r>
            <a:r>
              <a:rPr lang="en-IN" sz="4000" b="1" dirty="0">
                <a:solidFill>
                  <a:srgbClr val="00B050"/>
                </a:solidFill>
              </a:rPr>
              <a:t>Numbers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Strings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Booleans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Lists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Tuples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Sets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rgbClr val="00B050"/>
                </a:solidFill>
              </a:rPr>
              <a:t>    Dictionaries</a:t>
            </a:r>
          </a:p>
        </p:txBody>
      </p:sp>
    </p:spTree>
    <p:extLst>
      <p:ext uri="{BB962C8B-B14F-4D97-AF65-F5344CB8AC3E}">
        <p14:creationId xmlns:p14="http://schemas.microsoft.com/office/powerpoint/2010/main" val="369136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1238251" y="1453977"/>
            <a:ext cx="59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F00E54"/>
                </a:solidFill>
                <a:latin typeface="Calibri" panose="020F0502020204030204"/>
              </a:rPr>
              <a:t>int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00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BFCE4-70F7-4B48-88D5-532FF8E60924}"/>
              </a:ext>
            </a:extLst>
          </p:cNvPr>
          <p:cNvSpPr txBox="1"/>
          <p:nvPr/>
        </p:nvSpPr>
        <p:spPr>
          <a:xfrm>
            <a:off x="5453062" y="1453977"/>
            <a:ext cx="90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F00E54"/>
                </a:solidFill>
                <a:latin typeface="Calibri" panose="020F0502020204030204"/>
              </a:rPr>
              <a:t>float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00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692B7-CFE0-4B09-90D7-98926FE45B18}"/>
              </a:ext>
            </a:extLst>
          </p:cNvPr>
          <p:cNvSpPr txBox="1"/>
          <p:nvPr/>
        </p:nvSpPr>
        <p:spPr>
          <a:xfrm>
            <a:off x="9334499" y="1453977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F00E54"/>
                </a:solidFill>
                <a:latin typeface="Calibri" panose="020F0502020204030204"/>
              </a:rPr>
              <a:t>complex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00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C730E-7E86-437C-AA7E-A20C2328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62" y="2108748"/>
            <a:ext cx="2931763" cy="2396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53F95-C407-426B-B120-672B96C3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08" y="2127798"/>
            <a:ext cx="3177267" cy="23965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123E2E-2EE4-4969-B117-B9C7312BA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513" y="2127798"/>
            <a:ext cx="3177268" cy="2377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1F0FAD-A9B8-408E-ABB8-4982EB8FC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108" y="5324475"/>
            <a:ext cx="2497242" cy="11655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2CADED-7C07-4A82-AEE0-04F05F8EFA14}"/>
              </a:ext>
            </a:extLst>
          </p:cNvPr>
          <p:cNvSpPr txBox="1"/>
          <p:nvPr/>
        </p:nvSpPr>
        <p:spPr>
          <a:xfrm>
            <a:off x="6985908" y="5870892"/>
            <a:ext cx="49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Verdana" panose="020B0604030504040204" pitchFamily="34" charset="0"/>
              </a:rPr>
              <a:t>Float can also be scientific numbers with an "e" to indicate the power of 10.</a:t>
            </a:r>
          </a:p>
        </p:txBody>
      </p:sp>
    </p:spTree>
    <p:extLst>
      <p:ext uri="{BB962C8B-B14F-4D97-AF65-F5344CB8AC3E}">
        <p14:creationId xmlns:p14="http://schemas.microsoft.com/office/powerpoint/2010/main" val="89707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CADED-7C07-4A82-AEE0-04F05F8EFA14}"/>
              </a:ext>
            </a:extLst>
          </p:cNvPr>
          <p:cNvSpPr txBox="1"/>
          <p:nvPr/>
        </p:nvSpPr>
        <p:spPr>
          <a:xfrm>
            <a:off x="6985908" y="3943958"/>
            <a:ext cx="49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Numbers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Complex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type cannot be converted to any other 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2684F-2480-412A-8E49-ADB5EC9951A6}"/>
              </a:ext>
            </a:extLst>
          </p:cNvPr>
          <p:cNvSpPr txBox="1"/>
          <p:nvPr/>
        </p:nvSpPr>
        <p:spPr>
          <a:xfrm>
            <a:off x="228601" y="1206327"/>
            <a:ext cx="301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F00E54"/>
                </a:solidFill>
                <a:latin typeface="Calibri" panose="020F0502020204030204"/>
              </a:rPr>
              <a:t>Inter-Conversion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00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86348-E333-4264-BAEB-17D12C1C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932959"/>
            <a:ext cx="4124324" cy="4668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C3EC5-5643-44B3-A7AC-6178037D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52" y="1932959"/>
            <a:ext cx="2181529" cy="46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500D11-1DDF-4AB7-A1B0-42277E212CAE}"/>
              </a:ext>
            </a:extLst>
          </p:cNvPr>
          <p:cNvSpPr txBox="1"/>
          <p:nvPr/>
        </p:nvSpPr>
        <p:spPr>
          <a:xfrm>
            <a:off x="347661" y="1447800"/>
            <a:ext cx="501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00E54"/>
                </a:solidFill>
              </a:rPr>
              <a:t>Datatype Need not be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DD791-1D58-4BB8-B2A4-B83ABFEA6372}"/>
              </a:ext>
            </a:extLst>
          </p:cNvPr>
          <p:cNvSpPr txBox="1"/>
          <p:nvPr/>
        </p:nvSpPr>
        <p:spPr>
          <a:xfrm>
            <a:off x="8358186" y="1447800"/>
            <a:ext cx="501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00E54"/>
                </a:solidFill>
              </a:rPr>
              <a:t>Multiple declaration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B7952-FC18-4210-8187-0B7C60C0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2968"/>
            <a:ext cx="5316735" cy="1019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5F035-7815-4B81-8F29-864117AD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128412"/>
            <a:ext cx="4387261" cy="2424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949E9-F080-4DFC-B774-968F48C2B464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33591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DBE4B-AB80-4D9E-BE8B-03FA34C9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4" y="1485542"/>
            <a:ext cx="4667713" cy="2876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F65B99-7DA5-4241-A0C4-A3E7C1AB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7" y="1485542"/>
            <a:ext cx="686336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BE8D3-B082-4B38-9AA4-FEC921C1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1209675"/>
            <a:ext cx="5486033" cy="5428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4C96-EC36-446A-B6A3-09902D18D646}"/>
              </a:ext>
            </a:extLst>
          </p:cNvPr>
          <p:cNvSpPr txBox="1"/>
          <p:nvPr/>
        </p:nvSpPr>
        <p:spPr>
          <a:xfrm>
            <a:off x="228601" y="1206327"/>
            <a:ext cx="301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F00E54"/>
                </a:solidFill>
                <a:latin typeface="Calibri" panose="020F0502020204030204"/>
              </a:rPr>
              <a:t>Slicing a string: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F00E5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DB083-107F-44B9-BCE2-181D67CACE4A}"/>
              </a:ext>
            </a:extLst>
          </p:cNvPr>
          <p:cNvSpPr txBox="1"/>
          <p:nvPr/>
        </p:nvSpPr>
        <p:spPr>
          <a:xfrm>
            <a:off x="352425" y="1866900"/>
            <a:ext cx="5553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If index is </a:t>
            </a: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negative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then calculated from end, with the last element indexed as -1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Range is denoted by a colon [a:b]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Inclusive of index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Exclusive of index 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If a is omitted,  then assume a = 0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If b is omitted, then assume b = len(txt)</a:t>
            </a:r>
          </a:p>
        </p:txBody>
      </p:sp>
    </p:spTree>
    <p:extLst>
      <p:ext uri="{BB962C8B-B14F-4D97-AF65-F5344CB8AC3E}">
        <p14:creationId xmlns:p14="http://schemas.microsoft.com/office/powerpoint/2010/main" val="26977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4C96-EC36-446A-B6A3-09902D18D646}"/>
              </a:ext>
            </a:extLst>
          </p:cNvPr>
          <p:cNvSpPr txBox="1"/>
          <p:nvPr/>
        </p:nvSpPr>
        <p:spPr>
          <a:xfrm>
            <a:off x="228601" y="1206327"/>
            <a:ext cx="391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Modifications in a string: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BABD6-D771-4C46-BC95-6DFB0939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729547"/>
            <a:ext cx="11734798" cy="48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2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4C96-EC36-446A-B6A3-09902D18D646}"/>
              </a:ext>
            </a:extLst>
          </p:cNvPr>
          <p:cNvSpPr txBox="1"/>
          <p:nvPr/>
        </p:nvSpPr>
        <p:spPr>
          <a:xfrm>
            <a:off x="228601" y="1206327"/>
            <a:ext cx="391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Concatenate strings: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66A81-752D-4B4C-A446-02B526A6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6" y="1729547"/>
            <a:ext cx="5182609" cy="1581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C8D23-81D1-463D-8F56-60B74665DFE3}"/>
              </a:ext>
            </a:extLst>
          </p:cNvPr>
          <p:cNvSpPr txBox="1"/>
          <p:nvPr/>
        </p:nvSpPr>
        <p:spPr>
          <a:xfrm>
            <a:off x="228601" y="3840259"/>
            <a:ext cx="391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Concatenate non-strings: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2CB57-64B5-49B0-A040-8B10626B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6" y="4363479"/>
            <a:ext cx="5466744" cy="2110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7A5908-234D-4BEB-ACFE-7ABED7F265BD}"/>
              </a:ext>
            </a:extLst>
          </p:cNvPr>
          <p:cNvSpPr txBox="1"/>
          <p:nvPr/>
        </p:nvSpPr>
        <p:spPr>
          <a:xfrm>
            <a:off x="6442983" y="2241296"/>
            <a:ext cx="4939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Simply using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plus(+)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8CF3E-47EE-4126-B4A3-44AC264DC2A9}"/>
              </a:ext>
            </a:extLst>
          </p:cNvPr>
          <p:cNvSpPr txBox="1"/>
          <p:nvPr/>
        </p:nvSpPr>
        <p:spPr>
          <a:xfrm>
            <a:off x="6354792" y="4841621"/>
            <a:ext cx="513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Using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plus(+)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</a:rPr>
              <a:t>But first converting each non-strings to a string by </a:t>
            </a:r>
            <a:r>
              <a:rPr lang="en-US" sz="2000" b="1" dirty="0">
                <a:solidFill>
                  <a:prstClr val="white">
                    <a:lumMod val="85000"/>
                  </a:prstClr>
                </a:solidFill>
                <a:latin typeface="Verdana" panose="020B0604030504040204" pitchFamily="34" charset="0"/>
              </a:rPr>
              <a:t>Type-Casting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4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4C96-EC36-446A-B6A3-09902D18D646}"/>
              </a:ext>
            </a:extLst>
          </p:cNvPr>
          <p:cNvSpPr txBox="1"/>
          <p:nvPr/>
        </p:nvSpPr>
        <p:spPr>
          <a:xfrm>
            <a:off x="228601" y="1206327"/>
            <a:ext cx="391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strings: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26459-415A-480F-9BC9-B83F4770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29547"/>
            <a:ext cx="4648849" cy="866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CCBE9-8899-4E86-8D8D-C7BB6D45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1" y="3119663"/>
            <a:ext cx="5162899" cy="1781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7F27D3-5A06-453B-90B4-CD3E72A9B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91" y="3119663"/>
            <a:ext cx="5430008" cy="1781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86756-02DF-46FC-889C-8247B31DA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01" y="5270620"/>
            <a:ext cx="3953427" cy="762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C861BA-9407-40FE-8047-22A0ECAD1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291" y="5264496"/>
            <a:ext cx="3953427" cy="762106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CDD8579-7C89-4637-A2C0-32B2B0A8AFEB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981152" y="2162995"/>
            <a:ext cx="752649" cy="9566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6A6A23-BC43-4A15-BFDE-178EEDD532B2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>
            <a:off x="8382649" y="2162995"/>
            <a:ext cx="694646" cy="9566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5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F7B472-E928-449D-92A1-FC331B18156F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4C96-EC36-446A-B6A3-09902D18D646}"/>
              </a:ext>
            </a:extLst>
          </p:cNvPr>
          <p:cNvSpPr txBox="1"/>
          <p:nvPr/>
        </p:nvSpPr>
        <p:spPr>
          <a:xfrm>
            <a:off x="2374037" y="2406477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 to all other string methods: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B870B-9F79-46C7-8DB3-F1D266239EC6}"/>
              </a:ext>
            </a:extLst>
          </p:cNvPr>
          <p:cNvSpPr txBox="1"/>
          <p:nvPr/>
        </p:nvSpPr>
        <p:spPr>
          <a:xfrm>
            <a:off x="1159668" y="3429000"/>
            <a:ext cx="987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https://www.w3schools.com/python/python_strings_methods.asp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33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31989-92B2-4587-84E5-B2517B0A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51" y="1461786"/>
            <a:ext cx="8747736" cy="4910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5215B-6D38-466C-B020-17C7C7B27D22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266161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0E071-2DD7-49A5-B63C-DCE07EAF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33402"/>
            <a:ext cx="5163271" cy="2114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360C16-54E1-49EB-B9CA-D02D03E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921868"/>
            <a:ext cx="3162741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72CD5D-793E-4CE6-AD9A-2ADC6EF40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805" y="5505286"/>
            <a:ext cx="3982006" cy="1171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BB9E87-0F3E-4F2A-8E98-CE8A68BC7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171" y="1733402"/>
            <a:ext cx="6020640" cy="37343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FD5E12-16B4-4A2E-A2B4-C537460149C4}"/>
              </a:ext>
            </a:extLst>
          </p:cNvPr>
          <p:cNvSpPr txBox="1"/>
          <p:nvPr/>
        </p:nvSpPr>
        <p:spPr>
          <a:xfrm>
            <a:off x="1457326" y="1044402"/>
            <a:ext cx="955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00E54"/>
                </a:solidFill>
              </a:rPr>
              <a:t>Datatype of a variable can be found using the type() 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D506-7E93-4057-BCA2-55A0AD6E637D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85324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EDC8E2-D7A8-4F10-832C-7C720C55CD89}"/>
              </a:ext>
            </a:extLst>
          </p:cNvPr>
          <p:cNvSpPr txBox="1"/>
          <p:nvPr/>
        </p:nvSpPr>
        <p:spPr>
          <a:xfrm>
            <a:off x="1457326" y="1044402"/>
            <a:ext cx="207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00E54"/>
                </a:solidFill>
              </a:rPr>
              <a:t>Type Casting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A5702-2A21-4E94-877D-36FA9FD021E5}"/>
              </a:ext>
            </a:extLst>
          </p:cNvPr>
          <p:cNvSpPr txBox="1"/>
          <p:nvPr/>
        </p:nvSpPr>
        <p:spPr>
          <a:xfrm>
            <a:off x="1457325" y="1495425"/>
            <a:ext cx="533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Changing the datatype of a value stored in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It is done with the help of the </a:t>
            </a:r>
            <a:r>
              <a:rPr lang="en-IN" b="1" i="1" dirty="0">
                <a:solidFill>
                  <a:schemeClr val="bg1">
                    <a:lumMod val="85000"/>
                  </a:schemeClr>
                </a:solidFill>
              </a:rPr>
              <a:t>constructor functions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of the data type to which the value has to be converted.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14572-72B2-4DDD-B625-D5819C1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3048953"/>
            <a:ext cx="4886610" cy="337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4E0D4-0D04-4799-959C-DB9394ABC71D}"/>
              </a:ext>
            </a:extLst>
          </p:cNvPr>
          <p:cNvSpPr txBox="1"/>
          <p:nvPr/>
        </p:nvSpPr>
        <p:spPr>
          <a:xfrm>
            <a:off x="6667501" y="3894471"/>
            <a:ext cx="523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00E54"/>
                </a:solidFill>
                <a:effectLst/>
                <a:latin typeface="Consolas" panose="020B0609020204030204" pitchFamily="49" charset="0"/>
              </a:rPr>
              <a:t>Here, int() float() str() complex() etc.</a:t>
            </a:r>
          </a:p>
          <a:p>
            <a:r>
              <a:rPr lang="en-US" b="0" dirty="0">
                <a:solidFill>
                  <a:srgbClr val="F00E54"/>
                </a:solidFill>
                <a:effectLst/>
                <a:latin typeface="Consolas" panose="020B0609020204030204" pitchFamily="49" charset="0"/>
              </a:rPr>
              <a:t>are called "constructor functions“</a:t>
            </a:r>
          </a:p>
          <a:p>
            <a:r>
              <a:rPr lang="en-US" b="0" dirty="0">
                <a:solidFill>
                  <a:srgbClr val="F00E54"/>
                </a:solidFill>
                <a:effectLst/>
                <a:latin typeface="Consolas" panose="020B0609020204030204" pitchFamily="49" charset="0"/>
              </a:rPr>
              <a:t>of the respective datatypes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C13A2-832D-45B3-90C7-270F58797BFC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DATATYPES</a:t>
            </a:r>
          </a:p>
        </p:txBody>
      </p:sp>
    </p:spTree>
    <p:extLst>
      <p:ext uri="{BB962C8B-B14F-4D97-AF65-F5344CB8AC3E}">
        <p14:creationId xmlns:p14="http://schemas.microsoft.com/office/powerpoint/2010/main" val="13694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8C742F-4CEA-4979-9443-80523E1B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68" y="1790506"/>
            <a:ext cx="9373061" cy="3905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AB07B-E109-4F8B-8D18-E45F1C291956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3652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6" y="1025352"/>
            <a:ext cx="340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00E54"/>
                </a:solidFill>
              </a:rPr>
              <a:t>Arithmetic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2A53-F375-4A14-9B2C-5689728B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1764905"/>
            <a:ext cx="9154803" cy="4067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52DC03-74D1-4451-9079-09390FEF6984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1764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6" y="1025352"/>
            <a:ext cx="469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 Operators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70DA2-EAEB-4DDA-B415-7DB81F62A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1695302"/>
            <a:ext cx="9116697" cy="462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238CD-C42C-4A6A-AF16-1641D95CFBAB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243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8CE19-13BB-4B8F-8CCD-BB417BD33C9A}"/>
              </a:ext>
            </a:extLst>
          </p:cNvPr>
          <p:cNvSpPr txBox="1"/>
          <p:nvPr/>
        </p:nvSpPr>
        <p:spPr>
          <a:xfrm>
            <a:off x="809625" y="1025352"/>
            <a:ext cx="428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F00E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DAAA3-DC03-44E2-B912-CBBB0F82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95302"/>
            <a:ext cx="8926171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08FDD-D478-4597-8FFB-2C48C7E6B9BA}"/>
              </a:ext>
            </a:extLst>
          </p:cNvPr>
          <p:cNvSpPr txBox="1"/>
          <p:nvPr/>
        </p:nvSpPr>
        <p:spPr>
          <a:xfrm>
            <a:off x="204186" y="171917"/>
            <a:ext cx="11807302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93458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353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Auddy</dc:creator>
  <cp:lastModifiedBy>Sandeep Auddy</cp:lastModifiedBy>
  <cp:revision>89</cp:revision>
  <dcterms:created xsi:type="dcterms:W3CDTF">2022-01-16T07:22:03Z</dcterms:created>
  <dcterms:modified xsi:type="dcterms:W3CDTF">2022-01-16T15:49:54Z</dcterms:modified>
</cp:coreProperties>
</file>