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7" r:id="rId4"/>
    <p:sldId id="270" r:id="rId5"/>
    <p:sldId id="277" r:id="rId6"/>
    <p:sldId id="256" r:id="rId7"/>
    <p:sldId id="259" r:id="rId8"/>
    <p:sldId id="260" r:id="rId9"/>
    <p:sldId id="261" r:id="rId10"/>
    <p:sldId id="262" r:id="rId11"/>
    <p:sldId id="263" r:id="rId12"/>
    <p:sldId id="266" r:id="rId13"/>
    <p:sldId id="271" r:id="rId14"/>
    <p:sldId id="264" r:id="rId15"/>
    <p:sldId id="265" r:id="rId16"/>
    <p:sldId id="268" r:id="rId17"/>
    <p:sldId id="269" r:id="rId18"/>
    <p:sldId id="272" r:id="rId19"/>
    <p:sldId id="276" r:id="rId20"/>
    <p:sldId id="273" r:id="rId21"/>
    <p:sldId id="274" r:id="rId22"/>
    <p:sldId id="283" r:id="rId23"/>
    <p:sldId id="284" r:id="rId24"/>
    <p:sldId id="275" r:id="rId25"/>
    <p:sldId id="278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81B2-CB6F-0940-980E-99B8660A7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8DD07-D0FE-744E-AF15-EDBD2F7A8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D811-8FD2-8141-BC7D-BEEE671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095E1-CF0B-854F-B13A-44DF757A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7F133-F280-724D-AF28-E66146F9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5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D19E-1D3E-7041-A890-6C8550C1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F25B4-308E-1C4A-80B8-545E45E9E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825C7-BD0D-C047-8104-5B10BCAB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3002A-C6AB-224F-94B6-F371C4998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F284-C37B-FF45-BE88-992E54C6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6AA0-C194-C546-965F-9DBDA321F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393A3-688D-3F4E-A6A2-4AA6E1803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013C8-AE04-644B-9DB2-C2EF1BA3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FF6CB-0AC3-894B-A6DB-5D4D8871A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FFF2E-8A8C-F741-AE67-E907598E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3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4299-BABE-3541-BDF3-E37220F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C5D5-1943-FD40-A1B1-884AD7A6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62C3-78CB-494A-8045-21FD3A60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64DC0-6D21-A948-A604-0854442A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9BD3-F3C5-414D-A465-6AFEB2C1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F990-6417-5844-B4BF-0C02224E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063F0-6F00-3B49-92F9-3448FDF0B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EBAE-BEA8-5945-B5AB-B94AE307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D2DB-442D-4847-9C5B-39D44A30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9B54-E819-3C4F-8237-680C0FD1B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1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FEA2-236A-FF47-8868-BE7C4422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3114-EA23-7344-BC50-4B845665B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5CE00-5543-9440-BC20-25F832BCF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2C7C1-60E0-B24E-9828-EA58AFD5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7D19A-C127-FB41-9EA4-EA4B5BDD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BCF87-F19B-4E43-9270-020CE33C0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0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FD67-9121-1D4F-BE3E-B8D063B62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59EF7-0667-ED4E-B97D-5149AEAD9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AA360-4601-EF4F-B326-27C35B687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AA0E5-FAF8-EB42-9873-1F8B0414B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E5C56-0EDD-9B4E-A5B0-AFB16D522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E9F6FF-A622-D24B-976A-94B167351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EAD95-900A-A24B-9DE0-2F5BECCE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A47D3-2363-6A4B-90B2-2DA0716D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4C42-5B90-4442-88FC-FD13E28D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E80DB-7EBA-624B-9CBE-6D95E039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6D4E8-905B-A44E-8DC3-1538F767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4D967-FC6F-C84B-926A-CB100ABC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2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8188F-44F6-DC4D-8C45-21791340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8C098-1055-2149-99E8-1F4E7D67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0BA9-1A13-C449-A88D-261E2362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3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A0BC-ECC2-8B41-A6EC-F0B49725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C2C1D-BD67-8149-943F-DA380E28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42C2B-D11D-4942-9F21-FB31276A3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714A8-332D-9B4B-BFEC-12A77699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AD576-1F03-314C-8EC9-6B30D20C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2CBAE-3D1C-4E47-81D9-A4375BAF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509A-A97E-9842-8B32-450C8840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BB80D-A7AF-0F42-8196-DCE6606FE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AE02-2249-B94C-94CC-1645E231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09025-DE6A-E04F-9E15-596D145D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06E53-3835-BA43-B617-B0EEA56C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11CDC-4F6B-FB47-989C-796D0DF9A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5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18E2A-B9E5-7047-90D3-415573B3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6F903-6B87-D946-BF29-20247767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E4A3-6A2B-D14C-878F-6A1281A39C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1690-0203-4040-BD68-1A7EA30ECA8C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D2C88-9133-F74E-A74E-828556C1D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7821-2839-024B-9331-EAAAC7279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F10C6-EE92-784E-953B-D0ECC5708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9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izlabs.com/learn/course/google-cloud-certified-professional-cloud-architect/239/quiz/14777/report/615489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transfer-appliance/docs/4.0/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.google.com/storage-transfer/docs/on-prem-overview" TargetMode="External"/><Relationship Id="rId5" Type="http://schemas.openxmlformats.org/officeDocument/2006/relationships/hyperlink" Target="https://cloud.google.com/storage/docs/gsutil" TargetMode="Externa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torage/docs/gsutil/commands/cp#parallel-composite-upload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storage/docs/gsutil/addlhelp/GlobalCommandLineOption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igtable/quota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pc/docs/provisioning-shared-vpc" TargetMode="External"/><Relationship Id="rId2" Type="http://schemas.openxmlformats.org/officeDocument/2006/relationships/hyperlink" Target="https://cloud.google.com/vpc/docs/shared-vp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um3I4raPZF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os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machine-images#when-to-use" TargetMode="External"/><Relationship Id="rId2" Type="http://schemas.openxmlformats.org/officeDocument/2006/relationships/hyperlink" Target="https://cloud.google.com/compute/docs/disks/snapsho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storage/docs/encryption/customer-managed-key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log/products/data-analytics/streaming-video-using-cloud-data-platform" TargetMode="External"/><Relationship Id="rId2" Type="http://schemas.openxmlformats.org/officeDocument/2006/relationships/hyperlink" Target="https://cloud.google.com/video-intelligence/docs/streaming/live-streaming-overview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oursera.org/lecture/hybrid-cloud-service-mesh-anthos/telemetry-and-observability-in-service-mesh-jeANQ" TargetMode="External"/><Relationship Id="rId4" Type="http://schemas.openxmlformats.org/officeDocument/2006/relationships/hyperlink" Target="https://cloud.google.com/transcoder/docs/concepts/overview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architecture/migrating-vms-migrate-for-compute-engine-getting-started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compute/docs/shutdownscrip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forms/d/e/1FAIpQLSdZwJTphDHlq_rl-ITDEUyJvbgm5q12HJYTwr09VfLCC9oLIA/viewform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izlabs.com/learn/course/google-cloud-certified-professional-cloud-architect/239/quiz/14776/report/621609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compute/docs/disks/create-snapshots#:~:text=You%20can%20create%20snapshots%20from,also%20share%20snapshots%20across%20project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29585381/google-compute-engine-use-snapshot-from-another-project?utm_medium=organic&amp;utm_source=google_rich_qa&amp;utm_campaign=google_rich_qa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cloud.google.com/compute/docs/disks/create-snapshots#sharing_snapsho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vpc/docs/vpc-peerin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cloud.google.com/network-connectivity/docs/interconnect/concepts/overview" TargetMode="External"/><Relationship Id="rId4" Type="http://schemas.openxmlformats.org/officeDocument/2006/relationships/hyperlink" Target="https://cloud.google.com/vpc/docs/shared-vpc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google.com/kms/docs/ekm" TargetMode="Externa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rifacta.com/blog/why-upgrade-cloud-dataprep-professional/" TargetMode="External"/><Relationship Id="rId4" Type="http://schemas.openxmlformats.org/officeDocument/2006/relationships/hyperlink" Target="https://cloud.google.com/datapre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continuous-delivery-toolchain-spinnaker-clou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docs/ci-cd?hl=e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iam/docs/understanding-service-accounts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cloud.google.com/compute/docs/ip-addresses/reserve-static-internal-ip-address" TargetMode="External"/><Relationship Id="rId2" Type="http://schemas.openxmlformats.org/officeDocument/2006/relationships/hyperlink" Target="https://cloud.google.com/compute/docs/instances/instance-life-cycl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.google.com/vpc/network-pricing#ipaddress" TargetMode="External"/><Relationship Id="rId5" Type="http://schemas.openxmlformats.org/officeDocument/2006/relationships/hyperlink" Target="https://cloud.google.com/compute/vm-instance-pricing#suspended_vm_instances" TargetMode="External"/><Relationship Id="rId4" Type="http://schemas.openxmlformats.org/officeDocument/2006/relationships/hyperlink" Target="https://cloud.google.com/compute/pricing#machinetyp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deployment-manager/docs/access-control" TargetMode="External"/><Relationship Id="rId2" Type="http://schemas.openxmlformats.org/officeDocument/2006/relationships/hyperlink" Target="https://cloud.google.com/deployment-manager/docs/deployments/deleting-deployments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loud.google.com/deployment-manager/docs/best-practices" TargetMode="External"/><Relationship Id="rId4" Type="http://schemas.openxmlformats.org/officeDocument/2006/relationships/hyperlink" Target="https://cloud.google.com/deployment-manager/docs/manage-cloud-resources-deploymen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bigquery-transfer/docs/reference/access-control" TargetMode="External"/><Relationship Id="rId7" Type="http://schemas.openxmlformats.org/officeDocument/2006/relationships/hyperlink" Target="https://cloud.google.com/bigquery/docs/nested-repeated#limitations" TargetMode="External"/><Relationship Id="rId2" Type="http://schemas.openxmlformats.org/officeDocument/2006/relationships/hyperlink" Target="https://cloud.google.com/bigquery-transfer/docs/s3-transfer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loud.google.com/bigquery/docs/loading-data-cloud-storage-json#limitations" TargetMode="External"/><Relationship Id="rId5" Type="http://schemas.openxmlformats.org/officeDocument/2006/relationships/hyperlink" Target="https://cloud.google.com/bigquery/docs/loading-data-cloud-storage-csv#limitations" TargetMode="External"/><Relationship Id="rId4" Type="http://schemas.openxmlformats.org/officeDocument/2006/relationships/hyperlink" Target="https://docs.aws.amazon.com/IAM/latest/UserGuide/access_policies_manage.html#attach-managed-policy-conso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DD43C-DFB5-244C-A932-BDE12878D314}"/>
              </a:ext>
            </a:extLst>
          </p:cNvPr>
          <p:cNvSpPr/>
          <p:nvPr/>
        </p:nvSpPr>
        <p:spPr>
          <a:xfrm>
            <a:off x="2814084" y="177648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Whizlabs</a:t>
            </a:r>
            <a:r>
              <a:rPr lang="en-US" dirty="0"/>
              <a:t> sample test questions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2"/>
              </a:rPr>
              <a:t>https://www.whizlabs.com/learn/course/google-cloud-certified-professional-cloud-architect/239/quiz/14777/report/6154892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2001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B90494-E054-A74B-8EAF-4ED25CA213AA}"/>
              </a:ext>
            </a:extLst>
          </p:cNvPr>
          <p:cNvSpPr/>
          <p:nvPr/>
        </p:nvSpPr>
        <p:spPr>
          <a:xfrm>
            <a:off x="166577" y="128719"/>
            <a:ext cx="109444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CI-CD/ </a:t>
            </a:r>
            <a:r>
              <a:rPr lang="en-US" dirty="0" err="1">
                <a:highlight>
                  <a:srgbClr val="FFFF00"/>
                </a:highlight>
              </a:rPr>
              <a:t>gitOps</a:t>
            </a:r>
            <a:r>
              <a:rPr lang="en-US" dirty="0"/>
              <a:t> ----------</a:t>
            </a:r>
            <a:r>
              <a:rPr lang="en-US" dirty="0">
                <a:sym typeface="Wingdings" pitchFamily="2" charset="2"/>
              </a:rPr>
              <a:t>&gt; </a:t>
            </a:r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kubernetes</a:t>
            </a:r>
            <a:r>
              <a:rPr lang="en-US" dirty="0"/>
              <a:t>-engine/docs/tutorials/</a:t>
            </a:r>
            <a:r>
              <a:rPr lang="en-US" dirty="0" err="1"/>
              <a:t>gitops</a:t>
            </a:r>
            <a:r>
              <a:rPr lang="en-US" dirty="0"/>
              <a:t>-cloud-build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83ABA-5CE1-9941-BD43-991CFD1201CC}"/>
              </a:ext>
            </a:extLst>
          </p:cNvPr>
          <p:cNvSpPr/>
          <p:nvPr/>
        </p:nvSpPr>
        <p:spPr>
          <a:xfrm>
            <a:off x="217468" y="915803"/>
            <a:ext cx="35301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GitOps</a:t>
            </a:r>
            <a:r>
              <a:rPr lang="en-IN" sz="1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IN" sz="1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n-IN" sz="1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 A key part of </a:t>
            </a:r>
            <a:r>
              <a:rPr lang="en-IN" sz="1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GitOps</a:t>
            </a:r>
            <a:r>
              <a:rPr lang="en-IN" sz="1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is the idea of "environments-as-code"</a:t>
            </a:r>
            <a:endParaRPr lang="en-US" sz="100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E147CCBF-D0CE-9E44-8ADF-A0EC34B4F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2228850"/>
            <a:ext cx="94742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A83DBB-840C-3149-8E2E-91C90CF04BE3}"/>
              </a:ext>
            </a:extLst>
          </p:cNvPr>
          <p:cNvSpPr txBox="1"/>
          <p:nvPr/>
        </p:nvSpPr>
        <p:spPr>
          <a:xfrm>
            <a:off x="0" y="0"/>
            <a:ext cx="242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transfer questions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AAB22-5B7F-E545-B2E4-6DFB73FDB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1527185" cy="5458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A1E7580-4831-4443-80CE-08D0A8E936C6}"/>
              </a:ext>
            </a:extLst>
          </p:cNvPr>
          <p:cNvSpPr/>
          <p:nvPr/>
        </p:nvSpPr>
        <p:spPr>
          <a:xfrm>
            <a:off x="0" y="1075816"/>
            <a:ext cx="50283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Storage transfer service  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1000" dirty="0"/>
              <a:t>https://</a:t>
            </a:r>
            <a:r>
              <a:rPr lang="en-US" sz="1000" dirty="0" err="1"/>
              <a:t>cloud.google.com</a:t>
            </a:r>
            <a:r>
              <a:rPr lang="en-US" sz="1000" dirty="0"/>
              <a:t>/storage-transfer/docs/overview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5C59C3-D68D-C74F-98D0-07B578614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13288"/>
              </p:ext>
            </p:extLst>
          </p:nvPr>
        </p:nvGraphicFramePr>
        <p:xfrm>
          <a:off x="105439" y="1681137"/>
          <a:ext cx="5061984" cy="1737360"/>
        </p:xfrm>
        <a:graphic>
          <a:graphicData uri="http://schemas.openxmlformats.org/drawingml/2006/table">
            <a:tbl>
              <a:tblPr/>
              <a:tblGrid>
                <a:gridCol w="1624434">
                  <a:extLst>
                    <a:ext uri="{9D8B030D-6E8A-4147-A177-3AD203B41FA5}">
                      <a16:colId xmlns:a16="http://schemas.microsoft.com/office/drawing/2014/main" val="879979637"/>
                    </a:ext>
                  </a:extLst>
                </a:gridCol>
                <a:gridCol w="3437550">
                  <a:extLst>
                    <a:ext uri="{9D8B030D-6E8A-4147-A177-3AD203B41FA5}">
                      <a16:colId xmlns:a16="http://schemas.microsoft.com/office/drawing/2014/main" val="3513613641"/>
                    </a:ext>
                  </a:extLst>
                </a:gridCol>
              </a:tblGrid>
              <a:tr h="15391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>
                          <a:effectLst/>
                          <a:highlight>
                            <a:srgbClr val="00FF00"/>
                          </a:highlight>
                        </a:rPr>
                        <a:t>Access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dirty="0">
                          <a:effectLst/>
                          <a:highlight>
                            <a:srgbClr val="00FF00"/>
                          </a:highlight>
                        </a:rPr>
                        <a:t>IAM roles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6691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Full access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>
                          <a:effectLst/>
                        </a:rPr>
                        <a:t>Storage Transfer Admin</a:t>
                      </a:r>
                      <a:endParaRPr lang="en-IN" sz="10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3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Submitting transfers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>
                          <a:effectLst/>
                        </a:rPr>
                        <a:t>Storage Transfer User</a:t>
                      </a:r>
                      <a:endParaRPr lang="en-IN" sz="100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683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Viewing or listing transfer jobs and operations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dirty="0">
                          <a:effectLst/>
                        </a:rPr>
                        <a:t>Storage Transfer Viewer</a:t>
                      </a:r>
                      <a:endParaRPr lang="en-IN" sz="1000" dirty="0">
                        <a:effectLst/>
                        <a:latin typeface="Roboto" panose="02000000000000000000" pitchFamily="2" charset="0"/>
                      </a:endParaRPr>
                    </a:p>
                    <a:p>
                      <a:pPr algn="l" fontAlgn="t"/>
                      <a:r>
                        <a:rPr lang="en-IN" sz="1000" b="0" dirty="0">
                          <a:effectLst/>
                          <a:highlight>
                            <a:srgbClr val="FFFF00"/>
                          </a:highlight>
                        </a:rPr>
                        <a:t>Note:</a:t>
                      </a: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 Transfer service for on-premises data doesn't support the </a:t>
                      </a:r>
                      <a:r>
                        <a:rPr lang="en-IN" sz="1000" b="0" dirty="0">
                          <a:effectLst/>
                          <a:highlight>
                            <a:srgbClr val="FFFF00"/>
                          </a:highlight>
                        </a:rPr>
                        <a:t>Storage Transfer Viewer</a:t>
                      </a: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 role.</a:t>
                      </a:r>
                      <a:b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</a:br>
                      <a:b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</a:b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Note ** </a:t>
                      </a:r>
                      <a:r>
                        <a:rPr lang="en-IN" sz="10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Storage Transfer Service currently does not provide an SLA</a:t>
                      </a:r>
                      <a:endParaRPr lang="en-IN" sz="10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3388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63E07E-1461-9A41-BA93-3D92E6B94844}"/>
              </a:ext>
            </a:extLst>
          </p:cNvPr>
          <p:cNvSpPr/>
          <p:nvPr/>
        </p:nvSpPr>
        <p:spPr>
          <a:xfrm>
            <a:off x="472635" y="3555091"/>
            <a:ext cx="5210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Transfer appliance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3"/>
              </a:rPr>
              <a:t>https://cloud.google.com/transfer-appliance/docs/4.0/overview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important point of upload table  </a:t>
            </a:r>
            <a:r>
              <a:rPr lang="en-US" dirty="0">
                <a:sym typeface="Wingdings" pitchFamily="2" charset="2"/>
              </a:rPr>
              <a:t>   </a:t>
            </a:r>
            <a:br>
              <a:rPr lang="en-US" dirty="0">
                <a:sym typeface="Wingdings" pitchFamily="2" charset="2"/>
              </a:rPr>
            </a:b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&gt; 10 TB and &lt; 100 </a:t>
            </a:r>
            <a:r>
              <a:rPr lang="en-US" dirty="0" err="1">
                <a:sym typeface="Wingdings" pitchFamily="2" charset="2"/>
              </a:rPr>
              <a:t>mbps</a:t>
            </a:r>
            <a:r>
              <a:rPr lang="en-US" dirty="0">
                <a:sym typeface="Wingdings" pitchFamily="2" charset="2"/>
              </a:rPr>
              <a:t> -&gt;  </a:t>
            </a:r>
            <a:r>
              <a:rPr lang="en-US" dirty="0">
                <a:highlight>
                  <a:srgbClr val="FFFF00"/>
                </a:highlight>
                <a:sym typeface="Wingdings" pitchFamily="2" charset="2"/>
              </a:rPr>
              <a:t>use appliance </a:t>
            </a:r>
          </a:p>
          <a:p>
            <a:r>
              <a:rPr lang="en-US" dirty="0">
                <a:sym typeface="Wingdings" pitchFamily="2" charset="2"/>
              </a:rPr>
              <a:t>&lt; 10 TB  + 100 </a:t>
            </a:r>
            <a:r>
              <a:rPr lang="en-US" dirty="0" err="1">
                <a:sym typeface="Wingdings" pitchFamily="2" charset="2"/>
              </a:rPr>
              <a:t>mbps</a:t>
            </a:r>
            <a:r>
              <a:rPr lang="en-US" dirty="0">
                <a:sym typeface="Wingdings" pitchFamily="2" charset="2"/>
              </a:rPr>
              <a:t> -&gt;  online transfer </a:t>
            </a:r>
          </a:p>
          <a:p>
            <a:r>
              <a:rPr lang="en-US" dirty="0">
                <a:sym typeface="Wingdings" pitchFamily="2" charset="2"/>
              </a:rPr>
              <a:t>10 TB + &gt; 100 </a:t>
            </a:r>
            <a:r>
              <a:rPr lang="en-US" dirty="0" err="1">
                <a:sym typeface="Wingdings" pitchFamily="2" charset="2"/>
              </a:rPr>
              <a:t>mbps</a:t>
            </a:r>
            <a:r>
              <a:rPr lang="en-US" dirty="0">
                <a:sym typeface="Wingdings" pitchFamily="2" charset="2"/>
              </a:rPr>
              <a:t>  -&gt;  online transfer </a:t>
            </a:r>
          </a:p>
          <a:p>
            <a:endParaRPr lang="en-US" dirty="0"/>
          </a:p>
        </p:txBody>
      </p:sp>
      <p:pic>
        <p:nvPicPr>
          <p:cNvPr id="5122" name="Picture 2" descr="Dataset upload times.">
            <a:extLst>
              <a:ext uri="{FF2B5EF4-FFF2-40B4-BE49-F238E27FC236}">
                <a16:creationId xmlns:a16="http://schemas.microsoft.com/office/drawing/2014/main" id="{C394EB7B-6D57-B045-BC04-C77CF118B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592" y="2834697"/>
            <a:ext cx="5453758" cy="39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FD27FA-2517-D245-9B2A-F153C3C78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73290"/>
              </p:ext>
            </p:extLst>
          </p:nvPr>
        </p:nvGraphicFramePr>
        <p:xfrm>
          <a:off x="5603358" y="1191751"/>
          <a:ext cx="5613992" cy="1798320"/>
        </p:xfrm>
        <a:graphic>
          <a:graphicData uri="http://schemas.openxmlformats.org/drawingml/2006/table">
            <a:tbl>
              <a:tblPr/>
              <a:tblGrid>
                <a:gridCol w="2806996">
                  <a:extLst>
                    <a:ext uri="{9D8B030D-6E8A-4147-A177-3AD203B41FA5}">
                      <a16:colId xmlns:a16="http://schemas.microsoft.com/office/drawing/2014/main" val="3007124854"/>
                    </a:ext>
                  </a:extLst>
                </a:gridCol>
                <a:gridCol w="2806996">
                  <a:extLst>
                    <a:ext uri="{9D8B030D-6E8A-4147-A177-3AD203B41FA5}">
                      <a16:colId xmlns:a16="http://schemas.microsoft.com/office/drawing/2014/main" val="3994998450"/>
                    </a:ext>
                  </a:extLst>
                </a:gridCol>
              </a:tblGrid>
              <a:tr h="1538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1" dirty="0">
                          <a:effectLst/>
                          <a:highlight>
                            <a:srgbClr val="FFFF00"/>
                          </a:highlight>
                        </a:rPr>
                        <a:t>When to use </a:t>
                      </a:r>
                      <a:r>
                        <a:rPr lang="en-IN" sz="1200" b="1" dirty="0" err="1">
                          <a:effectLst/>
                          <a:highlight>
                            <a:srgbClr val="FFFF00"/>
                          </a:highlight>
                        </a:rPr>
                        <a:t>gsUtill</a:t>
                      </a:r>
                      <a:r>
                        <a:rPr lang="en-IN" sz="1200" b="1" dirty="0"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dirty="0">
                        <a:effectLst/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9812"/>
                  </a:ext>
                </a:extLst>
              </a:tr>
              <a:tr h="15386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Transferring from another cloud storage provider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Use Storage Transfer Service.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23528"/>
                  </a:ext>
                </a:extLst>
              </a:tr>
              <a:tr h="15386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Transferring </a:t>
                      </a: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less</a:t>
                      </a:r>
                      <a:r>
                        <a:rPr lang="en-IN" sz="1000" dirty="0">
                          <a:effectLst/>
                        </a:rPr>
                        <a:t> than 1 TB from on-premises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Use </a:t>
                      </a:r>
                      <a:r>
                        <a:rPr lang="en-IN" sz="1000">
                          <a:effectLst/>
                          <a:hlinkClick r:id="rId5"/>
                        </a:rPr>
                        <a:t>gsutil</a:t>
                      </a:r>
                      <a:r>
                        <a:rPr lang="en-IN" sz="100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322668"/>
                  </a:ext>
                </a:extLst>
              </a:tr>
              <a:tr h="15386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Transferring more than 1 TB from on-premises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Use </a:t>
                      </a:r>
                      <a:r>
                        <a:rPr lang="en-IN" sz="1000">
                          <a:effectLst/>
                          <a:hlinkClick r:id="rId6"/>
                        </a:rPr>
                        <a:t>Transfer service for on-premises data</a:t>
                      </a:r>
                      <a:r>
                        <a:rPr lang="en-IN" sz="100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637159"/>
                  </a:ext>
                </a:extLst>
              </a:tr>
              <a:tr h="25002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Transferring </a:t>
                      </a: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less</a:t>
                      </a:r>
                      <a:r>
                        <a:rPr lang="en-IN" sz="1000" dirty="0">
                          <a:effectLst/>
                        </a:rPr>
                        <a:t> than 1 TB from another Cloud Storage region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Use </a:t>
                      </a:r>
                      <a:r>
                        <a:rPr lang="en-IN" sz="1000">
                          <a:effectLst/>
                          <a:hlinkClick r:id="rId5"/>
                        </a:rPr>
                        <a:t>gsutil</a:t>
                      </a:r>
                      <a:r>
                        <a:rPr lang="en-IN" sz="1000">
                          <a:effectLst/>
                        </a:rPr>
                        <a:t>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923567"/>
                  </a:ext>
                </a:extLst>
              </a:tr>
              <a:tr h="25002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Transferring more than 1 TB from another Cloud Storage region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Use Storage Transfer Service.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040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78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E4014E-BF62-D445-A43C-2D07BB45A8D3}"/>
              </a:ext>
            </a:extLst>
          </p:cNvPr>
          <p:cNvSpPr txBox="1"/>
          <p:nvPr/>
        </p:nvSpPr>
        <p:spPr>
          <a:xfrm>
            <a:off x="0" y="0"/>
            <a:ext cx="2421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transfer questions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F2EE0F-A1D1-DF4A-B3D1-F1F2B63E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" y="369332"/>
            <a:ext cx="12192000" cy="536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247D96-05FC-5944-831E-D505781D265B}"/>
              </a:ext>
            </a:extLst>
          </p:cNvPr>
          <p:cNvSpPr txBox="1"/>
          <p:nvPr/>
        </p:nvSpPr>
        <p:spPr>
          <a:xfrm>
            <a:off x="85061" y="936653"/>
            <a:ext cx="10397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Gsutill</a:t>
            </a:r>
            <a:r>
              <a:rPr lang="en-US" dirty="0"/>
              <a:t> commands - </a:t>
            </a:r>
            <a:r>
              <a:rPr lang="en-US" dirty="0">
                <a:hlinkClick r:id="rId3"/>
              </a:rPr>
              <a:t>https://cloud.google.com/storage/docs/gsutil/commands/cp#parallel-composite-uploads</a:t>
            </a:r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EF742E4-1B2A-6042-929D-80F3546A8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61198"/>
              </p:ext>
            </p:extLst>
          </p:nvPr>
        </p:nvGraphicFramePr>
        <p:xfrm>
          <a:off x="372140" y="1398318"/>
          <a:ext cx="10823944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6455">
                  <a:extLst>
                    <a:ext uri="{9D8B030D-6E8A-4147-A177-3AD203B41FA5}">
                      <a16:colId xmlns:a16="http://schemas.microsoft.com/office/drawing/2014/main" val="1485167823"/>
                    </a:ext>
                  </a:extLst>
                </a:gridCol>
                <a:gridCol w="7017489">
                  <a:extLst>
                    <a:ext uri="{9D8B030D-6E8A-4147-A177-3AD203B41FA5}">
                      <a16:colId xmlns:a16="http://schemas.microsoft.com/office/drawing/2014/main" val="526043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Commands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14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gsutil</a:t>
                      </a:r>
                      <a:r>
                        <a:rPr lang="en-US" dirty="0"/>
                        <a:t> cp  &lt;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&gt;  &lt;des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Copy</a:t>
                      </a:r>
                      <a:r>
                        <a:rPr lang="en-US" dirty="0"/>
                        <a:t> file and objects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9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gsutil</a:t>
                      </a:r>
                      <a:r>
                        <a:rPr lang="en-US" dirty="0"/>
                        <a:t> cp –n  &lt;</a:t>
                      </a:r>
                      <a:r>
                        <a:rPr lang="en-US" dirty="0" err="1"/>
                        <a:t>src</a:t>
                      </a:r>
                      <a:r>
                        <a:rPr lang="en-US" dirty="0"/>
                        <a:t>&gt;  &lt;des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can use the </a:t>
                      </a:r>
                      <a:r>
                        <a:rPr lang="en-IN" dirty="0"/>
                        <a:t>-n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to prevent overwriting the content of existing files. The following example downloads text files from a bucket without clobbering the data in your directory: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944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gsutil</a:t>
                      </a:r>
                      <a:r>
                        <a:rPr lang="en-IN" dirty="0"/>
                        <a:t> cp -r </a:t>
                      </a:r>
                      <a:r>
                        <a:rPr lang="en-IN" dirty="0" err="1"/>
                        <a:t>dir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gs</a:t>
                      </a:r>
                      <a:r>
                        <a:rPr lang="en-IN" dirty="0"/>
                        <a:t>://my-bucket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the </a:t>
                      </a:r>
                      <a:r>
                        <a:rPr lang="en-IN" dirty="0"/>
                        <a:t>-r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to copy an entire directory tree. For example, to upload the directory tree </a:t>
                      </a:r>
                      <a:r>
                        <a:rPr lang="en-IN" dirty="0" err="1"/>
                        <a:t>dir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21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gsutil</a:t>
                      </a:r>
                      <a:r>
                        <a:rPr lang="en-IN" dirty="0"/>
                        <a:t> -</a:t>
                      </a:r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m</a:t>
                      </a:r>
                      <a:r>
                        <a:rPr lang="en-IN" dirty="0"/>
                        <a:t> cp -r </a:t>
                      </a:r>
                      <a:r>
                        <a:rPr lang="en-IN" dirty="0" err="1"/>
                        <a:t>dir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gs</a:t>
                      </a:r>
                      <a:r>
                        <a:rPr lang="en-IN" dirty="0"/>
                        <a:t>://my-bucket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you have a large number of files to transfer, you can perform a parallel multi-threaded/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multi-processing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copy using the top-level 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gsutil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>-m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option (see 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gsutil help options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5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74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10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59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737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FC2EED-B127-4145-9A43-4F1C80C28F56}"/>
              </a:ext>
            </a:extLst>
          </p:cNvPr>
          <p:cNvSpPr txBox="1"/>
          <p:nvPr/>
        </p:nvSpPr>
        <p:spPr>
          <a:xfrm>
            <a:off x="0" y="0"/>
            <a:ext cx="19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Storage Questions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83B5D5-AB2A-3B4F-BD84-61C3B5DA8B52}"/>
              </a:ext>
            </a:extLst>
          </p:cNvPr>
          <p:cNvSpPr txBox="1"/>
          <p:nvPr/>
        </p:nvSpPr>
        <p:spPr>
          <a:xfrm>
            <a:off x="0" y="369332"/>
            <a:ext cx="75500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 How to store data of 6000 clicks per min with burst to 8500 clicks per sec</a:t>
            </a:r>
          </a:p>
          <a:p>
            <a:endParaRPr lang="en-US" dirty="0"/>
          </a:p>
          <a:p>
            <a:r>
              <a:rPr lang="en-US" dirty="0"/>
              <a:t>Quotas and limitation of big table - </a:t>
            </a:r>
            <a:r>
              <a:rPr lang="en-US" dirty="0">
                <a:hlinkClick r:id="rId2"/>
              </a:rPr>
              <a:t>https://cloud.google.com/bigtable/quotas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8179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F47333-510E-1F40-8F81-82E19A1CF99D}"/>
              </a:ext>
            </a:extLst>
          </p:cNvPr>
          <p:cNvSpPr txBox="1"/>
          <p:nvPr/>
        </p:nvSpPr>
        <p:spPr>
          <a:xfrm>
            <a:off x="138223" y="95693"/>
            <a:ext cx="114087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Shared VPC </a:t>
            </a:r>
          </a:p>
          <a:p>
            <a:r>
              <a:rPr lang="en-US" sz="1000" dirty="0"/>
              <a:t>Q18 – one shared VPC + 3 project + 2 subnet in Host project  . One subnet is shared in 2</a:t>
            </a:r>
            <a:r>
              <a:rPr lang="en-US" sz="1000" baseline="30000" dirty="0"/>
              <a:t>nd</a:t>
            </a:r>
            <a:r>
              <a:rPr lang="en-US" sz="1000" dirty="0"/>
              <a:t> project, but that project is also able to see subnet 2 .. Why ??</a:t>
            </a:r>
          </a:p>
          <a:p>
            <a:r>
              <a:rPr lang="en-US" sz="1000" dirty="0"/>
              <a:t>	</a:t>
            </a:r>
            <a:r>
              <a:rPr lang="en-US" sz="1000" dirty="0">
                <a:hlinkClick r:id="rId2"/>
              </a:rPr>
              <a:t>https://cloud.google.com/vpc/docs/shared-vpc</a:t>
            </a:r>
            <a:r>
              <a:rPr lang="en-US" sz="1000" dirty="0"/>
              <a:t> </a:t>
            </a:r>
          </a:p>
          <a:p>
            <a:r>
              <a:rPr lang="en-US" sz="1000" dirty="0"/>
              <a:t>	</a:t>
            </a:r>
            <a:r>
              <a:rPr lang="en-US" sz="1000" dirty="0">
                <a:hlinkClick r:id="rId3"/>
              </a:rPr>
              <a:t>https://cloud.google.com/vpc/docs/provisioning-shared-vpc</a:t>
            </a:r>
            <a:r>
              <a:rPr lang="en-US" sz="1000" dirty="0"/>
              <a:t> </a:t>
            </a:r>
          </a:p>
          <a:p>
            <a:endParaRPr lang="en-US" sz="1000" dirty="0"/>
          </a:p>
          <a:p>
            <a:r>
              <a:rPr lang="en-US" sz="1000" dirty="0"/>
              <a:t>	BEST -- </a:t>
            </a:r>
            <a:r>
              <a:rPr lang="en-US" sz="1000" dirty="0">
                <a:hlinkClick r:id="rId4"/>
              </a:rPr>
              <a:t>https://www.youtube.com/watch?v=um3I4raPZFE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787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86D52-4535-BD4F-9CAB-91A0C78F14B3}"/>
              </a:ext>
            </a:extLst>
          </p:cNvPr>
          <p:cNvSpPr txBox="1"/>
          <p:nvPr/>
        </p:nvSpPr>
        <p:spPr>
          <a:xfrm>
            <a:off x="74429" y="95692"/>
            <a:ext cx="11332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Cloud Composer : </a:t>
            </a:r>
            <a:r>
              <a:rPr lang="en-IN" b="1" dirty="0">
                <a:hlinkClick r:id="rId2"/>
              </a:rPr>
              <a:t>https://cloud.google.com/composer/</a:t>
            </a:r>
            <a:r>
              <a:rPr lang="en-IN" b="1" dirty="0"/>
              <a:t> </a:t>
            </a:r>
            <a:br>
              <a:rPr lang="en-US" dirty="0"/>
            </a:br>
            <a:r>
              <a:rPr lang="en-US" dirty="0"/>
              <a:t>Service that create , schedule monitor and  manage workflow, without dealing with the management  of infrastructure </a:t>
            </a:r>
          </a:p>
          <a:p>
            <a:r>
              <a:rPr lang="en-US" dirty="0"/>
              <a:t>--</a:t>
            </a:r>
            <a:r>
              <a:rPr lang="en-IN" dirty="0"/>
              <a:t>A fully managed workflow orchestration service built on Apache Airflow.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6142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6FABE-A12D-4842-98E4-200838604A19}"/>
              </a:ext>
            </a:extLst>
          </p:cNvPr>
          <p:cNvSpPr txBox="1"/>
          <p:nvPr/>
        </p:nvSpPr>
        <p:spPr>
          <a:xfrm>
            <a:off x="202019" y="116958"/>
            <a:ext cx="121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Snapshots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78C63-D238-7544-927C-38999591E75F}"/>
              </a:ext>
            </a:extLst>
          </p:cNvPr>
          <p:cNvSpPr txBox="1"/>
          <p:nvPr/>
        </p:nvSpPr>
        <p:spPr>
          <a:xfrm>
            <a:off x="202019" y="574158"/>
            <a:ext cx="9356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- How incremental snapshots works - </a:t>
            </a:r>
            <a:r>
              <a:rPr lang="en-US" dirty="0">
                <a:hlinkClick r:id="rId2"/>
              </a:rPr>
              <a:t>https://cloud.google.com/compute/docs/disks/snapshots</a:t>
            </a:r>
            <a:r>
              <a:rPr lang="en-US" dirty="0"/>
              <a:t> </a:t>
            </a:r>
          </a:p>
          <a:p>
            <a:r>
              <a:rPr lang="en-US" dirty="0"/>
              <a:t>Q - Difference between snapshots / images / instance template </a:t>
            </a:r>
          </a:p>
          <a:p>
            <a:r>
              <a:rPr lang="en-US" dirty="0">
                <a:hlinkClick r:id="rId3"/>
              </a:rPr>
              <a:t>https://cloud.google.com/compute/docs/machine-images#when-to-use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2284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B8B1F-3860-FF40-9F7A-001C1C95A4FE}"/>
              </a:ext>
            </a:extLst>
          </p:cNvPr>
          <p:cNvSpPr txBox="1"/>
          <p:nvPr/>
        </p:nvSpPr>
        <p:spPr>
          <a:xfrm>
            <a:off x="382772" y="138223"/>
            <a:ext cx="53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Google Cloud's operations suite (formerly </a:t>
            </a:r>
            <a:r>
              <a:rPr lang="en-IN" b="1" dirty="0" err="1"/>
              <a:t>Stackdriver</a:t>
            </a:r>
            <a:r>
              <a:rPr lang="en-IN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5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B8B1F-3860-FF40-9F7A-001C1C95A4FE}"/>
              </a:ext>
            </a:extLst>
          </p:cNvPr>
          <p:cNvSpPr txBox="1"/>
          <p:nvPr/>
        </p:nvSpPr>
        <p:spPr>
          <a:xfrm>
            <a:off x="0" y="138223"/>
            <a:ext cx="1115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IN" b="1" dirty="0"/>
              <a:t>Customer-managed encryption keys - </a:t>
            </a:r>
            <a:r>
              <a:rPr lang="en-IN" b="1" dirty="0">
                <a:hlinkClick r:id="rId2"/>
              </a:rPr>
              <a:t>https://cloud.google.com/storage/docs/encryption/customer-managed-keys</a:t>
            </a:r>
            <a:r>
              <a:rPr lang="en-IN" b="1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157E1-4BFC-DE44-9586-C0157A4D323C}"/>
              </a:ext>
            </a:extLst>
          </p:cNvPr>
          <p:cNvSpPr txBox="1"/>
          <p:nvPr/>
        </p:nvSpPr>
        <p:spPr>
          <a:xfrm>
            <a:off x="95693" y="637953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Q1- When  it is used </a:t>
            </a:r>
          </a:p>
        </p:txBody>
      </p:sp>
    </p:spTree>
    <p:extLst>
      <p:ext uri="{BB962C8B-B14F-4D97-AF65-F5344CB8AC3E}">
        <p14:creationId xmlns:p14="http://schemas.microsoft.com/office/powerpoint/2010/main" val="2482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B8B1F-3860-FF40-9F7A-001C1C95A4FE}"/>
              </a:ext>
            </a:extLst>
          </p:cNvPr>
          <p:cNvSpPr txBox="1"/>
          <p:nvPr/>
        </p:nvSpPr>
        <p:spPr>
          <a:xfrm>
            <a:off x="382772" y="138223"/>
            <a:ext cx="534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Google Cloud's operations suite (formerly </a:t>
            </a:r>
            <a:r>
              <a:rPr lang="en-IN" b="1" dirty="0" err="1"/>
              <a:t>Stackdriver</a:t>
            </a:r>
            <a:r>
              <a:rPr lang="en-IN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5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834314-8CEC-E649-8866-0C4FB1DC271A}"/>
              </a:ext>
            </a:extLst>
          </p:cNvPr>
          <p:cNvSpPr txBox="1"/>
          <p:nvPr/>
        </p:nvSpPr>
        <p:spPr>
          <a:xfrm>
            <a:off x="285750" y="271463"/>
            <a:ext cx="114525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Study </a:t>
            </a:r>
            <a:r>
              <a:rPr lang="en-US" dirty="0"/>
              <a:t>--Helicopter racing league – HRL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 reference :</a:t>
            </a:r>
            <a:br>
              <a:rPr lang="en-US" dirty="0"/>
            </a:br>
            <a:r>
              <a:rPr lang="en-US" dirty="0"/>
              <a:t>Q1. How can you manage both live streaming and live annotation (</a:t>
            </a:r>
            <a:r>
              <a:rPr lang="en-US" dirty="0" err="1"/>
              <a:t>Wizlab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https://cloud.google.com/video-intelligence/docs/streaming/live-streaming-overview</a:t>
            </a:r>
            <a:r>
              <a:rPr lang="en-US" dirty="0"/>
              <a:t> </a:t>
            </a:r>
          </a:p>
          <a:p>
            <a:r>
              <a:rPr lang="en-US" dirty="0"/>
              <a:t>	</a:t>
            </a:r>
            <a:r>
              <a:rPr lang="en-US" dirty="0">
                <a:hlinkClick r:id="rId3"/>
              </a:rPr>
              <a:t>https://cloud.google.com/blog/products/data-analytics/streaming-video-using-cloud-data-platform</a:t>
            </a:r>
            <a:r>
              <a:rPr lang="en-US" dirty="0"/>
              <a:t> </a:t>
            </a:r>
          </a:p>
          <a:p>
            <a:r>
              <a:rPr lang="en-US" dirty="0"/>
              <a:t>Q17. There is a need to transform media in to different streaming format , so as to optimize for different format.</a:t>
            </a:r>
          </a:p>
          <a:p>
            <a:r>
              <a:rPr lang="en-US" dirty="0"/>
              <a:t>	</a:t>
            </a:r>
            <a:r>
              <a:rPr lang="en-US" dirty="0">
                <a:hlinkClick r:id="rId4"/>
              </a:rPr>
              <a:t>https://cloud.google.com/transcoder/docs/concepts/overview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B1BDA-166E-BE4A-A104-374EA7B0095F}"/>
              </a:ext>
            </a:extLst>
          </p:cNvPr>
          <p:cNvSpPr txBox="1"/>
          <p:nvPr/>
        </p:nvSpPr>
        <p:spPr>
          <a:xfrm>
            <a:off x="285750" y="2764453"/>
            <a:ext cx="10676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Telemetry</a:t>
            </a:r>
            <a:r>
              <a:rPr lang="en-US" dirty="0"/>
              <a:t> –  is important for this case study and in this link you can study about ISTIO telemetry solution and how it can help a customer  - </a:t>
            </a:r>
            <a:r>
              <a:rPr lang="en-US" dirty="0">
                <a:hlinkClick r:id="rId5"/>
              </a:rPr>
              <a:t>https://www.coursera.org/lecture/hybrid-cloud-service-mesh-anthos/telemetry-and-observability-in-service-mesh-jeANQ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9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B8B1F-3860-FF40-9F7A-001C1C95A4FE}"/>
              </a:ext>
            </a:extLst>
          </p:cNvPr>
          <p:cNvSpPr txBox="1"/>
          <p:nvPr/>
        </p:nvSpPr>
        <p:spPr>
          <a:xfrm>
            <a:off x="382772" y="138223"/>
            <a:ext cx="11225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VM Migration -- </a:t>
            </a:r>
            <a:r>
              <a:rPr lang="en-IN" b="1" dirty="0">
                <a:hlinkClick r:id="rId2"/>
              </a:rPr>
              <a:t>https://cloud.google.com/architecture/migrating-vms-migrate-for-compute-engine-getting-started</a:t>
            </a:r>
            <a:r>
              <a:rPr lang="en-IN" b="1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227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91F948-551A-254D-BCA6-9EA569C1EA12}"/>
              </a:ext>
            </a:extLst>
          </p:cNvPr>
          <p:cNvSpPr txBox="1"/>
          <p:nvPr/>
        </p:nvSpPr>
        <p:spPr>
          <a:xfrm>
            <a:off x="0" y="85061"/>
            <a:ext cx="937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Shutdown script for a Preemptible VM - </a:t>
            </a:r>
            <a:r>
              <a:rPr lang="en-US" dirty="0">
                <a:hlinkClick r:id="rId2"/>
              </a:rPr>
              <a:t>https://cloud.google.com/compute/docs/shutdownscript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1934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3F3EB1-84E3-E343-90EC-8B28027B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0" y="3429000"/>
            <a:ext cx="5338763" cy="302612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49A4DD12-7CC8-FA46-BC7D-9F85EB7A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026" y="0"/>
            <a:ext cx="5822504" cy="3192371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0CDBB4E-2B28-E546-A288-DBC47D3CE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026" y="3429000"/>
            <a:ext cx="5623763" cy="30261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8AE03-E354-F44B-B6CB-0C73B5D73ED0}"/>
              </a:ext>
            </a:extLst>
          </p:cNvPr>
          <p:cNvSpPr/>
          <p:nvPr/>
        </p:nvSpPr>
        <p:spPr>
          <a:xfrm>
            <a:off x="719470" y="948423"/>
            <a:ext cx="42635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strike="noStrike" dirty="0">
                <a:effectLst/>
                <a:latin typeface="Segoe UI" panose="020B0502040204020203" pitchFamily="34" charset="0"/>
                <a:hlinkClick r:id="rId5" tooltip="https://docs.google.com/forms/d/e/1faipqlsdzwjtphdhlq_rl-itdeuyjvbgm5q12hjytwr09vflcc9olia/view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Week 2 quiz    </a:t>
            </a:r>
          </a:p>
          <a:p>
            <a:br>
              <a:rPr lang="en-IN" dirty="0">
                <a:solidFill>
                  <a:srgbClr val="0563C1"/>
                </a:solidFill>
                <a:latin typeface="Segoe UI" panose="020B0502040204020203" pitchFamily="34" charset="0"/>
                <a:hlinkClick r:id="rId5" tooltip="https://docs.google.com/forms/d/e/1faipqlsdzwjtphdhlq_rl-itdeuyjvbgm5q12hjytwr09vflcc9olia/view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IN" b="0" i="0" u="none" strike="noStrike" dirty="0">
                <a:solidFill>
                  <a:srgbClr val="0563C1"/>
                </a:solidFill>
                <a:effectLst/>
                <a:latin typeface="Segoe UI" panose="020B0502040204020203" pitchFamily="34" charset="0"/>
                <a:hlinkClick r:id="rId5" tooltip="https://docs.google.com/forms/d/e/1faipqlsdzwjtphdhlq_rl-itdeuyjvbgm5q12hjytwr09vflcc9olia/viewfor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https://docs.google.com/forms/d/e/1FAIpQLSdZwJTphDHlq_rl-ITDEUyJvbgm5q12HJYTwr09VfLCC9oLIA/viewform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13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DE7589-19B7-C545-A7A9-7BFEA820E54A}"/>
              </a:ext>
            </a:extLst>
          </p:cNvPr>
          <p:cNvSpPr txBox="1"/>
          <p:nvPr/>
        </p:nvSpPr>
        <p:spPr>
          <a:xfrm>
            <a:off x="3530010" y="2073348"/>
            <a:ext cx="36257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1 </a:t>
            </a:r>
            <a:r>
              <a:rPr lang="en-US" dirty="0" err="1"/>
              <a:t>Whizlab</a:t>
            </a:r>
            <a:r>
              <a:rPr lang="en-US" dirty="0"/>
              <a:t>. --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hlinkClick r:id="rId2"/>
              </a:rPr>
              <a:t>https://www.whizlabs.com/learn/course/google-cloud-certified-professional-cloud-architect/239/quiz/14776/report/6216091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736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0785C16-45D4-CB4E-9520-BC79E029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61" y="68415"/>
            <a:ext cx="7583471" cy="2824843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35616D-E71F-3042-99A5-EA013E9E4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61" y="3743581"/>
            <a:ext cx="11938846" cy="12626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AA1AE3-19E9-AC4A-9FCB-DD25E64D6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61" y="5098484"/>
            <a:ext cx="11634046" cy="3841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DC76C7-D53D-CE46-A8A6-3D999D9C18E4}"/>
              </a:ext>
            </a:extLst>
          </p:cNvPr>
          <p:cNvSpPr/>
          <p:nvPr/>
        </p:nvSpPr>
        <p:spPr>
          <a:xfrm>
            <a:off x="3508744" y="807490"/>
            <a:ext cx="1509823" cy="191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E3B038-1199-3C49-93B1-4CB9922B3BD8}"/>
              </a:ext>
            </a:extLst>
          </p:cNvPr>
          <p:cNvSpPr txBox="1"/>
          <p:nvPr/>
        </p:nvSpPr>
        <p:spPr>
          <a:xfrm>
            <a:off x="5156791" y="650267"/>
            <a:ext cx="45294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>
                    <a:lumMod val="75000"/>
                  </a:schemeClr>
                </a:solidFill>
              </a:rPr>
              <a:t>Ci-cd required for on – premises also , that is why cloud build is not a right option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DDB30-6929-5442-9239-8C78EA86B7B0}"/>
              </a:ext>
            </a:extLst>
          </p:cNvPr>
          <p:cNvSpPr/>
          <p:nvPr/>
        </p:nvSpPr>
        <p:spPr>
          <a:xfrm>
            <a:off x="6964325" y="5136052"/>
            <a:ext cx="4451191" cy="3841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437F61-057B-E34F-B3D4-F4FDF941EF99}"/>
              </a:ext>
            </a:extLst>
          </p:cNvPr>
          <p:cNvSpPr/>
          <p:nvPr/>
        </p:nvSpPr>
        <p:spPr>
          <a:xfrm>
            <a:off x="157461" y="5801009"/>
            <a:ext cx="5671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cloud.google.com</a:t>
            </a:r>
            <a:r>
              <a:rPr lang="en-US" dirty="0"/>
              <a:t>/</a:t>
            </a:r>
            <a:r>
              <a:rPr lang="en-US" dirty="0" err="1"/>
              <a:t>anthos</a:t>
            </a:r>
            <a:r>
              <a:rPr lang="en-US" dirty="0"/>
              <a:t>/docs/setup/on-premises</a:t>
            </a:r>
          </a:p>
        </p:txBody>
      </p:sp>
    </p:spTree>
    <p:extLst>
      <p:ext uri="{BB962C8B-B14F-4D97-AF65-F5344CB8AC3E}">
        <p14:creationId xmlns:p14="http://schemas.microsoft.com/office/powerpoint/2010/main" val="400020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45BE452-DE5F-AF4D-860F-DB2D213EE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10215" cy="2157413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67745482-26FC-6F43-9235-4A1AA0682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93" y="2050972"/>
            <a:ext cx="8019607" cy="463389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69DAA9-8D66-0942-B803-1D3577CAE7BE}"/>
              </a:ext>
            </a:extLst>
          </p:cNvPr>
          <p:cNvSpPr/>
          <p:nvPr/>
        </p:nvSpPr>
        <p:spPr>
          <a:xfrm>
            <a:off x="4062124" y="6336459"/>
            <a:ext cx="2697754" cy="348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00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E5D120-7F6B-2A4D-85E8-F1E4A9035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1" y="151078"/>
            <a:ext cx="5269431" cy="1114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2EF42-4572-9E46-AE1D-DA254BA71358}"/>
              </a:ext>
            </a:extLst>
          </p:cNvPr>
          <p:cNvSpPr txBox="1"/>
          <p:nvPr/>
        </p:nvSpPr>
        <p:spPr>
          <a:xfrm>
            <a:off x="126261" y="1265274"/>
            <a:ext cx="398720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share the snapshot in between different project also - </a:t>
            </a:r>
            <a:r>
              <a:rPr lang="en-US" sz="800" dirty="0">
                <a:hlinkClick r:id="rId3"/>
              </a:rPr>
              <a:t>https://cloud.google.com/compute/docs/disks/create-snapshots#:~:text=You%20can%20create%20snapshots%20from,also%20share%20snapshots%20across%20projects</a:t>
            </a:r>
            <a:r>
              <a:rPr lang="en-US" sz="800" dirty="0"/>
              <a:t>. 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You can share disks in between projects via snapshots also. -- </a:t>
            </a:r>
            <a:r>
              <a:rPr lang="en-US" sz="800" dirty="0">
                <a:hlinkClick r:id="rId4"/>
              </a:rPr>
              <a:t>https://cloud.google.com/compute/docs/disks/create-snapshots#sharing_snapshots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F22DF9F-6627-274E-986E-DA4B91C78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61" y="2845584"/>
            <a:ext cx="4342714" cy="8480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5205C2-2DC5-AE4F-B65C-07E8374E6D6E}"/>
              </a:ext>
            </a:extLst>
          </p:cNvPr>
          <p:cNvSpPr/>
          <p:nvPr/>
        </p:nvSpPr>
        <p:spPr>
          <a:xfrm>
            <a:off x="5030532" y="529441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br>
              <a:rPr lang="en-IN" sz="800" dirty="0"/>
            </a:br>
            <a:r>
              <a:rPr lang="en-IN" sz="800" dirty="0"/>
              <a:t>Q - How can transferring a snapshot to other projects work? </a:t>
            </a:r>
            <a:r>
              <a:rPr lang="en-IN" sz="800" dirty="0" err="1"/>
              <a:t>Isnt</a:t>
            </a:r>
            <a:r>
              <a:rPr lang="en-IN" sz="800" dirty="0"/>
              <a:t> snapshot local to a project unless it is image it wont work for other projects?</a:t>
            </a:r>
          </a:p>
          <a:p>
            <a:pPr fontAlgn="base"/>
            <a:endParaRPr lang="en-IN" sz="800" dirty="0">
              <a:highlight>
                <a:srgbClr val="FFFF00"/>
              </a:highlight>
            </a:endParaRPr>
          </a:p>
          <a:p>
            <a:pPr fontAlgn="base"/>
            <a:r>
              <a:rPr lang="en-IN" sz="800" dirty="0">
                <a:highlight>
                  <a:srgbClr val="FFFF00"/>
                </a:highlight>
              </a:rPr>
              <a:t>You cannot change the storage location of an existing snapshot</a:t>
            </a:r>
            <a:r>
              <a:rPr lang="en-IN" sz="800" dirty="0"/>
              <a:t>. If you need to move a snapshot from one region or multi-regional location to another, you must create a new snapshot and specify its location, and delete the previous snapshot. </a:t>
            </a:r>
            <a:r>
              <a:rPr lang="en-IN" sz="800" dirty="0">
                <a:highlight>
                  <a:srgbClr val="FFFF00"/>
                </a:highlight>
              </a:rPr>
              <a:t>When you create a snapshot, you can only specify one multi-regional location or one regional location. If </a:t>
            </a:r>
            <a:r>
              <a:rPr lang="en-IN" sz="800" dirty="0"/>
              <a:t>you need to store a snapshot in more than one location, you must create a snapshot in each location.</a:t>
            </a:r>
          </a:p>
          <a:p>
            <a:pPr fontAlgn="base"/>
            <a:endParaRPr lang="en-IN" sz="800" dirty="0"/>
          </a:p>
          <a:p>
            <a:pPr fontAlgn="base"/>
            <a:r>
              <a:rPr lang="en-IN" sz="800" dirty="0"/>
              <a:t>For snapshot of one project to another: </a:t>
            </a:r>
            <a:r>
              <a:rPr lang="en-IN" sz="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https://stackoverflow.com/questions/29585381/google-compute-engine-use-snapshot-from-another-project?utm_medium=organic&amp;utm_source=google_rich_qa&amp;utm_campaign=google_rich_qa</a:t>
            </a:r>
            <a:endParaRPr lang="en-IN" sz="800" dirty="0"/>
          </a:p>
          <a:p>
            <a:pPr fontAlgn="base"/>
            <a:endParaRPr lang="en-IN" sz="800" dirty="0"/>
          </a:p>
          <a:p>
            <a:pPr fontAlgn="base"/>
            <a:endParaRPr lang="en-IN" b="0" i="0" u="none" strike="noStrike" dirty="0">
              <a:solidFill>
                <a:srgbClr val="62646A"/>
              </a:solidFill>
              <a:effectLst/>
              <a:latin typeface="Poppi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58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E1A3E24-8D05-AB4A-A8B2-0E1DA5C2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2" y="564228"/>
            <a:ext cx="8976565" cy="1719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37DB97-CD1F-2F46-A77F-E3EB156100ED}"/>
              </a:ext>
            </a:extLst>
          </p:cNvPr>
          <p:cNvSpPr txBox="1"/>
          <p:nvPr/>
        </p:nvSpPr>
        <p:spPr>
          <a:xfrm>
            <a:off x="342899" y="2557463"/>
            <a:ext cx="1157619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VPC network peering support internal address (which can be  RFC1918 (private access ))   - but direct peering does not support RFC 1918 </a:t>
            </a:r>
          </a:p>
          <a:p>
            <a:br>
              <a:rPr lang="en-US" dirty="0"/>
            </a:br>
            <a:r>
              <a:rPr lang="en-US" dirty="0">
                <a:hlinkClick r:id="rId3"/>
              </a:rPr>
              <a:t>https://cloud.google.com/vpc/docs/vpc-peering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Shared VPC support internal IP communication - </a:t>
            </a:r>
            <a:r>
              <a:rPr lang="en-US" dirty="0">
                <a:hlinkClick r:id="rId4"/>
              </a:rPr>
              <a:t>https://cloud.google.com/vpc/docs/shared-vpc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cloud interconnect ( and partner ) support – RFC 1918  - </a:t>
            </a:r>
            <a:r>
              <a:rPr lang="en-US" dirty="0">
                <a:hlinkClick r:id="rId5"/>
              </a:rPr>
              <a:t>https://cloud.google.com/network-connectivity/docs/interconnect/concepts/overview</a:t>
            </a:r>
            <a:r>
              <a:rPr lang="en-US" dirty="0"/>
              <a:t> </a:t>
            </a:r>
          </a:p>
          <a:p>
            <a:r>
              <a:rPr lang="en-IN" sz="1000" dirty="0">
                <a:highlight>
                  <a:srgbClr val="FFFF00"/>
                </a:highlight>
              </a:rPr>
              <a:t>Your VPC network's internal IP addresses are directly accessible from your on-premises network. You don't need to use a NAT device or VPN tunnel to reach internal IP addresses. </a:t>
            </a:r>
            <a:endParaRPr lang="en-US" sz="1000" dirty="0">
              <a:highlight>
                <a:srgbClr val="FFFF00"/>
              </a:highlight>
            </a:endParaRPr>
          </a:p>
          <a:p>
            <a:endParaRPr lang="en-US" dirty="0"/>
          </a:p>
          <a:p>
            <a:r>
              <a:rPr lang="en-US" dirty="0"/>
              <a:t>Difference  between different  connectivity options (VPN / Interconnect / peering 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AEDF8C-B54B-8F4C-9B8A-BA9A9938CE29}"/>
              </a:ext>
            </a:extLst>
          </p:cNvPr>
          <p:cNvSpPr txBox="1"/>
          <p:nvPr/>
        </p:nvSpPr>
        <p:spPr>
          <a:xfrm>
            <a:off x="224282" y="106326"/>
            <a:ext cx="111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RFC 1918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C0F838-2764-984E-87C3-CA00B28047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2750" y="3181350"/>
            <a:ext cx="1206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47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A64C7D1-B762-5842-A8D3-B3ED528E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3880"/>
            <a:ext cx="6300788" cy="1198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56EF41-5BAA-164F-A3EA-544D7EB7FBAC}"/>
              </a:ext>
            </a:extLst>
          </p:cNvPr>
          <p:cNvSpPr txBox="1"/>
          <p:nvPr/>
        </p:nvSpPr>
        <p:spPr>
          <a:xfrm>
            <a:off x="170121" y="0"/>
            <a:ext cx="138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EKM vs KMS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A939F-B156-F54D-AF70-3C3CD0EEB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3942"/>
            <a:ext cx="12192000" cy="270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E26523-0976-6444-9EAB-37D5FDE4B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66950"/>
            <a:ext cx="12192000" cy="657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A5F02A-D142-2A4A-9426-A2EF77C8A2C3}"/>
              </a:ext>
            </a:extLst>
          </p:cNvPr>
          <p:cNvSpPr txBox="1"/>
          <p:nvPr/>
        </p:nvSpPr>
        <p:spPr>
          <a:xfrm>
            <a:off x="0" y="4000500"/>
            <a:ext cx="6944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EKM – external key manager  - </a:t>
            </a:r>
            <a:r>
              <a:rPr lang="en-US" dirty="0">
                <a:hlinkClick r:id="rId5"/>
              </a:rPr>
              <a:t>https://cloud.google.com/kms/docs/ekm</a:t>
            </a:r>
            <a:endParaRPr lang="en-US" dirty="0"/>
          </a:p>
          <a:p>
            <a:endParaRPr lang="en-US" dirty="0"/>
          </a:p>
          <a:p>
            <a:r>
              <a:rPr lang="en-US" dirty="0"/>
              <a:t>CMEK / CSEK / DMK / KMS  -- understanding  </a:t>
            </a:r>
          </a:p>
        </p:txBody>
      </p:sp>
    </p:spTree>
    <p:extLst>
      <p:ext uri="{BB962C8B-B14F-4D97-AF65-F5344CB8AC3E}">
        <p14:creationId xmlns:p14="http://schemas.microsoft.com/office/powerpoint/2010/main" val="392900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55292F2-38DB-9547-92EF-116E702D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783"/>
            <a:ext cx="12192000" cy="1824571"/>
          </a:xfrm>
          <a:prstGeom prst="rect">
            <a:avLst/>
          </a:prstGeom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3AEB37-0BA4-794F-A13E-27516E072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647"/>
            <a:ext cx="8016949" cy="16930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CE9F7A-9670-F14F-BE4A-D4B0BE870186}"/>
              </a:ext>
            </a:extLst>
          </p:cNvPr>
          <p:cNvSpPr txBox="1"/>
          <p:nvPr/>
        </p:nvSpPr>
        <p:spPr>
          <a:xfrm>
            <a:off x="0" y="2039586"/>
            <a:ext cx="107013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Why again data flow and not </a:t>
            </a:r>
            <a:r>
              <a:rPr lang="en-US" dirty="0" err="1">
                <a:highlight>
                  <a:srgbClr val="FFFF00"/>
                </a:highlight>
              </a:rPr>
              <a:t>DataPrep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>
                <a:sym typeface="Wingdings" pitchFamily="2" charset="2"/>
              </a:rPr>
              <a:t> because </a:t>
            </a:r>
            <a:r>
              <a:rPr lang="en-US" dirty="0" err="1">
                <a:sym typeface="Wingdings" pitchFamily="2" charset="2"/>
              </a:rPr>
              <a:t>iits</a:t>
            </a:r>
            <a:r>
              <a:rPr lang="en-US" dirty="0">
                <a:sym typeface="Wingdings" pitchFamily="2" charset="2"/>
              </a:rPr>
              <a:t> mentioned that data can not be cleaned using predefined models , means needed more flexibility which can be provided by data flow 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IN" dirty="0"/>
              <a:t>1] </a:t>
            </a:r>
            <a:r>
              <a:rPr lang="en-IN" dirty="0" err="1"/>
              <a:t>Dataprep</a:t>
            </a:r>
            <a:r>
              <a:rPr lang="en-IN" dirty="0"/>
              <a:t> uses Dataflow or </a:t>
            </a:r>
            <a:r>
              <a:rPr lang="en-IN" dirty="0" err="1"/>
              <a:t>BigQuery</a:t>
            </a:r>
            <a:r>
              <a:rPr lang="en-IN" dirty="0"/>
              <a:t> under the hood, enabling you to process structured or unstructured datasets of any size with the ease of clicks, not code. 2] </a:t>
            </a:r>
            <a:r>
              <a:rPr lang="en-IN" dirty="0" err="1"/>
              <a:t>Dataprep</a:t>
            </a:r>
            <a:r>
              <a:rPr lang="en-IN" dirty="0"/>
              <a:t> optimizes the job execution leveraging </a:t>
            </a:r>
            <a:r>
              <a:rPr lang="en-IN" dirty="0" err="1"/>
              <a:t>Trifacta’s</a:t>
            </a:r>
            <a:r>
              <a:rPr lang="en-IN" dirty="0"/>
              <a:t> in-memory processing engine for small data sets, </a:t>
            </a:r>
            <a:r>
              <a:rPr lang="en-IN" dirty="0" err="1"/>
              <a:t>BigQuery</a:t>
            </a:r>
            <a:r>
              <a:rPr lang="en-IN" dirty="0"/>
              <a:t> SQL pushdown (ELT) when the data is already in </a:t>
            </a:r>
            <a:r>
              <a:rPr lang="en-IN" dirty="0" err="1"/>
              <a:t>BigQuery</a:t>
            </a:r>
            <a:r>
              <a:rPr lang="en-IN" dirty="0"/>
              <a:t>, or Dataflow parallel data processing framework for large distributed datasets.</a:t>
            </a:r>
          </a:p>
          <a:p>
            <a:r>
              <a:rPr lang="en-IN" dirty="0"/>
              <a:t> </a:t>
            </a:r>
            <a:r>
              <a:rPr lang="en-IN" dirty="0">
                <a:hlinkClick r:id="rId4"/>
              </a:rPr>
              <a:t>https://cloud.google.com/dataprep</a:t>
            </a:r>
            <a:r>
              <a:rPr lang="en-IN" dirty="0"/>
              <a:t> </a:t>
            </a:r>
          </a:p>
          <a:p>
            <a:r>
              <a:rPr lang="en-IN" dirty="0"/>
              <a:t> </a:t>
            </a:r>
            <a:r>
              <a:rPr lang="en-IN" dirty="0">
                <a:hlinkClick r:id="rId5"/>
              </a:rPr>
              <a:t>https://www.trifacta.com/blog/why-upgrade-cloud-dataprep-professional/</a:t>
            </a:r>
            <a:r>
              <a:rPr lang="en-IN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546352-498E-5B4C-917C-FBF83BC5A672}"/>
              </a:ext>
            </a:extLst>
          </p:cNvPr>
          <p:cNvSpPr txBox="1"/>
          <p:nvPr/>
        </p:nvSpPr>
        <p:spPr>
          <a:xfrm>
            <a:off x="74428" y="85060"/>
            <a:ext cx="2921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study </a:t>
            </a:r>
            <a:r>
              <a:rPr lang="en-US" dirty="0"/>
              <a:t>-- EHR healthcare 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5B2411B-7C87-8D47-8492-16BE5BF2F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3429000"/>
            <a:ext cx="5578475" cy="3245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4D0BE-C107-1C41-A029-157951D54621}"/>
              </a:ext>
            </a:extLst>
          </p:cNvPr>
          <p:cNvSpPr txBox="1"/>
          <p:nvPr/>
        </p:nvSpPr>
        <p:spPr>
          <a:xfrm>
            <a:off x="191385" y="669852"/>
            <a:ext cx="9398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--How to design its CI-CD</a:t>
            </a:r>
            <a:br>
              <a:rPr lang="en-US" dirty="0"/>
            </a:br>
            <a:r>
              <a:rPr lang="en-US" dirty="0"/>
              <a:t>--difference between Google build and spinnaker and </a:t>
            </a:r>
            <a:r>
              <a:rPr lang="en-US" dirty="0" err="1"/>
              <a:t>jenkin</a:t>
            </a:r>
            <a:endParaRPr lang="en-US" dirty="0"/>
          </a:p>
          <a:p>
            <a:r>
              <a:rPr lang="en-US" dirty="0"/>
              <a:t>Spinnaker - </a:t>
            </a:r>
            <a:r>
              <a:rPr lang="en-US" dirty="0">
                <a:hlinkClick r:id="rId3"/>
              </a:rPr>
              <a:t>https://cloud.google.com/architecture/continuous-delivery-toolchain-spinnaker-cloud</a:t>
            </a:r>
            <a:r>
              <a:rPr lang="en-US" dirty="0"/>
              <a:t>  </a:t>
            </a:r>
          </a:p>
          <a:p>
            <a:r>
              <a:rPr lang="en-US" dirty="0"/>
              <a:t> google CI-CD - </a:t>
            </a:r>
            <a:r>
              <a:rPr lang="en-US" dirty="0">
                <a:hlinkClick r:id="rId4"/>
              </a:rPr>
              <a:t>https://cloud.google.com/docs/ci-cd?hl=en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71A08-C0F0-E749-AA11-3B38F748022C}"/>
              </a:ext>
            </a:extLst>
          </p:cNvPr>
          <p:cNvSpPr txBox="1"/>
          <p:nvPr/>
        </p:nvSpPr>
        <p:spPr>
          <a:xfrm>
            <a:off x="435935" y="3059668"/>
            <a:ext cx="489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CI-CD pipeline using Spinnaker and cloud build </a:t>
            </a:r>
          </a:p>
        </p:txBody>
      </p:sp>
    </p:spTree>
    <p:extLst>
      <p:ext uri="{BB962C8B-B14F-4D97-AF65-F5344CB8AC3E}">
        <p14:creationId xmlns:p14="http://schemas.microsoft.com/office/powerpoint/2010/main" val="3104047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287245-9FEF-C740-9BC9-74F7570C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3083"/>
            <a:ext cx="7800975" cy="1903045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E6DD23-C7C1-EB4A-8BF7-5F7DE92AF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4387086"/>
            <a:ext cx="11672888" cy="23578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4E7B79-4A3E-9046-868C-71DC62CEFE54}"/>
              </a:ext>
            </a:extLst>
          </p:cNvPr>
          <p:cNvSpPr/>
          <p:nvPr/>
        </p:nvSpPr>
        <p:spPr>
          <a:xfrm>
            <a:off x="212651" y="3828848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https://cloud.google.com/iam/docs/understanding-service-accounts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72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485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56980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042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7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EA199-EC0C-3244-9EA5-EE0DEE31D35A}"/>
              </a:ext>
            </a:extLst>
          </p:cNvPr>
          <p:cNvSpPr txBox="1"/>
          <p:nvPr/>
        </p:nvSpPr>
        <p:spPr>
          <a:xfrm>
            <a:off x="0" y="0"/>
            <a:ext cx="315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Study </a:t>
            </a:r>
            <a:r>
              <a:rPr lang="en-US" dirty="0"/>
              <a:t>– </a:t>
            </a:r>
            <a:r>
              <a:rPr lang="en-US" dirty="0" err="1"/>
              <a:t>Mountkirk</a:t>
            </a:r>
            <a:r>
              <a:rPr lang="en-US" dirty="0"/>
              <a:t> Games </a:t>
            </a:r>
          </a:p>
        </p:txBody>
      </p:sp>
    </p:spTree>
    <p:extLst>
      <p:ext uri="{BB962C8B-B14F-4D97-AF65-F5344CB8AC3E}">
        <p14:creationId xmlns:p14="http://schemas.microsoft.com/office/powerpoint/2010/main" val="5183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5EA199-EC0C-3244-9EA5-EE0DEE31D35A}"/>
              </a:ext>
            </a:extLst>
          </p:cNvPr>
          <p:cNvSpPr txBox="1"/>
          <p:nvPr/>
        </p:nvSpPr>
        <p:spPr>
          <a:xfrm>
            <a:off x="0" y="0"/>
            <a:ext cx="2707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Study </a:t>
            </a:r>
            <a:r>
              <a:rPr lang="en-US" dirty="0"/>
              <a:t>– </a:t>
            </a:r>
            <a:r>
              <a:rPr lang="en-US" dirty="0" err="1"/>
              <a:t>Terram</a:t>
            </a:r>
            <a:r>
              <a:rPr lang="en-US" dirty="0"/>
              <a:t> Earth 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FC7F62D-9B76-F046-A24A-B945B5A0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8" y="481013"/>
            <a:ext cx="10833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94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2C278-5DE4-8649-9DC2-7E79DF19BD05}"/>
              </a:ext>
            </a:extLst>
          </p:cNvPr>
          <p:cNvSpPr txBox="1"/>
          <p:nvPr/>
        </p:nvSpPr>
        <p:spPr>
          <a:xfrm>
            <a:off x="285750" y="271463"/>
            <a:ext cx="13001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Instance life cycle - </a:t>
            </a:r>
            <a:r>
              <a:rPr lang="en-US" dirty="0">
                <a:hlinkClick r:id="rId2"/>
              </a:rPr>
              <a:t>https://cloud.google.com/compute/docs/instances/instance-life-cycle</a:t>
            </a:r>
            <a:r>
              <a:rPr lang="en-US" dirty="0"/>
              <a:t> 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A21C1E3-89EC-0940-AD4F-E770C004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40" y="2584282"/>
            <a:ext cx="1945581" cy="182337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1B7A0C-26C6-6546-9B58-9DD380F87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50515"/>
              </p:ext>
            </p:extLst>
          </p:nvPr>
        </p:nvGraphicFramePr>
        <p:xfrm>
          <a:off x="2150514" y="116399"/>
          <a:ext cx="9949336" cy="6609512"/>
        </p:xfrm>
        <a:graphic>
          <a:graphicData uri="http://schemas.openxmlformats.org/drawingml/2006/table">
            <a:tbl>
              <a:tblPr/>
              <a:tblGrid>
                <a:gridCol w="2487334">
                  <a:extLst>
                    <a:ext uri="{9D8B030D-6E8A-4147-A177-3AD203B41FA5}">
                      <a16:colId xmlns:a16="http://schemas.microsoft.com/office/drawing/2014/main" val="480327745"/>
                    </a:ext>
                  </a:extLst>
                </a:gridCol>
                <a:gridCol w="2487334">
                  <a:extLst>
                    <a:ext uri="{9D8B030D-6E8A-4147-A177-3AD203B41FA5}">
                      <a16:colId xmlns:a16="http://schemas.microsoft.com/office/drawing/2014/main" val="856996256"/>
                    </a:ext>
                  </a:extLst>
                </a:gridCol>
                <a:gridCol w="2487334">
                  <a:extLst>
                    <a:ext uri="{9D8B030D-6E8A-4147-A177-3AD203B41FA5}">
                      <a16:colId xmlns:a16="http://schemas.microsoft.com/office/drawing/2014/main" val="2864470998"/>
                    </a:ext>
                  </a:extLst>
                </a:gridCol>
                <a:gridCol w="2487334">
                  <a:extLst>
                    <a:ext uri="{9D8B030D-6E8A-4147-A177-3AD203B41FA5}">
                      <a16:colId xmlns:a16="http://schemas.microsoft.com/office/drawing/2014/main" val="2617282104"/>
                    </a:ext>
                  </a:extLst>
                </a:gridCol>
              </a:tblGrid>
              <a:tr h="208432">
                <a:tc>
                  <a:txBody>
                    <a:bodyPr/>
                    <a:lstStyle/>
                    <a:p>
                      <a:pPr algn="l" fontAlgn="ctr"/>
                      <a:endParaRPr lang="en-IN" sz="1000" b="1">
                        <a:effectLst/>
                      </a:endParaRPr>
                    </a:p>
                  </a:txBody>
                  <a:tcPr marL="15268" marR="15268" marT="7634" marB="76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dirty="0">
                          <a:effectLst/>
                        </a:rPr>
                        <a:t>Stopping</a:t>
                      </a:r>
                    </a:p>
                  </a:txBody>
                  <a:tcPr marL="15268" marR="15268" marT="7634" marB="76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>
                          <a:effectLst/>
                        </a:rPr>
                        <a:t>Suspending</a:t>
                      </a:r>
                    </a:p>
                  </a:txBody>
                  <a:tcPr marL="15268" marR="15268" marT="7634" marB="76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dirty="0">
                          <a:effectLst/>
                        </a:rPr>
                        <a:t>Resetting</a:t>
                      </a:r>
                    </a:p>
                  </a:txBody>
                  <a:tcPr marL="15268" marR="15268" marT="7634" marB="76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11928"/>
                  </a:ext>
                </a:extLst>
              </a:tr>
              <a:tr h="46655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dirty="0">
                          <a:effectLst/>
                        </a:rPr>
                        <a:t>Billing</a:t>
                      </a:r>
                      <a:endParaRPr lang="en-IN" sz="1000" dirty="0">
                        <a:effectLst/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Google does not charge for VM resources while they are in the TERMINATED state.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Google charges for storing the preserve state of suspended VMs.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Because the VM remains in the RUNNING state when it is resetting, Google charges for VMs according to </a:t>
                      </a:r>
                      <a:r>
                        <a:rPr lang="en-IN" sz="1000" dirty="0">
                          <a:effectLst/>
                          <a:hlinkClick r:id="rId4"/>
                        </a:rPr>
                        <a:t>standard VM prices</a:t>
                      </a:r>
                      <a:r>
                        <a:rPr lang="en-IN" sz="1000" dirty="0">
                          <a:effectLst/>
                        </a:rPr>
                        <a:t>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218570"/>
                  </a:ext>
                </a:extLst>
              </a:tr>
              <a:tr h="16556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>
                          <a:effectLst/>
                        </a:rPr>
                        <a:t>VM state</a:t>
                      </a:r>
                      <a:endParaRPr lang="en-IN" sz="1000">
                        <a:effectLst/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TERMINATED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SUSPENDED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RUNNING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30856"/>
                  </a:ext>
                </a:extLst>
              </a:tr>
              <a:tr h="106852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dirty="0">
                          <a:effectLst/>
                          <a:highlight>
                            <a:srgbClr val="FFFF00"/>
                          </a:highlight>
                        </a:rPr>
                        <a:t>Persistent disks</a:t>
                      </a:r>
                      <a:endParaRPr lang="en-IN" sz="10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Persistent disks are maintained, even when persistent disks are marked for auto-delete.</a:t>
                      </a:r>
                      <a:br>
                        <a:rPr lang="en-IN" sz="1000" dirty="0">
                          <a:effectLst/>
                        </a:rPr>
                      </a:br>
                      <a:br>
                        <a:rPr lang="en-IN" sz="1000" dirty="0">
                          <a:effectLst/>
                        </a:rPr>
                      </a:b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You are charged for a persistent disk that is associated with a stopped VM, just like you are charged for a persistent disk that is not associated with a VM.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Persistent disks are maintained, even when persistent disks are marked for auto-delete.</a:t>
                      </a:r>
                      <a:br>
                        <a:rPr lang="en-IN" sz="1000">
                          <a:effectLst/>
                        </a:rPr>
                      </a:br>
                      <a:br>
                        <a:rPr lang="en-IN" sz="1000">
                          <a:effectLst/>
                        </a:rPr>
                      </a:br>
                      <a:r>
                        <a:rPr lang="en-IN" sz="1000">
                          <a:effectLst/>
                        </a:rPr>
                        <a:t>You are charged for a persistent disk that is associated with a stopped VM, just like you are charged for a persistent disk that is not associated with a VM.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Persistent disks are maintained, even when persistent disks are marked for auto-delete.</a:t>
                      </a:r>
                      <a:br>
                        <a:rPr lang="en-IN" sz="1000" dirty="0">
                          <a:effectLst/>
                        </a:rPr>
                      </a:br>
                      <a:br>
                        <a:rPr lang="en-IN" sz="1000" dirty="0">
                          <a:effectLst/>
                        </a:rPr>
                      </a:br>
                      <a:r>
                        <a:rPr lang="en-IN" sz="1000" dirty="0">
                          <a:effectLst/>
                        </a:rPr>
                        <a:t>You are charged for persistent disks as long as the VM remains in a RUNNING state.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759343"/>
                  </a:ext>
                </a:extLst>
              </a:tr>
              <a:tr h="76753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>
                          <a:effectLst/>
                        </a:rPr>
                        <a:t>RAM and VM state</a:t>
                      </a:r>
                      <a:endParaRPr lang="en-IN" sz="1000">
                        <a:effectLst/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Reset to power-on state, no data is saved.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Guest OS and application state is preserved and restored when the VM is resumed.</a:t>
                      </a:r>
                      <a:br>
                        <a:rPr lang="en-IN" sz="1000" dirty="0">
                          <a:effectLst/>
                        </a:rPr>
                      </a:br>
                      <a:r>
                        <a:rPr lang="en-IN" sz="1000" dirty="0">
                          <a:effectLst/>
                        </a:rPr>
                        <a:t>You are charged a specific rate for storing preserved data. For more information, see </a:t>
                      </a:r>
                      <a:r>
                        <a:rPr lang="en-IN" sz="1000" dirty="0">
                          <a:effectLst/>
                          <a:hlinkClick r:id="rId5"/>
                        </a:rPr>
                        <a:t>Billing for suspended instances</a:t>
                      </a:r>
                      <a:r>
                        <a:rPr lang="en-IN" sz="1000" dirty="0">
                          <a:effectLst/>
                        </a:rPr>
                        <a:t>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Reset to power-on state, no data is saved.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21259"/>
                  </a:ext>
                </a:extLst>
              </a:tr>
              <a:tr h="617046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>
                          <a:effectLst/>
                        </a:rPr>
                        <a:t>GPUs</a:t>
                      </a:r>
                      <a:endParaRPr lang="en-IN" sz="1000">
                        <a:effectLst/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GPUs are not charged when a VM is stopped.</a:t>
                      </a:r>
                      <a:br>
                        <a:rPr lang="en-IN" sz="1000">
                          <a:effectLst/>
                        </a:rPr>
                      </a:br>
                      <a:br>
                        <a:rPr lang="en-IN" sz="1000">
                          <a:effectLst/>
                        </a:rPr>
                      </a:br>
                      <a:r>
                        <a:rPr lang="en-IN" sz="1000">
                          <a:effectLst/>
                        </a:rPr>
                        <a:t>A GPU that is attached to a TERMINATED VM doesn't count against your project quota.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Not supported.</a:t>
                      </a:r>
                      <a:br>
                        <a:rPr lang="en-IN" sz="1000">
                          <a:effectLst/>
                        </a:rPr>
                      </a:br>
                      <a:br>
                        <a:rPr lang="en-IN" sz="1000">
                          <a:effectLst/>
                        </a:rPr>
                      </a:br>
                      <a:r>
                        <a:rPr lang="en-IN" sz="1000">
                          <a:effectLst/>
                        </a:rPr>
                        <a:t>If a GPU is attached to a VM, you cannot suspend the VM.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You are charged standard GPU prices.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514491"/>
                  </a:ext>
                </a:extLst>
              </a:tr>
              <a:tr h="76753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dirty="0">
                          <a:effectLst/>
                          <a:highlight>
                            <a:srgbClr val="FFFF00"/>
                          </a:highlight>
                        </a:rPr>
                        <a:t>Local SSDs</a:t>
                      </a:r>
                      <a:endParaRPr lang="en-IN" sz="10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Not supported</a:t>
                      </a:r>
                      <a:r>
                        <a:rPr lang="en-IN" sz="1000" dirty="0">
                          <a:effectLst/>
                        </a:rPr>
                        <a:t>.</a:t>
                      </a:r>
                      <a:br>
                        <a:rPr lang="en-IN" sz="1000" dirty="0">
                          <a:effectLst/>
                        </a:rPr>
                      </a:br>
                      <a:b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</a:b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You cannot stop a VM that has a local SSD attached to it.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Not supported.</a:t>
                      </a:r>
                      <a:br>
                        <a:rPr lang="en-IN" sz="1000" dirty="0">
                          <a:effectLst/>
                        </a:rPr>
                      </a:br>
                      <a:br>
                        <a:rPr lang="en-IN" sz="1000" dirty="0">
                          <a:effectLst/>
                        </a:rPr>
                      </a:b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You can suspend a VM that has a local SSD, but you must explicitly discard the local SSD data in the process.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Local SSDs are maintained.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215533"/>
                  </a:ext>
                </a:extLst>
              </a:tr>
              <a:tr h="466554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>
                          <a:effectLst/>
                        </a:rPr>
                        <a:t>External ephemeral IPs</a:t>
                      </a:r>
                      <a:endParaRPr lang="en-IN" sz="1000">
                        <a:effectLst/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Ephemeral IPs are released when a VM is stopped, but a new ephemeral IP address is acquired when the VM restarts.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Ephemeral IPs are released when a VM is suspended, but a new ephemeral IP address is acquired when the VM restarts.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Ephemeral IPs are released when a VM is reset, but a new ephemeral IP address is acquired when the VM restarts.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35171"/>
                  </a:ext>
                </a:extLst>
              </a:tr>
              <a:tr h="91803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dirty="0">
                          <a:effectLst/>
                          <a:highlight>
                            <a:srgbClr val="FFFF00"/>
                          </a:highlight>
                        </a:rPr>
                        <a:t>External static IPs</a:t>
                      </a:r>
                      <a:endParaRPr lang="en-IN" sz="1000" dirty="0"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Static external IPs are maintained.</a:t>
                      </a:r>
                      <a:br>
                        <a:rPr lang="en-IN" sz="1000" dirty="0">
                          <a:effectLst/>
                        </a:rPr>
                      </a:br>
                      <a:br>
                        <a:rPr lang="en-IN" sz="1000" dirty="0">
                          <a:effectLst/>
                        </a:rPr>
                      </a:br>
                      <a:r>
                        <a:rPr lang="en-IN" sz="1000" dirty="0">
                          <a:effectLst/>
                        </a:rPr>
                        <a:t>S</a:t>
                      </a: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tatic IPs that are assigned to VMs in the TERMINATED state are charged as if they aren't attached to any VM. For more information, see </a:t>
                      </a: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  <a:hlinkClick r:id="rId6"/>
                        </a:rPr>
                        <a:t>pricing</a:t>
                      </a:r>
                      <a:r>
                        <a:rPr lang="en-IN" sz="1000" dirty="0">
                          <a:effectLst/>
                          <a:highlight>
                            <a:srgbClr val="FFFF00"/>
                          </a:highlight>
                        </a:rPr>
                        <a:t>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Static external IPs are maintained.</a:t>
                      </a:r>
                      <a:br>
                        <a:rPr lang="en-IN" sz="1000">
                          <a:effectLst/>
                        </a:rPr>
                      </a:br>
                      <a:br>
                        <a:rPr lang="en-IN" sz="1000">
                          <a:effectLst/>
                        </a:rPr>
                      </a:br>
                      <a:r>
                        <a:rPr lang="en-IN" sz="1000">
                          <a:effectLst/>
                        </a:rPr>
                        <a:t>Static IPs that are assigned to VMs in the SUSPENDED state are charged as if they aren't attached to any VM. For more information, see </a:t>
                      </a:r>
                      <a:r>
                        <a:rPr lang="en-IN" sz="1000">
                          <a:effectLst/>
                          <a:hlinkClick r:id="rId6"/>
                        </a:rPr>
                        <a:t>pricing</a:t>
                      </a:r>
                      <a:r>
                        <a:rPr lang="en-IN" sz="1000">
                          <a:effectLst/>
                        </a:rPr>
                        <a:t>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Static external IPs are maintained.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10392"/>
                  </a:ext>
                </a:extLst>
              </a:tr>
              <a:tr h="918031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>
                          <a:effectLst/>
                        </a:rPr>
                        <a:t>Internal IPs or MAC addresses</a:t>
                      </a:r>
                      <a:endParaRPr lang="en-IN" sz="1000">
                        <a:effectLst/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Internal IPs and MAC addresses are maintained.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Internal IPs and MAC addresses are maintained.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Internal IPs are released when a VM is deleted.</a:t>
                      </a:r>
                      <a:br>
                        <a:rPr lang="en-IN" sz="1000" dirty="0">
                          <a:effectLst/>
                        </a:rPr>
                      </a:br>
                      <a:br>
                        <a:rPr lang="en-IN" sz="1000" dirty="0">
                          <a:effectLst/>
                        </a:rPr>
                      </a:br>
                      <a:r>
                        <a:rPr lang="en-IN" sz="1000" dirty="0">
                          <a:effectLst/>
                        </a:rPr>
                        <a:t>MAC addresses are generated based on the internal IP. If you want to reuse the MAC address, set the same internal IP address or use a </a:t>
                      </a:r>
                      <a:r>
                        <a:rPr lang="en-IN" sz="1000" dirty="0">
                          <a:effectLst/>
                          <a:hlinkClick r:id="rId7"/>
                        </a:rPr>
                        <a:t>reserved internal IP</a:t>
                      </a:r>
                      <a:r>
                        <a:rPr lang="en-IN" sz="1000" dirty="0">
                          <a:effectLst/>
                        </a:rPr>
                        <a:t>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092285"/>
                  </a:ext>
                </a:extLst>
              </a:tr>
              <a:tr h="165569"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0" dirty="0">
                          <a:effectLst/>
                        </a:rPr>
                        <a:t>VM metadata</a:t>
                      </a:r>
                      <a:endParaRPr lang="en-IN" sz="1000" dirty="0">
                        <a:effectLst/>
                      </a:endParaRP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VM metadata is maintained.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>
                          <a:effectLst/>
                        </a:rPr>
                        <a:t>VM metadata is maintained.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dirty="0">
                          <a:effectLst/>
                        </a:rPr>
                        <a:t>VM metadata is maintained.</a:t>
                      </a:r>
                    </a:p>
                  </a:txBody>
                  <a:tcPr marL="15268" marR="15268" marT="7634" marB="76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35328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EA716927-5C07-E24C-9F85-8589F5418D1A}"/>
              </a:ext>
            </a:extLst>
          </p:cNvPr>
          <p:cNvSpPr/>
          <p:nvPr/>
        </p:nvSpPr>
        <p:spPr>
          <a:xfrm>
            <a:off x="216622" y="4538948"/>
            <a:ext cx="16515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Reference question : </a:t>
            </a:r>
            <a:r>
              <a:rPr lang="en-US" sz="800" dirty="0">
                <a:solidFill>
                  <a:srgbClr val="FF0000"/>
                </a:solidFill>
              </a:rPr>
              <a:t>https://</a:t>
            </a:r>
            <a:r>
              <a:rPr lang="en-US" sz="800" dirty="0" err="1">
                <a:solidFill>
                  <a:srgbClr val="FF0000"/>
                </a:solidFill>
              </a:rPr>
              <a:t>www.whizlabs.com</a:t>
            </a:r>
            <a:r>
              <a:rPr lang="en-US" sz="800" dirty="0">
                <a:solidFill>
                  <a:srgbClr val="FF0000"/>
                </a:solidFill>
              </a:rPr>
              <a:t>/learn/course/google-cloud-certified-professional-cloud-architect/239/quiz/14777/report/6154892</a:t>
            </a:r>
          </a:p>
        </p:txBody>
      </p:sp>
    </p:spTree>
    <p:extLst>
      <p:ext uri="{BB962C8B-B14F-4D97-AF65-F5344CB8AC3E}">
        <p14:creationId xmlns:p14="http://schemas.microsoft.com/office/powerpoint/2010/main" val="78877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9E1B54-466C-8946-BBF4-140827FB30E6}"/>
              </a:ext>
            </a:extLst>
          </p:cNvPr>
          <p:cNvSpPr txBox="1"/>
          <p:nvPr/>
        </p:nvSpPr>
        <p:spPr>
          <a:xfrm>
            <a:off x="285749" y="271463"/>
            <a:ext cx="639150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deployment manager </a:t>
            </a:r>
            <a:br>
              <a:rPr lang="en-US" dirty="0"/>
            </a:br>
            <a:r>
              <a:rPr lang="en-US" sz="1000" dirty="0"/>
              <a:t>Q1. business risk to migrate to the deployment manager </a:t>
            </a:r>
          </a:p>
          <a:p>
            <a:endParaRPr lang="en-US" sz="1000" dirty="0"/>
          </a:p>
          <a:p>
            <a:br>
              <a:rPr lang="en-US" sz="1000" dirty="0"/>
            </a:br>
            <a:r>
              <a:rPr lang="en-US" sz="1000" dirty="0">
                <a:hlinkClick r:id="rId2"/>
              </a:rPr>
              <a:t>https://cloud.google.com/deployment-manager/docs/deployments/deleting-deployments</a:t>
            </a:r>
            <a:r>
              <a:rPr lang="en-US" sz="1000" dirty="0"/>
              <a:t> </a:t>
            </a:r>
            <a:endParaRPr lang="en-US" b="1" dirty="0"/>
          </a:p>
          <a:p>
            <a:r>
              <a:rPr lang="en-IN" sz="1000" b="1" u="sng" dirty="0"/>
              <a:t>Select a delete policy</a:t>
            </a:r>
          </a:p>
          <a:p>
            <a:r>
              <a:rPr lang="en-IN" sz="1000" dirty="0"/>
              <a:t>The delete policy you use determines how the resources in the deployment are handled. You can use one of these policies:</a:t>
            </a:r>
          </a:p>
          <a:p>
            <a:r>
              <a:rPr lang="en-IN" sz="1000" dirty="0">
                <a:highlight>
                  <a:srgbClr val="FFFF00"/>
                </a:highlight>
              </a:rPr>
              <a:t>DELETE</a:t>
            </a:r>
            <a:r>
              <a:rPr lang="en-IN" sz="1000" dirty="0"/>
              <a:t> </a:t>
            </a:r>
            <a:r>
              <a:rPr lang="en-IN" sz="1000" b="1" dirty="0"/>
              <a:t>[Default]</a:t>
            </a:r>
            <a:r>
              <a:rPr lang="en-IN" sz="1000" dirty="0"/>
              <a:t>: Deletes the underlying resource. This is permanent and cannot be undone.</a:t>
            </a:r>
          </a:p>
          <a:p>
            <a:r>
              <a:rPr lang="en-IN" sz="1000" dirty="0">
                <a:highlight>
                  <a:srgbClr val="FFFF00"/>
                </a:highlight>
              </a:rPr>
              <a:t>ABANDON</a:t>
            </a:r>
            <a:r>
              <a:rPr lang="en-IN" sz="1000" dirty="0"/>
              <a:t>: This deletes the deployment, but does not delete the underlying resources. For example, if you have a VM instance in the deployment, it will still be available for you to use after the deployment is deleted.</a:t>
            </a:r>
          </a:p>
          <a:p>
            <a:r>
              <a:rPr lang="en-IN" sz="1000" dirty="0"/>
              <a:t>If you need </a:t>
            </a:r>
            <a:r>
              <a:rPr lang="en-IN" sz="1000" dirty="0">
                <a:highlight>
                  <a:srgbClr val="FFFF00"/>
                </a:highlight>
              </a:rPr>
              <a:t>to re-create a deployment </a:t>
            </a:r>
            <a:r>
              <a:rPr lang="en-IN" sz="1000" dirty="0"/>
              <a:t>that you deleted, you can use the original configuration file. However, the deployment is considered a new deployment, with new resources.</a:t>
            </a:r>
          </a:p>
          <a:p>
            <a:endParaRPr lang="en-IN" sz="1000" dirty="0"/>
          </a:p>
          <a:p>
            <a:r>
              <a:rPr lang="en-IN" sz="1000" dirty="0"/>
              <a:t>Access control ---- </a:t>
            </a:r>
            <a:r>
              <a:rPr lang="en-IN" sz="1000" dirty="0">
                <a:hlinkClick r:id="rId3"/>
              </a:rPr>
              <a:t>https://cloud.google.com/deployment-manager/docs/access-control</a:t>
            </a:r>
            <a:r>
              <a:rPr lang="en-IN" sz="1000" dirty="0"/>
              <a:t> </a:t>
            </a:r>
          </a:p>
          <a:p>
            <a:endParaRPr lang="en-IN" sz="1000" dirty="0"/>
          </a:p>
          <a:p>
            <a:endParaRPr lang="en-IN" sz="1000" dirty="0"/>
          </a:p>
          <a:p>
            <a:r>
              <a:rPr lang="en-IN" sz="1000" dirty="0"/>
              <a:t>-- To create other Google Cloud resources, Deployment Manager uses the credentials of the </a:t>
            </a:r>
            <a:r>
              <a:rPr lang="en-IN" sz="1000" b="1" dirty="0"/>
              <a:t>Google APIs Service Agent</a:t>
            </a:r>
            <a:r>
              <a:rPr lang="en-IN" sz="1000" dirty="0"/>
              <a:t> to authenticate to other APIs. The Google APIs Service Agent is designed specifically to run internal Google processes on your behalf. This service account is identifiable using the email:</a:t>
            </a:r>
            <a:br>
              <a:rPr lang="en-IN" sz="1000" dirty="0"/>
            </a:br>
            <a:endParaRPr lang="en-IN" sz="1000" dirty="0"/>
          </a:p>
          <a:p>
            <a:r>
              <a:rPr lang="en-IN" sz="1000" dirty="0"/>
              <a:t>How to - </a:t>
            </a:r>
            <a:r>
              <a:rPr lang="en-IN" sz="1000" dirty="0">
                <a:hlinkClick r:id="rId4"/>
              </a:rPr>
              <a:t>https://cloud.google.com/deployment-manager/docs/manage-cloud-resources-deployment</a:t>
            </a:r>
            <a:r>
              <a:rPr lang="en-IN" sz="1000" dirty="0"/>
              <a:t> </a:t>
            </a:r>
            <a:br>
              <a:rPr lang="en-IN" sz="1000" dirty="0"/>
            </a:br>
            <a:r>
              <a:rPr lang="en-IN" sz="1000" dirty="0"/>
              <a:t>Best Practicing - </a:t>
            </a:r>
            <a:r>
              <a:rPr lang="en-IN" sz="1000" dirty="0">
                <a:hlinkClick r:id="rId5"/>
              </a:rPr>
              <a:t>https://cloud.google.com/deployment-manager/docs/best-practices</a:t>
            </a:r>
            <a:r>
              <a:rPr lang="en-IN" sz="1000" dirty="0"/>
              <a:t> </a:t>
            </a:r>
            <a:br>
              <a:rPr lang="en-IN" sz="1000" dirty="0"/>
            </a:br>
            <a:endParaRPr lang="en-IN" sz="1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7AF9F5-5FAD-E74B-BB33-9A982F3C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287655"/>
              </p:ext>
            </p:extLst>
          </p:nvPr>
        </p:nvGraphicFramePr>
        <p:xfrm>
          <a:off x="6677257" y="271463"/>
          <a:ext cx="5390708" cy="7333930"/>
        </p:xfrm>
        <a:graphic>
          <a:graphicData uri="http://schemas.openxmlformats.org/drawingml/2006/table">
            <a:tbl>
              <a:tblPr/>
              <a:tblGrid>
                <a:gridCol w="3109273">
                  <a:extLst>
                    <a:ext uri="{9D8B030D-6E8A-4147-A177-3AD203B41FA5}">
                      <a16:colId xmlns:a16="http://schemas.microsoft.com/office/drawing/2014/main" val="1995493141"/>
                    </a:ext>
                  </a:extLst>
                </a:gridCol>
                <a:gridCol w="2281435">
                  <a:extLst>
                    <a:ext uri="{9D8B030D-6E8A-4147-A177-3AD203B41FA5}">
                      <a16:colId xmlns:a16="http://schemas.microsoft.com/office/drawing/2014/main" val="2094090762"/>
                    </a:ext>
                  </a:extLst>
                </a:gridCol>
              </a:tblGrid>
              <a:tr h="1185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dirty="0">
                          <a:solidFill>
                            <a:schemeClr val="tx1"/>
                          </a:solidFill>
                          <a:effectLst/>
                        </a:rPr>
                        <a:t>Role</a:t>
                      </a:r>
                    </a:p>
                  </a:txBody>
                  <a:tcPr marL="15939" marR="15939" marT="7969" marB="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dirty="0">
                          <a:solidFill>
                            <a:schemeClr val="tx1"/>
                          </a:solidFill>
                          <a:effectLst/>
                        </a:rPr>
                        <a:t>Permissions</a:t>
                      </a:r>
                    </a:p>
                  </a:txBody>
                  <a:tcPr marL="15939" marR="15939" marT="7969" marB="7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45207"/>
                  </a:ext>
                </a:extLst>
              </a:tr>
              <a:tr h="2157413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dirty="0">
                          <a:effectLst/>
                          <a:latin typeface="Roboto" panose="02000000000000000000" pitchFamily="2" charset="0"/>
                        </a:rPr>
                        <a:t>Deployment Manager </a:t>
                      </a:r>
                      <a:r>
                        <a:rPr lang="en-IN" sz="1200" b="0" dirty="0">
                          <a:effectLst/>
                          <a:highlight>
                            <a:srgbClr val="FFFF00"/>
                          </a:highlight>
                          <a:latin typeface="Roboto" panose="02000000000000000000" pitchFamily="2" charset="0"/>
                        </a:rPr>
                        <a:t>Editor</a:t>
                      </a:r>
                      <a:br>
                        <a:rPr lang="en-IN" sz="1200" dirty="0"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(roles/</a:t>
                      </a:r>
                      <a:r>
                        <a:rPr lang="en-IN" sz="1200" dirty="0" err="1">
                          <a:effectLst/>
                          <a:latin typeface="Roboto" panose="02000000000000000000" pitchFamily="2" charset="0"/>
                        </a:rPr>
                        <a:t>deploymentmanager.editor</a:t>
                      </a: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)</a:t>
                      </a:r>
                    </a:p>
                    <a:p>
                      <a:pPr algn="l" fontAlgn="t"/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Provides the permissions necessary to </a:t>
                      </a:r>
                      <a:r>
                        <a:rPr lang="en-IN" sz="1200" dirty="0">
                          <a:effectLst/>
                          <a:highlight>
                            <a:srgbClr val="FFFF00"/>
                          </a:highlight>
                          <a:latin typeface="Roboto" panose="02000000000000000000" pitchFamily="2" charset="0"/>
                        </a:rPr>
                        <a:t>create and manage deployments.</a:t>
                      </a:r>
                    </a:p>
                    <a:p>
                      <a:pPr algn="l" fontAlgn="t"/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Lowest-level resources where you can grant this role: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effectLst/>
                        </a:rPr>
                        <a:t>Project</a:t>
                      </a:r>
                    </a:p>
                  </a:txBody>
                  <a:tcPr marL="15939" marR="15939" marT="7969" marB="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deploymentmanager.compositeTypes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deployments.cancelPreview</a:t>
                      </a:r>
                      <a:endParaRPr lang="en-IN" sz="80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deployments.create</a:t>
                      </a:r>
                      <a:endParaRPr lang="en-IN" sz="80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deployments.delete</a:t>
                      </a:r>
                      <a:endParaRPr lang="en-IN" sz="80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.deployments.get</a:t>
                      </a:r>
                      <a:endParaRPr lang="en-IN" sz="80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deployments.list</a:t>
                      </a:r>
                      <a:endParaRPr lang="en-IN" sz="80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deployments.stop</a:t>
                      </a:r>
                      <a:endParaRPr lang="en-IN" sz="80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deployments.update</a:t>
                      </a:r>
                      <a:endParaRPr lang="en-IN" sz="800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deploymentmanager.manifests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deploymentmanager.operations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deploymentmanager.resources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resourcemanager.projects.get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resourcemanager.projects.list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serviceusage.quotas.get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serviceusage.services.get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serviceusage.services.list</a:t>
                      </a:r>
                      <a:endParaRPr lang="en-IN" sz="800" dirty="0">
                        <a:effectLst/>
                      </a:endParaRPr>
                    </a:p>
                  </a:txBody>
                  <a:tcPr marL="15939" marR="15939" marT="7969" marB="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14253"/>
                  </a:ext>
                </a:extLst>
              </a:tr>
              <a:tr h="806066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dirty="0">
                          <a:effectLst/>
                          <a:latin typeface="Roboto" panose="02000000000000000000" pitchFamily="2" charset="0"/>
                        </a:rPr>
                        <a:t>Deployment Manager Type Editor</a:t>
                      </a:r>
                      <a:br>
                        <a:rPr lang="en-IN" sz="1200" dirty="0"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(roles/</a:t>
                      </a:r>
                      <a:r>
                        <a:rPr lang="en-IN" sz="1200" dirty="0" err="1">
                          <a:effectLst/>
                          <a:latin typeface="Roboto" panose="02000000000000000000" pitchFamily="2" charset="0"/>
                        </a:rPr>
                        <a:t>deploymentmanager.</a:t>
                      </a:r>
                      <a:r>
                        <a:rPr lang="en-IN" sz="1200" dirty="0" err="1">
                          <a:effectLst/>
                          <a:highlight>
                            <a:srgbClr val="FFFF00"/>
                          </a:highlight>
                          <a:latin typeface="Roboto" panose="02000000000000000000" pitchFamily="2" charset="0"/>
                        </a:rPr>
                        <a:t>typeEditor</a:t>
                      </a: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)</a:t>
                      </a:r>
                    </a:p>
                    <a:p>
                      <a:pPr algn="l" fontAlgn="t"/>
                      <a:r>
                        <a:rPr lang="en-IN" sz="1200" dirty="0">
                          <a:effectLst/>
                          <a:highlight>
                            <a:srgbClr val="FFFF00"/>
                          </a:highlight>
                          <a:latin typeface="Roboto" panose="02000000000000000000" pitchFamily="2" charset="0"/>
                        </a:rPr>
                        <a:t>Provides read and write access to </a:t>
                      </a: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all Type Registry resources.</a:t>
                      </a:r>
                    </a:p>
                    <a:p>
                      <a:pPr algn="l" fontAlgn="t"/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Lowest-level resources where you can grant this role: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effectLst/>
                        </a:rPr>
                        <a:t>Project</a:t>
                      </a:r>
                    </a:p>
                  </a:txBody>
                  <a:tcPr marL="15939" marR="15939" marT="7969" marB="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deploymentmanager.compositeTypes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deploymentmanager.operations.get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resourcemanager.projects.get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resourcemanager.projects.list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serviceusage.quotas.get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serviceusage.services.get</a:t>
                      </a:r>
                      <a:endParaRPr lang="en-IN" sz="800" dirty="0">
                        <a:effectLst/>
                      </a:endParaRPr>
                    </a:p>
                  </a:txBody>
                  <a:tcPr marL="15939" marR="15939" marT="7969" marB="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126200"/>
                  </a:ext>
                </a:extLst>
              </a:tr>
              <a:tr h="1303930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dirty="0">
                          <a:effectLst/>
                          <a:latin typeface="Roboto" panose="02000000000000000000" pitchFamily="2" charset="0"/>
                        </a:rPr>
                        <a:t>Deployment Manager Type Viewer</a:t>
                      </a:r>
                      <a:br>
                        <a:rPr lang="en-IN" sz="1200" dirty="0"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(roles/</a:t>
                      </a:r>
                      <a:r>
                        <a:rPr lang="en-IN" sz="1200" dirty="0" err="1">
                          <a:effectLst/>
                          <a:latin typeface="Roboto" panose="02000000000000000000" pitchFamily="2" charset="0"/>
                        </a:rPr>
                        <a:t>deploymentmanager.</a:t>
                      </a:r>
                      <a:r>
                        <a:rPr lang="en-IN" sz="1200" dirty="0" err="1">
                          <a:effectLst/>
                          <a:highlight>
                            <a:srgbClr val="FFFF00"/>
                          </a:highlight>
                          <a:latin typeface="Roboto" panose="02000000000000000000" pitchFamily="2" charset="0"/>
                        </a:rPr>
                        <a:t>typeViewer</a:t>
                      </a: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)</a:t>
                      </a:r>
                    </a:p>
                    <a:p>
                      <a:pPr algn="l" fontAlgn="t"/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Provides </a:t>
                      </a:r>
                      <a:r>
                        <a:rPr lang="en-IN" sz="1200" dirty="0">
                          <a:effectLst/>
                          <a:highlight>
                            <a:srgbClr val="FFFF00"/>
                          </a:highlight>
                          <a:latin typeface="Roboto" panose="02000000000000000000" pitchFamily="2" charset="0"/>
                        </a:rPr>
                        <a:t>read-only access </a:t>
                      </a: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to all Type Registry resources.</a:t>
                      </a:r>
                    </a:p>
                    <a:p>
                      <a:pPr algn="l" fontAlgn="t"/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Lowest-level resources where you can grant this role: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effectLst/>
                        </a:rPr>
                        <a:t>Project</a:t>
                      </a:r>
                    </a:p>
                  </a:txBody>
                  <a:tcPr marL="15939" marR="15939" marT="7969" marB="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deploymentmanager.compositeTypes.get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deploymentmanager.compositeTypes.list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deploymentmanager.typeProviders.getType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deploymentmanager.typeProviders.listTypes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resourcemanager.projects.get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resourcemanager.projects.list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serviceusage.quotas.get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serviceusage.services.get</a:t>
                      </a:r>
                      <a:endParaRPr lang="en-IN" sz="800" dirty="0">
                        <a:effectLst/>
                      </a:endParaRPr>
                    </a:p>
                  </a:txBody>
                  <a:tcPr marL="15939" marR="15939" marT="7969" marB="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099911"/>
                  </a:ext>
                </a:extLst>
              </a:tr>
              <a:tr h="2086289">
                <a:tc>
                  <a:txBody>
                    <a:bodyPr/>
                    <a:lstStyle/>
                    <a:p>
                      <a:pPr algn="l" fontAlgn="t"/>
                      <a:r>
                        <a:rPr lang="en-IN" sz="1200" b="0" dirty="0">
                          <a:effectLst/>
                          <a:latin typeface="Roboto" panose="02000000000000000000" pitchFamily="2" charset="0"/>
                        </a:rPr>
                        <a:t>Deployment Manager Viewer</a:t>
                      </a:r>
                      <a:br>
                        <a:rPr lang="en-IN" sz="1200" dirty="0">
                          <a:effectLst/>
                          <a:latin typeface="Roboto" panose="02000000000000000000" pitchFamily="2" charset="0"/>
                        </a:rPr>
                      </a:b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(roles/</a:t>
                      </a:r>
                      <a:r>
                        <a:rPr lang="en-IN" sz="1200" dirty="0" err="1">
                          <a:effectLst/>
                          <a:latin typeface="Roboto" panose="02000000000000000000" pitchFamily="2" charset="0"/>
                        </a:rPr>
                        <a:t>deploymentmanager.</a:t>
                      </a:r>
                      <a:r>
                        <a:rPr lang="en-IN" sz="1200" dirty="0" err="1">
                          <a:effectLst/>
                          <a:highlight>
                            <a:srgbClr val="FFFF00"/>
                          </a:highlight>
                          <a:latin typeface="Roboto" panose="02000000000000000000" pitchFamily="2" charset="0"/>
                        </a:rPr>
                        <a:t>viewer</a:t>
                      </a:r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)</a:t>
                      </a:r>
                    </a:p>
                    <a:p>
                      <a:pPr algn="l" fontAlgn="t"/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Provides read-only access to all Deployment Manager-related resources.</a:t>
                      </a:r>
                    </a:p>
                    <a:p>
                      <a:pPr algn="l" fontAlgn="t"/>
                      <a:r>
                        <a:rPr lang="en-IN" sz="1200" dirty="0">
                          <a:effectLst/>
                          <a:latin typeface="Roboto" panose="02000000000000000000" pitchFamily="2" charset="0"/>
                        </a:rPr>
                        <a:t>Lowest-level resources where you can grant this role: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effectLst/>
                        </a:rPr>
                        <a:t>Project</a:t>
                      </a:r>
                    </a:p>
                  </a:txBody>
                  <a:tcPr marL="15939" marR="15939" marT="7969" marB="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deploymentmanager.compositeTypes.get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deploymentmanager.compositeTypes.list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deploymentmanager.deployments.get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deploymentmanager.deployments.list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manifests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operations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</a:t>
                      </a:r>
                      <a:r>
                        <a:rPr lang="en-IN" sz="800" dirty="0" err="1">
                          <a:effectLst/>
                          <a:highlight>
                            <a:srgbClr val="FFFF00"/>
                          </a:highlight>
                        </a:rPr>
                        <a:t>resources</a:t>
                      </a:r>
                      <a:r>
                        <a:rPr lang="en-IN" sz="800" dirty="0">
                          <a:effectLst/>
                        </a:rPr>
                        <a:t>.*</a:t>
                      </a: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deploymentmanager.typeProviders.getType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deploymentmanager.typeProviders.listTypes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deploymentmanager.types.list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resourcemanager.projects.get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resourcemanager.projects.list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serviceusage.quotas.get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serviceusage.services.get</a:t>
                      </a:r>
                      <a:endParaRPr lang="en-IN" sz="800" dirty="0">
                        <a:effectLst/>
                      </a:endParaRPr>
                    </a:p>
                    <a:p>
                      <a:pPr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N" sz="800" dirty="0" err="1">
                          <a:effectLst/>
                        </a:rPr>
                        <a:t>serviceusage.services.list</a:t>
                      </a:r>
                      <a:endParaRPr lang="en-IN" sz="800" dirty="0">
                        <a:effectLst/>
                      </a:endParaRPr>
                    </a:p>
                  </a:txBody>
                  <a:tcPr marL="15939" marR="15939" marT="7969" marB="79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556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1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1DB24-912E-F440-8A27-0DA6A34F99FD}"/>
              </a:ext>
            </a:extLst>
          </p:cNvPr>
          <p:cNvSpPr txBox="1"/>
          <p:nvPr/>
        </p:nvSpPr>
        <p:spPr>
          <a:xfrm>
            <a:off x="74428" y="0"/>
            <a:ext cx="1145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 rules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EE35E-87C3-4949-B580-1A3E01F7E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8" y="369331"/>
            <a:ext cx="12043144" cy="81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C0F13-94B8-A34E-8B41-8EAC6DB619F3}"/>
              </a:ext>
            </a:extLst>
          </p:cNvPr>
          <p:cNvSpPr txBox="1"/>
          <p:nvPr/>
        </p:nvSpPr>
        <p:spPr>
          <a:xfrm>
            <a:off x="100013" y="0"/>
            <a:ext cx="8103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/>
            <a:r>
              <a:rPr lang="en-IN" b="1" dirty="0"/>
              <a:t>Amazon S3 transfers- </a:t>
            </a:r>
            <a:r>
              <a:rPr lang="en-IN" b="1" dirty="0">
                <a:hlinkClick r:id="rId2"/>
              </a:rPr>
              <a:t>https://cloud.google.com/bigquery-transfer/docs/s3-transfer</a:t>
            </a:r>
            <a:r>
              <a:rPr lang="en-IN" b="1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8213A-D510-5944-A978-4D6102B0EC54}"/>
              </a:ext>
            </a:extLst>
          </p:cNvPr>
          <p:cNvSpPr/>
          <p:nvPr/>
        </p:nvSpPr>
        <p:spPr>
          <a:xfrm>
            <a:off x="328613" y="889844"/>
            <a:ext cx="114442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202124"/>
                </a:solidFill>
                <a:effectLst/>
              </a:rPr>
              <a:t>Required permissions</a:t>
            </a:r>
          </a:p>
          <a:p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Before creating an Amazon S3 transfer: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Ensure that the person creating the transfer has the following required permissions in </a:t>
            </a:r>
            <a:r>
              <a:rPr lang="en-IN" sz="12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0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bigquery.transfers.update</a:t>
            </a:r>
            <a:r>
              <a:rPr lang="en-IN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permissions to create the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Both </a:t>
            </a:r>
            <a:r>
              <a:rPr lang="en-IN" sz="1200" b="0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bigquery.datasets.get</a:t>
            </a:r>
            <a:r>
              <a:rPr lang="en-IN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and </a:t>
            </a:r>
            <a:r>
              <a:rPr lang="en-IN" sz="1200" b="0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bigquery.datasets.update</a:t>
            </a:r>
            <a:r>
              <a:rPr lang="en-IN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permissions on the target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 </a:t>
            </a:r>
            <a:r>
              <a:rPr lang="en-IN" sz="1200" b="0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bigquery.admin</a:t>
            </a:r>
            <a:r>
              <a:rPr lang="en-IN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predefined IAM role includes </a:t>
            </a:r>
            <a:r>
              <a:rPr lang="en-IN" sz="1200" b="0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bigquery.transfers.update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IN" sz="1200" b="0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bigquery.datasets.update</a:t>
            </a:r>
            <a:r>
              <a:rPr lang="en-IN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and </a:t>
            </a:r>
            <a:r>
              <a:rPr lang="en-IN" sz="1200" b="0" i="0" dirty="0" err="1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bigquery.datasets.get</a:t>
            </a:r>
            <a:r>
              <a:rPr lang="en-IN" sz="1200" b="0" i="0" dirty="0">
                <a:solidFill>
                  <a:srgbClr val="202124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permissions. For more information on IAM roles in </a:t>
            </a:r>
            <a:r>
              <a:rPr lang="en-IN" sz="12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BigQuery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Data Transfer Service, see 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3"/>
              </a:rPr>
              <a:t>Access control reference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Consult the documentation for Amazon S3 to ensure you have configured any permissions necessary to enable the transfer. At a minimum, the Amazon S3 source data must have the AWS managed policy 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4"/>
              </a:rPr>
              <a:t>AmazonS3ReadOnlyAccess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applied to it.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76F0D-7B6B-8348-B137-C9E59F4E0CEA}"/>
              </a:ext>
            </a:extLst>
          </p:cNvPr>
          <p:cNvSpPr/>
          <p:nvPr/>
        </p:nvSpPr>
        <p:spPr>
          <a:xfrm>
            <a:off x="283369" y="4036460"/>
            <a:ext cx="1153477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1" i="0" dirty="0">
                <a:solidFill>
                  <a:srgbClr val="202124"/>
                </a:solidFill>
                <a:effectLst/>
              </a:rPr>
              <a:t>Limitations</a:t>
            </a:r>
          </a:p>
          <a:p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Amazon S3 transfers are subject to the following limitations: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Currently, the bucket portion of the Amazon S3 URI cannot be parameterized.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Transfers from Amazon S3 are always triggered with the WRITE_APPEND preference which appends data to the destination table. See </a:t>
            </a:r>
            <a:r>
              <a:rPr lang="en-IN" sz="12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configuration.load.writeDisposition</a:t>
            </a: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in the load job configuration for additional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Depending on the format of your Amazon S3 source data, there may be additional limitations. For more information, see: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5"/>
              </a:rPr>
              <a:t>CSV limitations</a:t>
            </a:r>
            <a:endParaRPr lang="en-IN" sz="12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6"/>
              </a:rPr>
              <a:t>JSON limitations</a:t>
            </a:r>
            <a:endParaRPr lang="en-IN" sz="12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7"/>
              </a:rPr>
              <a:t>Limitations on nested and repeated data</a:t>
            </a:r>
            <a:endParaRPr lang="en-IN" sz="12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minimum interval time between recurring transfers is 24 hours. The default interval for a recurring transfer is 24 hours.</a:t>
            </a:r>
          </a:p>
        </p:txBody>
      </p:sp>
    </p:spTree>
    <p:extLst>
      <p:ext uri="{BB962C8B-B14F-4D97-AF65-F5344CB8AC3E}">
        <p14:creationId xmlns:p14="http://schemas.microsoft.com/office/powerpoint/2010/main" val="1896744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19227</TotalTime>
  <Words>3106</Words>
  <Application>Microsoft Macintosh PowerPoint</Application>
  <PresentationFormat>Widescreen</PresentationFormat>
  <Paragraphs>254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Poppins</vt:lpstr>
      <vt:lpstr>Roboto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Kumar - (APMEA - iDEAS-Cloud Transformation)</dc:creator>
  <cp:lastModifiedBy>Sandeep Kumar - (APMEA - iDEAS-Cloud Transformation)</cp:lastModifiedBy>
  <cp:revision>29</cp:revision>
  <dcterms:created xsi:type="dcterms:W3CDTF">2022-03-11T10:37:53Z</dcterms:created>
  <dcterms:modified xsi:type="dcterms:W3CDTF">2022-03-24T19:05:32Z</dcterms:modified>
</cp:coreProperties>
</file>