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56" r:id="rId3"/>
    <p:sldId id="257" r:id="rId4"/>
    <p:sldId id="258" r:id="rId5"/>
    <p:sldId id="259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ED798-24A6-4160-A4DF-B0E5BB8236C2}" type="doc">
      <dgm:prSet loTypeId="list" loCatId="list" qsTypeId="urn:microsoft.com/office/officeart/2005/8/quickstyle/simple1" qsCatId="simple" csTypeId="urn:microsoft.com/office/officeart/2005/8/colors/accent1_3" csCatId="accent1" phldr="0"/>
      <dgm:spPr/>
      <dgm:t>
        <a:bodyPr/>
        <a:p>
          <a:endParaRPr lang="en-US"/>
        </a:p>
      </dgm:t>
    </dgm:pt>
    <dgm:pt modelId="{91F5AF42-2E8E-47F5-BC8E-D4C7FA9FA290}">
      <dgm:prSet phldrT="[Text]" phldr="0" custT="1"/>
      <dgm:spPr/>
      <dgm:t>
        <a:bodyPr vert="horz" wrap="square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>
              <a:sym typeface="+mn-ea"/>
            </a:rPr>
            <a:t>Our product is a digital platform service so the smartphone users are our customers.</a:t>
          </a:r>
          <a:r>
            <a:rPr lang="en-IN" altLang="en-US" sz="1600">
              <a:sym typeface="+mn-ea"/>
            </a:rPr>
            <a:t/>
          </a:r>
          <a:endParaRPr lang="en-IN" altLang="en-US" sz="1600">
            <a:sym typeface="+mn-ea"/>
          </a:endParaRPr>
        </a:p>
      </dgm:t>
    </dgm:pt>
    <dgm:pt modelId="{3A37C892-50B7-47F1-86AA-3FDF5EB4EE9B}" cxnId="{96F266E2-35A0-4E4A-905E-AB521095E132}" type="parTrans">
      <dgm:prSet/>
      <dgm:spPr/>
      <dgm:t>
        <a:bodyPr/>
        <a:p>
          <a:endParaRPr lang="en-US"/>
        </a:p>
      </dgm:t>
    </dgm:pt>
    <dgm:pt modelId="{63B1AD43-9D20-4050-A552-EF02B5A2392B}" cxnId="{96F266E2-35A0-4E4A-905E-AB521095E132}" type="sibTrans">
      <dgm:prSet/>
      <dgm:spPr/>
      <dgm:t>
        <a:bodyPr/>
        <a:p>
          <a:endParaRPr lang="en-US"/>
        </a:p>
      </dgm:t>
    </dgm:pt>
    <dgm:pt modelId="{280D5902-A14D-4C39-A125-DEF43C7815E8}">
      <dgm:prSet phldrT="[Text]" phldr="0" custT="0"/>
      <dgm:spPr/>
      <dgm:t>
        <a:bodyPr vert="horz" wrap="square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>
              <a:sym typeface="+mn-ea"/>
            </a:rPr>
            <a:t>The age group of 16-60 yrs are the working population, and among the working population 35% are the smartphone users</a:t>
          </a:r>
          <a:r>
            <a:rPr lang="en-IN" altLang="en-US">
              <a:sym typeface="+mn-ea"/>
            </a:rPr>
            <a:t> that constitute our market.</a:t>
          </a:r>
          <a:r>
            <a:rPr lang="en-US"/>
            <a:t/>
          </a:r>
          <a:endParaRPr lang="en-US"/>
        </a:p>
      </dgm:t>
    </dgm:pt>
    <dgm:pt modelId="{0BF6BCDE-F41A-4644-928D-D095CDC58CED}" cxnId="{115385BB-D764-4DCC-8A77-3ECB216E527D}" type="parTrans">
      <dgm:prSet/>
      <dgm:spPr/>
      <dgm:t>
        <a:bodyPr/>
        <a:p>
          <a:endParaRPr lang="en-US"/>
        </a:p>
      </dgm:t>
    </dgm:pt>
    <dgm:pt modelId="{CC55538B-3B09-4E9F-877D-7D4FB05A20D8}" cxnId="{115385BB-D764-4DCC-8A77-3ECB216E527D}" type="sibTrans">
      <dgm:prSet/>
      <dgm:spPr/>
      <dgm:t>
        <a:bodyPr/>
        <a:p>
          <a:endParaRPr lang="en-US"/>
        </a:p>
      </dgm:t>
    </dgm:pt>
    <dgm:pt modelId="{36E5B5FE-7A44-47A1-8F92-B088257A2152}">
      <dgm:prSet phldrT="[Text]" phldr="0" custT="1"/>
      <dgm:spPr/>
      <dgm:t>
        <a:bodyPr vert="horz" wrap="square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As our app is a special purposed, penetration rate of app will be less.</a:t>
          </a:r>
          <a:r>
            <a:rPr lang="en-US" sz="1600"/>
            <a:t/>
          </a:r>
          <a:endParaRPr lang="en-US" sz="1600"/>
        </a:p>
      </dgm:t>
    </dgm:pt>
    <dgm:pt modelId="{7926F024-4AEC-4671-BBB1-3CE0B2112B8B}" cxnId="{0F45E03F-65C9-4E4C-9B43-8D4923F515EB}" type="parTrans">
      <dgm:prSet/>
      <dgm:spPr/>
      <dgm:t>
        <a:bodyPr/>
        <a:p>
          <a:endParaRPr lang="en-US"/>
        </a:p>
      </dgm:t>
    </dgm:pt>
    <dgm:pt modelId="{BC0418CD-7831-4545-B1D9-93D351CF53C3}" cxnId="{0F45E03F-65C9-4E4C-9B43-8D4923F515EB}" type="sibTrans">
      <dgm:prSet/>
      <dgm:spPr/>
      <dgm:t>
        <a:bodyPr/>
        <a:p>
          <a:endParaRPr lang="en-US"/>
        </a:p>
      </dgm:t>
    </dgm:pt>
    <dgm:pt modelId="{0C7D3D51-F412-476C-9C1C-D9011C5FB7E6}">
      <dgm:prSet phldrT="[Text]" phldr="0" custT="1"/>
      <dgm:spPr/>
      <dgm:t>
        <a:bodyPr vert="horz" wrap="square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Potential market volume would be around a lakh.</a:t>
          </a:r>
          <a:r>
            <a:rPr lang="en-US" sz="1600"/>
            <a:t/>
          </a:r>
          <a:endParaRPr lang="en-US" sz="1600"/>
        </a:p>
      </dgm:t>
    </dgm:pt>
    <dgm:pt modelId="{400E46CD-A113-4830-88F5-A1B2F4D84554}" cxnId="{4E69070E-2225-4741-BC85-E85854A1C948}" type="parTrans">
      <dgm:prSet/>
      <dgm:spPr/>
      <dgm:t>
        <a:bodyPr/>
        <a:p>
          <a:endParaRPr lang="en-US"/>
        </a:p>
      </dgm:t>
    </dgm:pt>
    <dgm:pt modelId="{F5A1DABB-6DD6-47EE-99A8-4582EBF4C827}" cxnId="{4E69070E-2225-4741-BC85-E85854A1C948}" type="sibTrans">
      <dgm:prSet/>
      <dgm:spPr/>
      <dgm:t>
        <a:bodyPr/>
        <a:p>
          <a:endParaRPr lang="en-US"/>
        </a:p>
      </dgm:t>
    </dgm:pt>
    <dgm:pt modelId="{D82838E6-C31C-4EBD-B58C-0C991331B678}">
      <dgm:prSet phldrT="[Text]" phldr="0" custT="0"/>
      <dgm:spPr/>
      <dgm:t>
        <a:bodyPr vert="horz" wrap="square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According to a survey 70% of the students use smart phones.So Students will also be our customers.</a:t>
          </a:r>
          <a:endParaRPr lang="en-US"/>
        </a:p>
      </dgm:t>
    </dgm:pt>
    <dgm:pt modelId="{DC284D5C-B7A8-4E26-BDF6-E69402B2873F}" cxnId="{EF7E991D-B181-4581-9ED0-5A2A093D0E29}" type="parTrans">
      <dgm:prSet/>
      <dgm:spPr/>
      <dgm:t>
        <a:bodyPr/>
        <a:p>
          <a:endParaRPr lang="en-US"/>
        </a:p>
      </dgm:t>
    </dgm:pt>
    <dgm:pt modelId="{74B5F767-2303-4D5A-8FD7-570D52523413}" cxnId="{EF7E991D-B181-4581-9ED0-5A2A093D0E29}" type="sibTrans">
      <dgm:prSet/>
      <dgm:spPr/>
      <dgm:t>
        <a:bodyPr/>
        <a:p>
          <a:endParaRPr lang="en-US"/>
        </a:p>
      </dgm:t>
    </dgm:pt>
    <dgm:pt modelId="{906887FB-01DE-46E1-9312-97F8DF38EE6D}" type="pres">
      <dgm:prSet presAssocID="{98CED798-24A6-4160-A4DF-B0E5BB8236C2}" presName="diagram" presStyleCnt="0">
        <dgm:presLayoutVars>
          <dgm:dir/>
          <dgm:resizeHandles val="exact"/>
        </dgm:presLayoutVars>
      </dgm:prSet>
      <dgm:spPr/>
    </dgm:pt>
    <dgm:pt modelId="{8EA24BC0-0B8D-42E9-A25F-7CA5AD90CCA1}" type="pres">
      <dgm:prSet presAssocID="{91F5AF42-2E8E-47F5-BC8E-D4C7FA9FA290}" presName="node" presStyleLbl="node1" presStyleIdx="0" presStyleCnt="5">
        <dgm:presLayoutVars>
          <dgm:bulletEnabled val="1"/>
        </dgm:presLayoutVars>
      </dgm:prSet>
      <dgm:spPr/>
    </dgm:pt>
    <dgm:pt modelId="{6C2FC485-DEBF-4CB8-855D-A9838793F3F3}" type="pres">
      <dgm:prSet presAssocID="{63B1AD43-9D20-4050-A552-EF02B5A2392B}" presName="sibTrans" presStyleCnt="0"/>
      <dgm:spPr/>
    </dgm:pt>
    <dgm:pt modelId="{A3974D1E-D32E-47DA-BFE3-BD66226FC69C}" type="pres">
      <dgm:prSet presAssocID="{280D5902-A14D-4C39-A125-DEF43C7815E8}" presName="node" presStyleLbl="node1" presStyleIdx="1" presStyleCnt="5">
        <dgm:presLayoutVars>
          <dgm:bulletEnabled val="1"/>
        </dgm:presLayoutVars>
      </dgm:prSet>
      <dgm:spPr/>
    </dgm:pt>
    <dgm:pt modelId="{2F2E690F-0370-4CE7-99EA-691838C9081B}" type="pres">
      <dgm:prSet presAssocID="{CC55538B-3B09-4E9F-877D-7D4FB05A20D8}" presName="sibTrans" presStyleCnt="0"/>
      <dgm:spPr/>
    </dgm:pt>
    <dgm:pt modelId="{D62CCB3D-C0B5-4702-B0E7-2BCC3AC6BED6}" type="pres">
      <dgm:prSet presAssocID="{36E5B5FE-7A44-47A1-8F92-B088257A2152}" presName="node" presStyleLbl="node1" presStyleIdx="2" presStyleCnt="5">
        <dgm:presLayoutVars>
          <dgm:bulletEnabled val="1"/>
        </dgm:presLayoutVars>
      </dgm:prSet>
      <dgm:spPr/>
    </dgm:pt>
    <dgm:pt modelId="{41E36F34-9D51-413F-8CB8-323CFB9F70DD}" type="pres">
      <dgm:prSet presAssocID="{BC0418CD-7831-4545-B1D9-93D351CF53C3}" presName="sibTrans" presStyleCnt="0"/>
      <dgm:spPr/>
    </dgm:pt>
    <dgm:pt modelId="{65DCAB72-4323-4909-83B5-EA97756B63D0}" type="pres">
      <dgm:prSet presAssocID="{0C7D3D51-F412-476C-9C1C-D9011C5FB7E6}" presName="node" presStyleLbl="node1" presStyleIdx="3" presStyleCnt="5">
        <dgm:presLayoutVars>
          <dgm:bulletEnabled val="1"/>
        </dgm:presLayoutVars>
      </dgm:prSet>
      <dgm:spPr/>
    </dgm:pt>
    <dgm:pt modelId="{B95B399B-B4B9-4137-9378-9EB29B8F4BD6}" type="pres">
      <dgm:prSet presAssocID="{F5A1DABB-6DD6-47EE-99A8-4582EBF4C827}" presName="sibTrans" presStyleCnt="0"/>
      <dgm:spPr/>
    </dgm:pt>
    <dgm:pt modelId="{52FDF2A5-21FC-4943-A856-33657F608538}" type="pres">
      <dgm:prSet presAssocID="{D82838E6-C31C-4EBD-B58C-0C991331B6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6F266E2-35A0-4E4A-905E-AB521095E132}" srcId="{98CED798-24A6-4160-A4DF-B0E5BB8236C2}" destId="{91F5AF42-2E8E-47F5-BC8E-D4C7FA9FA290}" srcOrd="0" destOrd="0" parTransId="{3A37C892-50B7-47F1-86AA-3FDF5EB4EE9B}" sibTransId="{63B1AD43-9D20-4050-A552-EF02B5A2392B}"/>
    <dgm:cxn modelId="{115385BB-D764-4DCC-8A77-3ECB216E527D}" srcId="{98CED798-24A6-4160-A4DF-B0E5BB8236C2}" destId="{280D5902-A14D-4C39-A125-DEF43C7815E8}" srcOrd="1" destOrd="0" parTransId="{0BF6BCDE-F41A-4644-928D-D095CDC58CED}" sibTransId="{CC55538B-3B09-4E9F-877D-7D4FB05A20D8}"/>
    <dgm:cxn modelId="{0F45E03F-65C9-4E4C-9B43-8D4923F515EB}" srcId="{98CED798-24A6-4160-A4DF-B0E5BB8236C2}" destId="{36E5B5FE-7A44-47A1-8F92-B088257A2152}" srcOrd="2" destOrd="0" parTransId="{7926F024-4AEC-4671-BBB1-3CE0B2112B8B}" sibTransId="{BC0418CD-7831-4545-B1D9-93D351CF53C3}"/>
    <dgm:cxn modelId="{4E69070E-2225-4741-BC85-E85854A1C948}" srcId="{98CED798-24A6-4160-A4DF-B0E5BB8236C2}" destId="{0C7D3D51-F412-476C-9C1C-D9011C5FB7E6}" srcOrd="3" destOrd="0" parTransId="{400E46CD-A113-4830-88F5-A1B2F4D84554}" sibTransId="{F5A1DABB-6DD6-47EE-99A8-4582EBF4C827}"/>
    <dgm:cxn modelId="{EF7E991D-B181-4581-9ED0-5A2A093D0E29}" srcId="{98CED798-24A6-4160-A4DF-B0E5BB8236C2}" destId="{D82838E6-C31C-4EBD-B58C-0C991331B678}" srcOrd="4" destOrd="0" parTransId="{DC284D5C-B7A8-4E26-BDF6-E69402B2873F}" sibTransId="{74B5F767-2303-4D5A-8FD7-570D52523413}"/>
    <dgm:cxn modelId="{D587DD21-11BE-4115-AC4F-DB32CA0264FA}" type="presOf" srcId="{98CED798-24A6-4160-A4DF-B0E5BB8236C2}" destId="{906887FB-01DE-46E1-9312-97F8DF38EE6D}" srcOrd="0" destOrd="0" presId="urn:microsoft.com/office/officeart/2005/8/layout/default"/>
    <dgm:cxn modelId="{7D0E7A6B-331F-4E0C-BA96-1C66FDF9B27F}" type="presParOf" srcId="{906887FB-01DE-46E1-9312-97F8DF38EE6D}" destId="{8EA24BC0-0B8D-42E9-A25F-7CA5AD90CCA1}" srcOrd="0" destOrd="0" presId="urn:microsoft.com/office/officeart/2005/8/layout/default"/>
    <dgm:cxn modelId="{323A01EB-96F4-4807-A82E-A7DAA959B7A6}" type="presOf" srcId="{91F5AF42-2E8E-47F5-BC8E-D4C7FA9FA290}" destId="{8EA24BC0-0B8D-42E9-A25F-7CA5AD90CCA1}" srcOrd="0" destOrd="0" presId="urn:microsoft.com/office/officeart/2005/8/layout/default"/>
    <dgm:cxn modelId="{AA95442C-B627-4169-831E-D0D1F65C07BD}" type="presParOf" srcId="{906887FB-01DE-46E1-9312-97F8DF38EE6D}" destId="{6C2FC485-DEBF-4CB8-855D-A9838793F3F3}" srcOrd="1" destOrd="0" presId="urn:microsoft.com/office/officeart/2005/8/layout/default"/>
    <dgm:cxn modelId="{C40DDD3C-8A16-497B-969B-11EC6A98BCE7}" type="presParOf" srcId="{906887FB-01DE-46E1-9312-97F8DF38EE6D}" destId="{A3974D1E-D32E-47DA-BFE3-BD66226FC69C}" srcOrd="2" destOrd="0" presId="urn:microsoft.com/office/officeart/2005/8/layout/default"/>
    <dgm:cxn modelId="{F4FF5558-F170-41DA-AE41-FA5B8A259D33}" type="presOf" srcId="{280D5902-A14D-4C39-A125-DEF43C7815E8}" destId="{A3974D1E-D32E-47DA-BFE3-BD66226FC69C}" srcOrd="0" destOrd="0" presId="urn:microsoft.com/office/officeart/2005/8/layout/default"/>
    <dgm:cxn modelId="{D56FE525-F860-4303-B436-E6002CB43593}" type="presParOf" srcId="{906887FB-01DE-46E1-9312-97F8DF38EE6D}" destId="{2F2E690F-0370-4CE7-99EA-691838C9081B}" srcOrd="3" destOrd="0" presId="urn:microsoft.com/office/officeart/2005/8/layout/default"/>
    <dgm:cxn modelId="{3F66BD6B-FD6D-464A-A57F-0E3E514EEA9D}" type="presParOf" srcId="{906887FB-01DE-46E1-9312-97F8DF38EE6D}" destId="{D62CCB3D-C0B5-4702-B0E7-2BCC3AC6BED6}" srcOrd="4" destOrd="0" presId="urn:microsoft.com/office/officeart/2005/8/layout/default"/>
    <dgm:cxn modelId="{C8D8788E-D854-45B8-B963-175E12CF03BE}" type="presOf" srcId="{36E5B5FE-7A44-47A1-8F92-B088257A2152}" destId="{D62CCB3D-C0B5-4702-B0E7-2BCC3AC6BED6}" srcOrd="0" destOrd="0" presId="urn:microsoft.com/office/officeart/2005/8/layout/default"/>
    <dgm:cxn modelId="{983A2294-01D1-4B14-A7EE-02682DE70CF1}" type="presParOf" srcId="{906887FB-01DE-46E1-9312-97F8DF38EE6D}" destId="{41E36F34-9D51-413F-8CB8-323CFB9F70DD}" srcOrd="5" destOrd="0" presId="urn:microsoft.com/office/officeart/2005/8/layout/default"/>
    <dgm:cxn modelId="{17D8BDB6-6CE4-4889-9B15-F2DB9712BD61}" type="presParOf" srcId="{906887FB-01DE-46E1-9312-97F8DF38EE6D}" destId="{65DCAB72-4323-4909-83B5-EA97756B63D0}" srcOrd="6" destOrd="0" presId="urn:microsoft.com/office/officeart/2005/8/layout/default"/>
    <dgm:cxn modelId="{CAD76B24-E7AE-4AED-AB18-614DAA4E7247}" type="presOf" srcId="{0C7D3D51-F412-476C-9C1C-D9011C5FB7E6}" destId="{65DCAB72-4323-4909-83B5-EA97756B63D0}" srcOrd="0" destOrd="0" presId="urn:microsoft.com/office/officeart/2005/8/layout/default"/>
    <dgm:cxn modelId="{5D6B6FBE-E72D-4967-B3FA-2D24B2200D5C}" type="presParOf" srcId="{906887FB-01DE-46E1-9312-97F8DF38EE6D}" destId="{B95B399B-B4B9-4137-9378-9EB29B8F4BD6}" srcOrd="7" destOrd="0" presId="urn:microsoft.com/office/officeart/2005/8/layout/default"/>
    <dgm:cxn modelId="{027F2ABA-5409-4088-B5B6-DA56869AD2E8}" type="presParOf" srcId="{906887FB-01DE-46E1-9312-97F8DF38EE6D}" destId="{52FDF2A5-21FC-4943-A856-33657F608538}" srcOrd="8" destOrd="0" presId="urn:microsoft.com/office/officeart/2005/8/layout/default"/>
    <dgm:cxn modelId="{2F2DEA82-8A8C-46E0-B122-FCDC68C76AF4}" type="presOf" srcId="{D82838E6-C31C-4EBD-B58C-0C991331B678}" destId="{52FDF2A5-21FC-4943-A856-33657F60853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565390" cy="4453890"/>
        <a:chOff x="0" y="0"/>
        <a:chExt cx="7565390" cy="4453890"/>
      </a:xfrm>
    </dsp:grpSpPr>
    <dsp:sp modelId="{8EA24BC0-0B8D-42E9-A25F-7CA5AD90CCA1}">
      <dsp:nvSpPr>
        <dsp:cNvPr id="3" name="Rectangle 2"/>
        <dsp:cNvSpPr/>
      </dsp:nvSpPr>
      <dsp:spPr bwMode="white">
        <a:xfrm>
          <a:off x="-23" y="690213"/>
          <a:ext cx="2364206" cy="1418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>
              <a:sym typeface="+mn-ea"/>
            </a:rPr>
            <a:t>Our product is a digital platform service so the smartphone users are our customers.</a:t>
          </a:r>
          <a:endParaRPr lang="en-IN" altLang="en-US" sz="1600">
            <a:sym typeface="+mn-ea"/>
          </a:endParaRPr>
        </a:p>
      </dsp:txBody>
      <dsp:txXfrm>
        <a:off x="-23" y="690213"/>
        <a:ext cx="2364206" cy="1418524"/>
      </dsp:txXfrm>
    </dsp:sp>
    <dsp:sp modelId="{A3974D1E-D32E-47DA-BFE3-BD66226FC69C}">
      <dsp:nvSpPr>
        <dsp:cNvPr id="4" name="Rectangle 3"/>
        <dsp:cNvSpPr/>
      </dsp:nvSpPr>
      <dsp:spPr bwMode="white">
        <a:xfrm>
          <a:off x="2600604" y="690213"/>
          <a:ext cx="2364206" cy="1418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120000"/>
            <a:satOff val="-8823"/>
            <a:lumOff val="823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>
              <a:sym typeface="+mn-ea"/>
            </a:rPr>
            <a:t>The age group of 16-60 yrs are the working population, and among the working population 35% are the smartphone users</a:t>
          </a:r>
          <a:r>
            <a:rPr lang="en-IN" altLang="en-US">
              <a:sym typeface="+mn-ea"/>
            </a:rPr>
            <a:t> that constitute our market.</a:t>
          </a:r>
          <a:endParaRPr lang="en-US"/>
        </a:p>
      </dsp:txBody>
      <dsp:txXfrm>
        <a:off x="2600604" y="690213"/>
        <a:ext cx="2364206" cy="1418524"/>
      </dsp:txXfrm>
    </dsp:sp>
    <dsp:sp modelId="{D62CCB3D-C0B5-4702-B0E7-2BCC3AC6BED6}">
      <dsp:nvSpPr>
        <dsp:cNvPr id="5" name="Rectangle 4"/>
        <dsp:cNvSpPr/>
      </dsp:nvSpPr>
      <dsp:spPr bwMode="white">
        <a:xfrm>
          <a:off x="5201230" y="690213"/>
          <a:ext cx="2364206" cy="1418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240000"/>
            <a:satOff val="-17646"/>
            <a:lumOff val="1647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As our app is a special purposed, penetration rate of app will be less.</a:t>
          </a:r>
          <a:endParaRPr lang="en-US" sz="1600"/>
        </a:p>
      </dsp:txBody>
      <dsp:txXfrm>
        <a:off x="5201230" y="690213"/>
        <a:ext cx="2364206" cy="1418524"/>
      </dsp:txXfrm>
    </dsp:sp>
    <dsp:sp modelId="{65DCAB72-4323-4909-83B5-EA97756B63D0}">
      <dsp:nvSpPr>
        <dsp:cNvPr id="6" name="Rectangle 5"/>
        <dsp:cNvSpPr/>
      </dsp:nvSpPr>
      <dsp:spPr bwMode="white">
        <a:xfrm>
          <a:off x="1300286" y="2345153"/>
          <a:ext cx="2364206" cy="1418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360000"/>
            <a:satOff val="-26470"/>
            <a:lumOff val="247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Potential market volume would be around a lakh.</a:t>
          </a:r>
          <a:endParaRPr lang="en-US" sz="1600"/>
        </a:p>
      </dsp:txBody>
      <dsp:txXfrm>
        <a:off x="1300286" y="2345153"/>
        <a:ext cx="2364206" cy="1418524"/>
      </dsp:txXfrm>
    </dsp:sp>
    <dsp:sp modelId="{52FDF2A5-21FC-4943-A856-33657F608538}">
      <dsp:nvSpPr>
        <dsp:cNvPr id="7" name="Rectangle 6"/>
        <dsp:cNvSpPr/>
      </dsp:nvSpPr>
      <dsp:spPr bwMode="white">
        <a:xfrm>
          <a:off x="3900913" y="2345153"/>
          <a:ext cx="2364206" cy="1418524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480000"/>
            <a:satOff val="-35293"/>
            <a:lumOff val="3294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According to a survey 70% of the students use smart phones.So Students will also be our customers.</a:t>
          </a:r>
          <a:endParaRPr lang="en-US"/>
        </a:p>
      </dsp:txBody>
      <dsp:txXfrm>
        <a:off x="3900913" y="2345153"/>
        <a:ext cx="2364206" cy="1418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SMart scheme 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 Making a people's Govt.</a:t>
            </a:r>
            <a:endParaRPr lang="en-US"/>
          </a:p>
        </p:txBody>
      </p:sp>
      <p:pic>
        <p:nvPicPr>
          <p:cNvPr id="4" name="Picture 3" descr="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6225" y="563880"/>
            <a:ext cx="1479550" cy="1308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M.G.M Ali (B-Tech, III year, EIE)</a:t>
            </a:r>
            <a:endParaRPr lang="en-US"/>
          </a:p>
          <a:p>
            <a:pPr marL="0" indent="0">
              <a:buNone/>
            </a:pPr>
            <a:r>
              <a:rPr lang="en-US"/>
              <a:t>  Development of the product</a:t>
            </a:r>
            <a:endParaRPr lang="en-US"/>
          </a:p>
          <a:p>
            <a:r>
              <a:rPr lang="en-US"/>
              <a:t>Indu Konduru (B-Tech, III year, EIE)</a:t>
            </a:r>
            <a:endParaRPr lang="en-US"/>
          </a:p>
          <a:p>
            <a:pPr marL="0" indent="0">
              <a:buNone/>
            </a:pPr>
            <a:r>
              <a:rPr lang="en-US"/>
              <a:t>  Market Research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44695" y="2148840"/>
            <a:ext cx="3102610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2588895" y="804545"/>
            <a:ext cx="9603105" cy="1049020"/>
          </a:xfrm>
        </p:spPr>
        <p:txBody>
          <a:bodyPr/>
          <a:p>
            <a:r>
              <a:rPr lang="en-US" sz="4000"/>
              <a:t>       </a:t>
            </a:r>
            <a:endParaRPr lang="en-US" sz="4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095" y="1605280"/>
            <a:ext cx="6684010" cy="3820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&amp; Solution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Government implemented many schemes for the welfare of people but they are not reaching people in a right way and are not able to use the services effectively.</a:t>
            </a:r>
            <a:endParaRPr lang="en-US"/>
          </a:p>
          <a:p>
            <a:r>
              <a:rPr lang="en-US"/>
              <a:t>Our product is a Mobile Application that links all the schemes to the people, connecting the Govt and people.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Product</a:t>
            </a:r>
            <a:endParaRPr lang="en-US"/>
          </a:p>
        </p:txBody>
      </p:sp>
      <p:pic>
        <p:nvPicPr>
          <p:cNvPr id="4" name="Content Placeholder 3" descr="IMG-20190627-WA000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58530" y="2004060"/>
            <a:ext cx="2080260" cy="3777615"/>
          </a:xfrm>
          <a:prstGeom prst="rect">
            <a:avLst/>
          </a:prstGeom>
        </p:spPr>
      </p:pic>
      <p:pic>
        <p:nvPicPr>
          <p:cNvPr id="5" name="Content Placeholder 4" descr="IMG-20190627-WA000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3410" y="2011045"/>
            <a:ext cx="2060575" cy="3811905"/>
          </a:xfrm>
          <a:prstGeom prst="rect">
            <a:avLst/>
          </a:prstGeom>
        </p:spPr>
      </p:pic>
      <p:pic>
        <p:nvPicPr>
          <p:cNvPr id="6" name="Picture 5" descr="IMG-20190627-WA0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55" y="2004060"/>
            <a:ext cx="206756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value proposition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“Helps people to connect the government”.</a:t>
            </a:r>
            <a:endParaRPr lang="en-US"/>
          </a:p>
          <a:p>
            <a:endParaRPr lang="en-US"/>
          </a:p>
          <a:p>
            <a:r>
              <a:rPr lang="en-US"/>
              <a:t>For the citizens of India who are not receiving the benefits of targeted schemes, our app is a provision of information that connect people and government.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competition</a:t>
            </a:r>
            <a:endParaRPr lang="en-US"/>
          </a:p>
        </p:txBody>
      </p:sp>
      <p:sp>
        <p:nvSpPr>
          <p:cNvPr id="5" name="Content Placeholder 4"/>
          <p:cNvSpPr/>
          <p:nvPr>
            <p:ph sz="half" idx="1"/>
          </p:nvPr>
        </p:nvSpPr>
        <p:spPr>
          <a:xfrm>
            <a:off x="1447165" y="2011045"/>
            <a:ext cx="6262370" cy="3448685"/>
          </a:xfrm>
        </p:spPr>
        <p:txBody>
          <a:bodyPr>
            <a:normAutofit fontScale="90000"/>
          </a:bodyPr>
          <a:p>
            <a:r>
              <a:rPr lang="en-US"/>
              <a:t>Umang app, My Gov app and India Voter list app etc.they are some of our competitors who have worked on similar apps to providevservices to people.</a:t>
            </a:r>
            <a:endParaRPr lang="en-US"/>
          </a:p>
          <a:p>
            <a:r>
              <a:rPr lang="en-US"/>
              <a:t>All such apps are working in a general user perspective but our app can be customised according to the user input, addressing the user needs effectively.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64475" y="3827780"/>
            <a:ext cx="1524000" cy="1524000"/>
          </a:xfrm>
          <a:prstGeom prst="rect">
            <a:avLst/>
          </a:prstGeom>
        </p:spPr>
      </p:pic>
      <p:pic>
        <p:nvPicPr>
          <p:cNvPr id="7" name="Picture 4" descr="unnamed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170" y="1995170"/>
            <a:ext cx="1832610" cy="183261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765" y="2172970"/>
            <a:ext cx="1504950" cy="2752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market size</a:t>
            </a:r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2594610" y="1684020"/>
          <a:ext cx="7565390" cy="4453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market strategy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610" y="2015490"/>
            <a:ext cx="6167120" cy="3450590"/>
          </a:xfrm>
        </p:spPr>
        <p:txBody>
          <a:bodyPr>
            <a:normAutofit lnSpcReduction="10000"/>
          </a:bodyPr>
          <a:p>
            <a:r>
              <a:rPr lang="en-IN" altLang="en-US">
                <a:sym typeface="+mn-ea"/>
              </a:rPr>
              <a:t>We would launch it in the digital platform and we can also give some premium features such as guidance from people for the first 3 months to attract the market.</a:t>
            </a:r>
            <a:endParaRPr lang="en-IN" altLang="en-US"/>
          </a:p>
          <a:p>
            <a:r>
              <a:rPr lang="en-IN" altLang="en-US">
                <a:sym typeface="+mn-ea"/>
              </a:rPr>
              <a:t>Our survey found that most of the people know about information via newspapers</a:t>
            </a:r>
            <a:endParaRPr lang="en-IN" altLang="en-US"/>
          </a:p>
          <a:p>
            <a:r>
              <a:rPr lang="en-IN" altLang="en-US">
                <a:sym typeface="+mn-ea"/>
              </a:rPr>
              <a:t>Social media is another way of spreading awarness about the app.( Facebook, Whatsapp etc)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US"/>
          </a:p>
        </p:txBody>
      </p:sp>
      <p:pic>
        <p:nvPicPr>
          <p:cNvPr id="2097161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36205" y="2416175"/>
            <a:ext cx="3750945" cy="2165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It is a Freemium app, Users can download the app for free.For development of app we can use advertising and search optimisation techniques to generate revenue. </a:t>
            </a:r>
            <a:endParaRPr lang="en-US"/>
          </a:p>
          <a:p>
            <a:r>
              <a:rPr lang="en-US"/>
              <a:t>Once the app gets legalised we can connect with the Govt. and work under government.</a:t>
            </a:r>
            <a:endParaRPr lang="en-US"/>
          </a:p>
          <a:p>
            <a:r>
              <a:rPr lang="en-IN" altLang="en-US">
                <a:sym typeface="+mn-ea"/>
              </a:rPr>
              <a:t>Our app is built using open source softwares so it is free of cost in building the app.If we use advertising as a medium of generating revenue then around 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financials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610" y="2015490"/>
            <a:ext cx="5831840" cy="3450590"/>
          </a:xfrm>
        </p:spPr>
        <p:txBody>
          <a:bodyPr/>
          <a:p>
            <a:r>
              <a:rPr lang="en-IN" altLang="en-US">
                <a:sym typeface="+mn-ea"/>
              </a:rPr>
              <a:t>Our app is built using open source softwares so it is free of cost in building the app.</a:t>
            </a:r>
            <a:endParaRPr lang="en-IN" altLang="en-US"/>
          </a:p>
          <a:p>
            <a:r>
              <a:rPr lang="en-IN" altLang="en-US">
                <a:sym typeface="+mn-ea"/>
              </a:rPr>
              <a:t>If we use advertising as a medium of generating revenue then </a:t>
            </a:r>
            <a:r>
              <a:rPr lang="en-US" altLang="en-IN">
                <a:sym typeface="+mn-ea"/>
              </a:rPr>
              <a:t>we can make money around 20$.</a:t>
            </a:r>
            <a:endParaRPr lang="en-IN" altLang="en-US"/>
          </a:p>
          <a:p>
            <a:endParaRPr lang="en-US"/>
          </a:p>
        </p:txBody>
      </p:sp>
      <p:pic>
        <p:nvPicPr>
          <p:cNvPr id="209716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79615" y="2015490"/>
            <a:ext cx="4708525" cy="3139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WPS Presentation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 Konduru</dc:creator>
  <cp:lastModifiedBy>neha indu</cp:lastModifiedBy>
  <cp:revision>2</cp:revision>
  <dcterms:created xsi:type="dcterms:W3CDTF">2019-06-27T04:12:00Z</dcterms:created>
  <dcterms:modified xsi:type="dcterms:W3CDTF">2019-06-27T09:49:46Z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