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12"/>
  </p:notesMasterIdLst>
  <p:sldIdLst>
    <p:sldId id="256" r:id="rId2"/>
    <p:sldId id="257" r:id="rId3"/>
    <p:sldId id="258" r:id="rId4"/>
    <p:sldId id="267" r:id="rId5"/>
    <p:sldId id="259" r:id="rId6"/>
    <p:sldId id="260" r:id="rId7"/>
    <p:sldId id="261" r:id="rId8"/>
    <p:sldId id="262" r:id="rId9"/>
    <p:sldId id="268" r:id="rId10"/>
    <p:sldId id="266" r:id="rId1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0" autoAdjust="0"/>
  </p:normalViewPr>
  <p:slideViewPr>
    <p:cSldViewPr snapToGrid="0">
      <p:cViewPr varScale="1">
        <p:scale>
          <a:sx n="87" d="100"/>
          <a:sy n="87" d="100"/>
        </p:scale>
        <p:origin x="66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74D34-CA5C-474D-B45C-B0C677407C8C}" type="datetimeFigureOut">
              <a:rPr lang="en-IN" smtClean="0"/>
              <a:t>15-06-2019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20445-EF88-458C-A74C-A97D93445C4E}" type="slidenum">
              <a:rPr lang="en-IN" smtClean="0"/>
              <a:t>‹#›</a:t>
            </a:fld>
            <a:endParaRPr lang="en-IN"/>
          </a:p>
        </p:txBody>
      </p:sp>
    </p:spTree>
    <p:extLst>
      <p:ext uri="{BB962C8B-B14F-4D97-AF65-F5344CB8AC3E}">
        <p14:creationId xmlns:p14="http://schemas.microsoft.com/office/powerpoint/2010/main" val="106656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520445-EF88-458C-A74C-A97D93445C4E}" type="slidenum">
              <a:rPr lang="en-IN" smtClean="0"/>
              <a:t>1</a:t>
            </a:fld>
            <a:endParaRPr lang="en-IN"/>
          </a:p>
        </p:txBody>
      </p:sp>
    </p:spTree>
    <p:extLst>
      <p:ext uri="{BB962C8B-B14F-4D97-AF65-F5344CB8AC3E}">
        <p14:creationId xmlns:p14="http://schemas.microsoft.com/office/powerpoint/2010/main" val="186415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307700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134389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421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130510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813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321345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41860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2639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74498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386943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177531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111480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196356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88793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218595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D769C-1B07-4950-B331-45FB7D928EB2}" type="datetimeFigureOut">
              <a:rPr lang="en-IN" smtClean="0"/>
              <a:pPr/>
              <a:t>15-06-2019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66CD14-BBC5-447F-A4C9-126D0B6203DA}" type="slidenum">
              <a:rPr lang="en-IN" smtClean="0"/>
              <a:pPr/>
              <a:t>‹#›</a:t>
            </a:fld>
            <a:endParaRPr lang="en-IN"/>
          </a:p>
        </p:txBody>
      </p:sp>
    </p:spTree>
    <p:extLst>
      <p:ext uri="{BB962C8B-B14F-4D97-AF65-F5344CB8AC3E}">
        <p14:creationId xmlns:p14="http://schemas.microsoft.com/office/powerpoint/2010/main" val="36032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4D769C-1B07-4950-B331-45FB7D928EB2}" type="datetimeFigureOut">
              <a:rPr lang="en-IN" smtClean="0"/>
              <a:pPr/>
              <a:t>15-06-2019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66CD14-BBC5-447F-A4C9-126D0B6203DA}" type="slidenum">
              <a:rPr lang="en-IN" smtClean="0"/>
              <a:pPr/>
              <a:t>‹#›</a:t>
            </a:fld>
            <a:endParaRPr lang="en-IN"/>
          </a:p>
        </p:txBody>
      </p:sp>
    </p:spTree>
    <p:extLst>
      <p:ext uri="{BB962C8B-B14F-4D97-AF65-F5344CB8AC3E}">
        <p14:creationId xmlns:p14="http://schemas.microsoft.com/office/powerpoint/2010/main" val="8888940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0DD53-8509-4694-8CAE-3F4044BE015C}"/>
              </a:ext>
            </a:extLst>
          </p:cNvPr>
          <p:cNvSpPr>
            <a:spLocks noGrp="1"/>
          </p:cNvSpPr>
          <p:nvPr>
            <p:ph type="ctrTitle"/>
          </p:nvPr>
        </p:nvSpPr>
        <p:spPr>
          <a:xfrm>
            <a:off x="1154955" y="1447800"/>
            <a:ext cx="4551782" cy="3329581"/>
          </a:xfrm>
        </p:spPr>
        <p:txBody>
          <a:bodyPr>
            <a:normAutofit/>
          </a:bodyPr>
          <a:lstStyle/>
          <a:p>
            <a:r>
              <a:rPr lang="en-IN" sz="6000" dirty="0" smtClean="0"/>
              <a:t>SMART AIR PURIFIER</a:t>
            </a:r>
            <a:br>
              <a:rPr lang="en-IN" sz="6000" dirty="0" smtClean="0"/>
            </a:br>
            <a:endParaRPr lang="en-IN" sz="6000" dirty="0"/>
          </a:p>
        </p:txBody>
      </p:sp>
      <p:sp>
        <p:nvSpPr>
          <p:cNvPr id="3" name="Subtitle 2">
            <a:extLst>
              <a:ext uri="{FF2B5EF4-FFF2-40B4-BE49-F238E27FC236}">
                <a16:creationId xmlns="" xmlns:a16="http://schemas.microsoft.com/office/drawing/2014/main" id="{1FF99F5A-B14F-4177-8CA2-E16D4AF148AF}"/>
              </a:ext>
            </a:extLst>
          </p:cNvPr>
          <p:cNvSpPr>
            <a:spLocks noGrp="1"/>
          </p:cNvSpPr>
          <p:nvPr>
            <p:ph type="subTitle" idx="1"/>
          </p:nvPr>
        </p:nvSpPr>
        <p:spPr/>
        <p:txBody>
          <a:bodyPr/>
          <a:lstStyle/>
          <a:p>
            <a:endParaRPr lang="en-IN"/>
          </a:p>
        </p:txBody>
      </p:sp>
      <p:cxnSp>
        <p:nvCxnSpPr>
          <p:cNvPr id="5" name="Straight Connector 4"/>
          <p:cNvCxnSpPr/>
          <p:nvPr/>
        </p:nvCxnSpPr>
        <p:spPr>
          <a:xfrm flipV="1">
            <a:off x="10906699" y="396608"/>
            <a:ext cx="22034" cy="3305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678721" y="429658"/>
            <a:ext cx="2292264" cy="4310399"/>
          </a:xfrm>
          <a:prstGeom prst="rect">
            <a:avLst/>
          </a:prstGeom>
        </p:spPr>
      </p:pic>
    </p:spTree>
    <p:extLst>
      <p:ext uri="{BB962C8B-B14F-4D97-AF65-F5344CB8AC3E}">
        <p14:creationId xmlns:p14="http://schemas.microsoft.com/office/powerpoint/2010/main" val="4050159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438B9B-F446-4FD0-B633-26348F887579}"/>
              </a:ext>
            </a:extLst>
          </p:cNvPr>
          <p:cNvSpPr>
            <a:spLocks noGrp="1"/>
          </p:cNvSpPr>
          <p:nvPr>
            <p:ph type="title"/>
          </p:nvPr>
        </p:nvSpPr>
        <p:spPr>
          <a:xfrm>
            <a:off x="874220" y="2750128"/>
            <a:ext cx="9404723" cy="1400530"/>
          </a:xfrm>
        </p:spPr>
        <p:txBody>
          <a:bodyPr>
            <a:normAutofit fontScale="90000"/>
          </a:bodyPr>
          <a:lstStyle/>
          <a:p>
            <a:r>
              <a:rPr lang="en-IN" sz="9600" dirty="0" smtClean="0"/>
              <a:t>         Q&amp;A</a:t>
            </a:r>
            <a:endParaRPr lang="en-IN" sz="9600" dirty="0"/>
          </a:p>
        </p:txBody>
      </p:sp>
      <p:sp>
        <p:nvSpPr>
          <p:cNvPr id="3" name="Content Placeholder 2">
            <a:extLst>
              <a:ext uri="{FF2B5EF4-FFF2-40B4-BE49-F238E27FC236}">
                <a16:creationId xmlns="" xmlns:a16="http://schemas.microsoft.com/office/drawing/2014/main" id="{27A70F6F-55DB-4D9B-A1C8-CBFACEED7755}"/>
              </a:ext>
            </a:extLst>
          </p:cNvPr>
          <p:cNvSpPr>
            <a:spLocks noGrp="1"/>
          </p:cNvSpPr>
          <p:nvPr>
            <p:ph idx="1"/>
          </p:nvPr>
        </p:nvSpPr>
        <p:spPr/>
        <p:txBody>
          <a:bodyPr>
            <a:normAutofit/>
          </a:bodyPr>
          <a:lstStyle/>
          <a:p>
            <a:pPr marL="0" indent="0">
              <a:buNone/>
            </a:pPr>
            <a:r>
              <a:rPr lang="en-IN" dirty="0"/>
              <a:t>                                                     </a:t>
            </a:r>
          </a:p>
          <a:p>
            <a:pPr marL="0" indent="0">
              <a:buNone/>
            </a:pPr>
            <a:endParaRPr lang="en-IN" sz="9600" dirty="0"/>
          </a:p>
        </p:txBody>
      </p:sp>
    </p:spTree>
    <p:extLst>
      <p:ext uri="{BB962C8B-B14F-4D97-AF65-F5344CB8AC3E}">
        <p14:creationId xmlns:p14="http://schemas.microsoft.com/office/powerpoint/2010/main" val="1552176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FB559-4321-43E8-B1F1-F55F79AE7660}"/>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PROBLEM BEING ADDRESSED &amp; SOLUTION</a:t>
            </a:r>
          </a:p>
        </p:txBody>
      </p:sp>
      <p:sp>
        <p:nvSpPr>
          <p:cNvPr id="3" name="Content Placeholder 2">
            <a:extLst>
              <a:ext uri="{FF2B5EF4-FFF2-40B4-BE49-F238E27FC236}">
                <a16:creationId xmlns="" xmlns:a16="http://schemas.microsoft.com/office/drawing/2014/main" id="{FA0B65B3-9C22-418C-B53F-FA8437424204}"/>
              </a:ext>
            </a:extLst>
          </p:cNvPr>
          <p:cNvSpPr>
            <a:spLocks noGrp="1"/>
          </p:cNvSpPr>
          <p:nvPr>
            <p:ph idx="1"/>
          </p:nvPr>
        </p:nvSpPr>
        <p:spPr>
          <a:xfrm>
            <a:off x="1103313" y="2052918"/>
            <a:ext cx="5242404" cy="4195481"/>
          </a:xfrm>
        </p:spPr>
        <p:txBody>
          <a:bodyPr/>
          <a:lstStyle/>
          <a:p>
            <a:r>
              <a:rPr lang="en-IN" dirty="0"/>
              <a:t>PROBLEM: </a:t>
            </a:r>
          </a:p>
          <a:p>
            <a:pPr marL="0" indent="0">
              <a:buNone/>
            </a:pPr>
            <a:r>
              <a:rPr lang="en-IN" dirty="0"/>
              <a:t> </a:t>
            </a:r>
            <a:r>
              <a:rPr lang="en-IN" dirty="0" smtClean="0"/>
              <a:t>     Depletion of breathable air.</a:t>
            </a:r>
            <a:endParaRPr lang="en-IN" dirty="0"/>
          </a:p>
          <a:p>
            <a:endParaRPr lang="en-IN" dirty="0"/>
          </a:p>
          <a:p>
            <a:endParaRPr lang="en-IN" dirty="0"/>
          </a:p>
          <a:p>
            <a:endParaRPr lang="en-IN" dirty="0"/>
          </a:p>
          <a:p>
            <a:r>
              <a:rPr lang="en-IN" dirty="0"/>
              <a:t>SOLUTION: </a:t>
            </a:r>
          </a:p>
          <a:p>
            <a:pPr marL="0" indent="0">
              <a:buNone/>
            </a:pPr>
            <a:r>
              <a:rPr lang="en-IN" dirty="0" smtClean="0"/>
              <a:t>     A smarter approach to purify the air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717" y="2473458"/>
            <a:ext cx="4043189" cy="1834137"/>
          </a:xfrm>
          <a:prstGeom prst="rect">
            <a:avLst/>
          </a:prstGeom>
        </p:spPr>
      </p:pic>
    </p:spTree>
    <p:extLst>
      <p:ext uri="{BB962C8B-B14F-4D97-AF65-F5344CB8AC3E}">
        <p14:creationId xmlns:p14="http://schemas.microsoft.com/office/powerpoint/2010/main" val="419273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93DA6-CA07-46D2-95EC-758310059E05}"/>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PRODUCT/SERVICE</a:t>
            </a:r>
          </a:p>
        </p:txBody>
      </p:sp>
      <p:sp>
        <p:nvSpPr>
          <p:cNvPr id="3" name="Content Placeholder 2">
            <a:extLst>
              <a:ext uri="{FF2B5EF4-FFF2-40B4-BE49-F238E27FC236}">
                <a16:creationId xmlns="" xmlns:a16="http://schemas.microsoft.com/office/drawing/2014/main" id="{97EF1A93-7D75-48CC-865B-44862F701EE5}"/>
              </a:ext>
            </a:extLst>
          </p:cNvPr>
          <p:cNvSpPr>
            <a:spLocks noGrp="1"/>
          </p:cNvSpPr>
          <p:nvPr>
            <p:ph idx="1"/>
          </p:nvPr>
        </p:nvSpPr>
        <p:spPr>
          <a:xfrm>
            <a:off x="838907" y="1559772"/>
            <a:ext cx="9660168" cy="4195481"/>
          </a:xfrm>
        </p:spPr>
        <p:txBody>
          <a:bodyPr>
            <a:normAutofit lnSpcReduction="10000"/>
          </a:bodyPr>
          <a:lstStyle/>
          <a:p>
            <a:r>
              <a:rPr lang="en-IN" dirty="0"/>
              <a:t>Briefly describe the </a:t>
            </a:r>
            <a:r>
              <a:rPr lang="en-IN" dirty="0" smtClean="0"/>
              <a:t>product:</a:t>
            </a:r>
          </a:p>
          <a:p>
            <a:pPr marL="0" indent="0">
              <a:buNone/>
            </a:pPr>
            <a:r>
              <a:rPr lang="en-IN" dirty="0" smtClean="0"/>
              <a:t>Step 1:</a:t>
            </a:r>
          </a:p>
          <a:p>
            <a:pPr marL="0" indent="0">
              <a:buNone/>
            </a:pPr>
            <a:r>
              <a:rPr lang="en-IN" dirty="0"/>
              <a:t>	</a:t>
            </a:r>
            <a:r>
              <a:rPr lang="en-IN" dirty="0" smtClean="0"/>
              <a:t>We will initially check the pollutants level in the atmosphere .</a:t>
            </a:r>
          </a:p>
          <a:p>
            <a:pPr marL="0" indent="0">
              <a:buNone/>
            </a:pPr>
            <a:r>
              <a:rPr lang="en-IN" dirty="0" smtClean="0"/>
              <a:t>Step 2:</a:t>
            </a:r>
          </a:p>
          <a:p>
            <a:pPr marL="0" indent="0">
              <a:buNone/>
            </a:pPr>
            <a:r>
              <a:rPr lang="en-IN" dirty="0"/>
              <a:t>	</a:t>
            </a:r>
            <a:r>
              <a:rPr lang="en-IN" dirty="0" smtClean="0"/>
              <a:t>If it reaches the harmful level , then the working of the purifier starts.</a:t>
            </a:r>
          </a:p>
          <a:p>
            <a:pPr marL="0" indent="0">
              <a:buNone/>
            </a:pPr>
            <a:r>
              <a:rPr lang="en-IN" dirty="0" smtClean="0"/>
              <a:t>Step 3:</a:t>
            </a:r>
          </a:p>
          <a:p>
            <a:pPr marL="0" indent="0">
              <a:buNone/>
            </a:pPr>
            <a:r>
              <a:rPr lang="en-IN" dirty="0"/>
              <a:t>	</a:t>
            </a:r>
            <a:r>
              <a:rPr lang="en-IN" dirty="0" smtClean="0"/>
              <a:t>The intake of the impure air is from bottom.</a:t>
            </a:r>
          </a:p>
          <a:p>
            <a:pPr marL="0" indent="0">
              <a:buNone/>
            </a:pPr>
            <a:r>
              <a:rPr lang="en-IN" dirty="0" smtClean="0"/>
              <a:t>Step 4:</a:t>
            </a:r>
          </a:p>
          <a:p>
            <a:pPr marL="0" indent="0">
              <a:buNone/>
            </a:pPr>
            <a:r>
              <a:rPr lang="en-IN" dirty="0"/>
              <a:t>	</a:t>
            </a:r>
            <a:r>
              <a:rPr lang="en-IN" dirty="0" smtClean="0"/>
              <a:t>The HEPA filter purifies the impure air and the purified air is released from the upside .</a:t>
            </a:r>
          </a:p>
          <a:p>
            <a:pPr marL="0" indent="0">
              <a:buNone/>
            </a:pPr>
            <a:r>
              <a:rPr lang="en-IN" dirty="0"/>
              <a:t> </a:t>
            </a:r>
            <a:r>
              <a:rPr lang="en-IN" dirty="0" smtClean="0"/>
              <a:t>    </a:t>
            </a:r>
          </a:p>
          <a:p>
            <a:pPr marL="0" indent="0">
              <a:buNone/>
            </a:pPr>
            <a:r>
              <a:rPr lang="en-IN" dirty="0"/>
              <a:t> </a:t>
            </a:r>
            <a:r>
              <a:rPr lang="en-IN" dirty="0" smtClean="0"/>
              <a:t>    </a:t>
            </a: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275" y="2577773"/>
            <a:ext cx="3327094" cy="3062861"/>
          </a:xfrm>
          <a:prstGeom prst="rect">
            <a:avLst/>
          </a:prstGeom>
        </p:spPr>
      </p:pic>
    </p:spTree>
    <p:extLst>
      <p:ext uri="{BB962C8B-B14F-4D97-AF65-F5344CB8AC3E}">
        <p14:creationId xmlns:p14="http://schemas.microsoft.com/office/powerpoint/2010/main" val="1769683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Internal structure</a:t>
            </a:r>
            <a:endParaRPr lang="en-IN" dirty="0"/>
          </a:p>
        </p:txBody>
      </p:sp>
      <p:pic>
        <p:nvPicPr>
          <p:cNvPr id="3" name="Content Placeholder 2"/>
          <p:cNvPicPr>
            <a:picLocks noGrp="1" noChangeAspect="1"/>
          </p:cNvPicPr>
          <p:nvPr>
            <p:ph sz="half" idx="1"/>
          </p:nvPr>
        </p:nvPicPr>
        <p:blipFill>
          <a:blip r:embed="rId2"/>
          <a:stretch>
            <a:fillRect/>
          </a:stretch>
        </p:blipFill>
        <p:spPr>
          <a:xfrm>
            <a:off x="677863" y="2532658"/>
            <a:ext cx="4183062" cy="3137296"/>
          </a:xfrm>
          <a:prstGeom prst="rect">
            <a:avLst/>
          </a:prstGeom>
        </p:spPr>
      </p:pic>
      <p:sp>
        <p:nvSpPr>
          <p:cNvPr id="6" name="Content Placeholder 5"/>
          <p:cNvSpPr>
            <a:spLocks noGrp="1"/>
          </p:cNvSpPr>
          <p:nvPr>
            <p:ph sz="half" idx="2"/>
          </p:nvPr>
        </p:nvSpPr>
        <p:spPr/>
        <p:txBody>
          <a:bodyPr>
            <a:normAutofit/>
          </a:bodyPr>
          <a:lstStyle/>
          <a:p>
            <a:r>
              <a:rPr lang="en-US" dirty="0"/>
              <a:t> The Purifier internal structure has </a:t>
            </a:r>
            <a:r>
              <a:rPr lang="en-US" dirty="0" smtClean="0"/>
              <a:t>a circular </a:t>
            </a:r>
            <a:r>
              <a:rPr lang="en-US" dirty="0"/>
              <a:t>structure which helps fast air inhale system from the surroundings and HEPA filter helps clean the dust, Condensed particles, Tiny particles like wood, papers, Plant fibers like cotton, pollen and human hair and animal fur. Second layer of Filter helps in filtering out PM2.5, 0.3 micro particles from the air.</a:t>
            </a:r>
            <a:endParaRPr lang="en-IN" dirty="0"/>
          </a:p>
          <a:p>
            <a:endParaRPr lang="en-IN" dirty="0"/>
          </a:p>
        </p:txBody>
      </p:sp>
    </p:spTree>
    <p:extLst>
      <p:ext uri="{BB962C8B-B14F-4D97-AF65-F5344CB8AC3E}">
        <p14:creationId xmlns:p14="http://schemas.microsoft.com/office/powerpoint/2010/main" val="385779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EFC4BB-797B-48DC-AD70-5D9FA1465034}"/>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MARKET</a:t>
            </a:r>
          </a:p>
        </p:txBody>
      </p:sp>
      <p:sp>
        <p:nvSpPr>
          <p:cNvPr id="3" name="Content Placeholder 2">
            <a:extLst>
              <a:ext uri="{FF2B5EF4-FFF2-40B4-BE49-F238E27FC236}">
                <a16:creationId xmlns="" xmlns:a16="http://schemas.microsoft.com/office/drawing/2014/main" id="{B54D7B02-4D49-4656-9729-821942234314}"/>
              </a:ext>
            </a:extLst>
          </p:cNvPr>
          <p:cNvSpPr>
            <a:spLocks noGrp="1"/>
          </p:cNvSpPr>
          <p:nvPr>
            <p:ph idx="1"/>
          </p:nvPr>
        </p:nvSpPr>
        <p:spPr>
          <a:xfrm>
            <a:off x="1103312" y="2052918"/>
            <a:ext cx="6068669" cy="4195481"/>
          </a:xfrm>
        </p:spPr>
        <p:txBody>
          <a:bodyPr>
            <a:normAutofit/>
          </a:bodyPr>
          <a:lstStyle/>
          <a:p>
            <a:r>
              <a:rPr lang="en-IN" dirty="0"/>
              <a:t>Who are your </a:t>
            </a:r>
            <a:r>
              <a:rPr lang="en-IN" dirty="0" smtClean="0"/>
              <a:t>customers:</a:t>
            </a:r>
          </a:p>
          <a:p>
            <a:pPr marL="0" indent="0">
              <a:buNone/>
            </a:pPr>
            <a:r>
              <a:rPr lang="en-IN" dirty="0"/>
              <a:t> </a:t>
            </a:r>
            <a:r>
              <a:rPr lang="en-IN" dirty="0" smtClean="0"/>
              <a:t>    Everyone is a customer , from an individual to an organisation.</a:t>
            </a:r>
            <a:endParaRPr lang="en-IN" dirty="0"/>
          </a:p>
          <a:p>
            <a:endParaRPr lang="en-IN" dirty="0"/>
          </a:p>
          <a:p>
            <a:r>
              <a:rPr lang="en-IN" dirty="0"/>
              <a:t>How many prospective customers are there </a:t>
            </a:r>
            <a:r>
              <a:rPr lang="en-IN" dirty="0" smtClean="0"/>
              <a:t>totally:</a:t>
            </a:r>
          </a:p>
          <a:p>
            <a:pPr marL="0" indent="0">
              <a:buNone/>
            </a:pPr>
            <a:r>
              <a:rPr lang="en-IN" dirty="0"/>
              <a:t> </a:t>
            </a:r>
            <a:r>
              <a:rPr lang="en-IN" dirty="0" smtClean="0"/>
              <a:t>    Cities with high air pollution like Delhi.</a:t>
            </a:r>
          </a:p>
          <a:p>
            <a:pPr marL="0" indent="0">
              <a:buNone/>
            </a:pPr>
            <a:endParaRPr lang="en-IN" dirty="0"/>
          </a:p>
          <a:p>
            <a:r>
              <a:rPr lang="en-IN" dirty="0"/>
              <a:t>How many can you address </a:t>
            </a:r>
            <a:r>
              <a:rPr lang="en-IN" dirty="0" smtClean="0"/>
              <a:t>now:</a:t>
            </a:r>
          </a:p>
          <a:p>
            <a:pPr marL="0" indent="0">
              <a:buNone/>
            </a:pPr>
            <a:r>
              <a:rPr lang="en-IN" dirty="0"/>
              <a:t> </a:t>
            </a:r>
            <a:r>
              <a:rPr lang="en-IN" dirty="0" smtClean="0"/>
              <a:t>    To cover the maximum polluted areas in a city.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266" y="1752428"/>
            <a:ext cx="3899973" cy="4124325"/>
          </a:xfrm>
          <a:prstGeom prst="rect">
            <a:avLst/>
          </a:prstGeom>
        </p:spPr>
      </p:pic>
    </p:spTree>
    <p:extLst>
      <p:ext uri="{BB962C8B-B14F-4D97-AF65-F5344CB8AC3E}">
        <p14:creationId xmlns:p14="http://schemas.microsoft.com/office/powerpoint/2010/main" val="855665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EF7B3-4B7E-4E21-B028-9F59F664558A}"/>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COMPETITION</a:t>
            </a:r>
          </a:p>
        </p:txBody>
      </p:sp>
      <p:sp>
        <p:nvSpPr>
          <p:cNvPr id="3" name="Content Placeholder 2">
            <a:extLst>
              <a:ext uri="{FF2B5EF4-FFF2-40B4-BE49-F238E27FC236}">
                <a16:creationId xmlns="" xmlns:a16="http://schemas.microsoft.com/office/drawing/2014/main" id="{C0894E8D-04F1-41D6-A318-1617BE56D035}"/>
              </a:ext>
            </a:extLst>
          </p:cNvPr>
          <p:cNvSpPr>
            <a:spLocks noGrp="1"/>
          </p:cNvSpPr>
          <p:nvPr>
            <p:ph idx="1"/>
          </p:nvPr>
        </p:nvSpPr>
        <p:spPr>
          <a:xfrm>
            <a:off x="1103313" y="2052918"/>
            <a:ext cx="6035618" cy="4195481"/>
          </a:xfrm>
        </p:spPr>
        <p:txBody>
          <a:bodyPr>
            <a:normAutofit fontScale="62500" lnSpcReduction="20000"/>
          </a:bodyPr>
          <a:lstStyle/>
          <a:p>
            <a:r>
              <a:rPr lang="en-IN" dirty="0"/>
              <a:t>Who are your </a:t>
            </a:r>
            <a:r>
              <a:rPr lang="en-IN" dirty="0" smtClean="0"/>
              <a:t>competitors:</a:t>
            </a:r>
          </a:p>
          <a:p>
            <a:pPr marL="0" indent="0">
              <a:buNone/>
            </a:pPr>
            <a:r>
              <a:rPr lang="en-IN" dirty="0"/>
              <a:t> </a:t>
            </a:r>
            <a:r>
              <a:rPr lang="en-IN" dirty="0" smtClean="0"/>
              <a:t>    </a:t>
            </a:r>
            <a:r>
              <a:rPr lang="en-IN" dirty="0" err="1" smtClean="0"/>
              <a:t>Philips,Bluestar</a:t>
            </a:r>
            <a:r>
              <a:rPr lang="en-IN" dirty="0" smtClean="0"/>
              <a:t> , </a:t>
            </a:r>
            <a:r>
              <a:rPr lang="en-IN" dirty="0" err="1" smtClean="0"/>
              <a:t>Xiaomi</a:t>
            </a:r>
            <a:r>
              <a:rPr lang="en-IN" dirty="0" smtClean="0"/>
              <a:t>.</a:t>
            </a:r>
            <a:endParaRPr lang="en-IN" dirty="0"/>
          </a:p>
          <a:p>
            <a:r>
              <a:rPr lang="en-IN" dirty="0"/>
              <a:t>How have they </a:t>
            </a:r>
            <a:r>
              <a:rPr lang="en-IN" dirty="0" smtClean="0"/>
              <a:t>succeeded:</a:t>
            </a:r>
          </a:p>
          <a:p>
            <a:pPr marL="0" indent="0">
              <a:buNone/>
            </a:pPr>
            <a:r>
              <a:rPr lang="en-IN" dirty="0"/>
              <a:t> </a:t>
            </a:r>
            <a:r>
              <a:rPr lang="en-IN" dirty="0" smtClean="0"/>
              <a:t>    Philips: </a:t>
            </a:r>
          </a:p>
          <a:p>
            <a:pPr marL="0" indent="0">
              <a:buNone/>
            </a:pPr>
            <a:r>
              <a:rPr lang="en-IN" dirty="0"/>
              <a:t> </a:t>
            </a:r>
            <a:r>
              <a:rPr lang="en-IN" dirty="0" smtClean="0"/>
              <a:t>    Founded in 1891. </a:t>
            </a:r>
            <a:r>
              <a:rPr lang="en-IN" dirty="0"/>
              <a:t>I</a:t>
            </a:r>
            <a:r>
              <a:rPr lang="en-IN" dirty="0" smtClean="0"/>
              <a:t>t started with the basic electronic appliances and grew eventually and in 2014 ,the stepped into the market of air purifiers .</a:t>
            </a:r>
          </a:p>
          <a:p>
            <a:pPr marL="0" indent="0">
              <a:buNone/>
            </a:pPr>
            <a:endParaRPr lang="en-IN" dirty="0" smtClean="0"/>
          </a:p>
          <a:p>
            <a:pPr marL="0" indent="0">
              <a:buNone/>
            </a:pPr>
            <a:r>
              <a:rPr lang="en-IN" dirty="0" smtClean="0"/>
              <a:t>     </a:t>
            </a:r>
            <a:r>
              <a:rPr lang="en-IN" dirty="0" err="1" smtClean="0"/>
              <a:t>Bluestar</a:t>
            </a:r>
            <a:r>
              <a:rPr lang="en-IN" dirty="0" smtClean="0"/>
              <a:t>:</a:t>
            </a:r>
          </a:p>
          <a:p>
            <a:pPr marL="0" indent="0">
              <a:buNone/>
            </a:pPr>
            <a:r>
              <a:rPr lang="en-IN" dirty="0"/>
              <a:t>     75-year-old air conditioning brand 'Blue Star' is reinventing itself </a:t>
            </a:r>
            <a:r>
              <a:rPr lang="en-IN" dirty="0" smtClean="0"/>
              <a:t>to cater </a:t>
            </a:r>
            <a:r>
              <a:rPr lang="en-IN" dirty="0"/>
              <a:t>to a </a:t>
            </a:r>
            <a:r>
              <a:rPr lang="en-IN" dirty="0" smtClean="0"/>
              <a:t>      growing </a:t>
            </a:r>
            <a:r>
              <a:rPr lang="en-IN" dirty="0"/>
              <a:t>consumer market</a:t>
            </a:r>
            <a:endParaRPr lang="en-IN" dirty="0" smtClean="0"/>
          </a:p>
          <a:p>
            <a:pPr marL="0" indent="0">
              <a:buNone/>
            </a:pPr>
            <a:r>
              <a:rPr lang="en-IN" dirty="0"/>
              <a:t> </a:t>
            </a:r>
            <a:r>
              <a:rPr lang="en-IN" dirty="0" smtClean="0"/>
              <a:t>    </a:t>
            </a:r>
            <a:r>
              <a:rPr lang="en-IN" dirty="0" err="1" smtClean="0"/>
              <a:t>Xiaomi</a:t>
            </a:r>
            <a:r>
              <a:rPr lang="en-IN" dirty="0" smtClean="0"/>
              <a:t>: </a:t>
            </a:r>
          </a:p>
          <a:p>
            <a:pPr marL="0" indent="0">
              <a:buNone/>
            </a:pPr>
            <a:r>
              <a:rPr lang="en-IN" dirty="0"/>
              <a:t> </a:t>
            </a:r>
            <a:r>
              <a:rPr lang="en-IN" dirty="0" smtClean="0"/>
              <a:t>    Leading electronic company in China launched several electronic  products , eventually they stepped into the market of air purifiers .</a:t>
            </a:r>
          </a:p>
          <a:p>
            <a:pPr marL="0" indent="0">
              <a:buNone/>
            </a:pPr>
            <a:r>
              <a:rPr lang="en-IN" dirty="0"/>
              <a:t> </a:t>
            </a:r>
            <a:r>
              <a:rPr lang="en-IN" dirty="0" smtClean="0"/>
              <a:t>    </a:t>
            </a:r>
            <a:endParaRPr lang="en-IN" dirty="0"/>
          </a:p>
          <a:p>
            <a:r>
              <a:rPr lang="en-IN" dirty="0"/>
              <a:t>How </a:t>
            </a:r>
            <a:r>
              <a:rPr lang="en-IN" dirty="0" smtClean="0"/>
              <a:t>are you </a:t>
            </a:r>
            <a:r>
              <a:rPr lang="en-IN" dirty="0"/>
              <a:t>different than your </a:t>
            </a:r>
            <a:r>
              <a:rPr lang="en-IN" dirty="0" smtClean="0"/>
              <a:t>competitors :</a:t>
            </a:r>
          </a:p>
          <a:p>
            <a:pPr marL="0" indent="0">
              <a:buNone/>
            </a:pPr>
            <a:r>
              <a:rPr lang="en-IN" dirty="0"/>
              <a:t>T</a:t>
            </a:r>
            <a:r>
              <a:rPr lang="en-IN" dirty="0" smtClean="0"/>
              <a:t>he existing air purifiers has the rectangular or square structure . Our product has circular structure which  intakes the more amount of air  unlike the </a:t>
            </a:r>
            <a:r>
              <a:rPr lang="en-IN" dirty="0" err="1" smtClean="0"/>
              <a:t>competitiors</a:t>
            </a:r>
            <a:r>
              <a:rPr lang="en-IN" dirty="0" smtClean="0"/>
              <a:t> present in the market . The feature that makes this product standout from the competition  is mobility.</a:t>
            </a:r>
          </a:p>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180" y="848005"/>
            <a:ext cx="1895475" cy="24098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6011" y="2443449"/>
            <a:ext cx="1905000" cy="1905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0157" y="4754295"/>
            <a:ext cx="2543175" cy="1800225"/>
          </a:xfrm>
          <a:prstGeom prst="rect">
            <a:avLst/>
          </a:prstGeom>
        </p:spPr>
      </p:pic>
    </p:spTree>
    <p:extLst>
      <p:ext uri="{BB962C8B-B14F-4D97-AF65-F5344CB8AC3E}">
        <p14:creationId xmlns:p14="http://schemas.microsoft.com/office/powerpoint/2010/main" val="1011803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28096B-3E41-40B0-8D7D-87EC9A6054CC}"/>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MARKETING STRATEGY</a:t>
            </a:r>
          </a:p>
        </p:txBody>
      </p:sp>
      <p:sp>
        <p:nvSpPr>
          <p:cNvPr id="3" name="Content Placeholder 2">
            <a:extLst>
              <a:ext uri="{FF2B5EF4-FFF2-40B4-BE49-F238E27FC236}">
                <a16:creationId xmlns="" xmlns:a16="http://schemas.microsoft.com/office/drawing/2014/main" id="{31330E2B-5E37-45FE-92A8-3AE877C5E8C6}"/>
              </a:ext>
            </a:extLst>
          </p:cNvPr>
          <p:cNvSpPr>
            <a:spLocks noGrp="1"/>
          </p:cNvSpPr>
          <p:nvPr>
            <p:ph idx="1"/>
          </p:nvPr>
        </p:nvSpPr>
        <p:spPr/>
        <p:txBody>
          <a:bodyPr/>
          <a:lstStyle/>
          <a:p>
            <a:r>
              <a:rPr lang="en-IN" dirty="0"/>
              <a:t>Where are your </a:t>
            </a:r>
            <a:r>
              <a:rPr lang="en-IN" dirty="0" smtClean="0"/>
              <a:t>customers:</a:t>
            </a:r>
          </a:p>
          <a:p>
            <a:pPr marL="0" indent="0">
              <a:buNone/>
            </a:pPr>
            <a:r>
              <a:rPr lang="en-IN" dirty="0"/>
              <a:t> </a:t>
            </a:r>
            <a:r>
              <a:rPr lang="en-IN" dirty="0" smtClean="0"/>
              <a:t>    The </a:t>
            </a:r>
            <a:r>
              <a:rPr lang="en-IN" dirty="0"/>
              <a:t>potential customers </a:t>
            </a:r>
            <a:r>
              <a:rPr lang="en-IN" dirty="0" smtClean="0"/>
              <a:t>are </a:t>
            </a:r>
            <a:r>
              <a:rPr lang="en-IN" dirty="0"/>
              <a:t>expected to be found in the cities due </a:t>
            </a:r>
            <a:r>
              <a:rPr lang="en-IN" dirty="0" smtClean="0"/>
              <a:t>    to </a:t>
            </a:r>
            <a:r>
              <a:rPr lang="en-IN" dirty="0"/>
              <a:t>risk of high air </a:t>
            </a:r>
            <a:r>
              <a:rPr lang="en-IN" dirty="0" smtClean="0"/>
              <a:t>pollution .</a:t>
            </a:r>
            <a:endParaRPr lang="en-IN" dirty="0"/>
          </a:p>
          <a:p>
            <a:r>
              <a:rPr lang="en-IN" dirty="0"/>
              <a:t>How will you reach out to </a:t>
            </a:r>
            <a:r>
              <a:rPr lang="en-IN" dirty="0" smtClean="0"/>
              <a:t>them :</a:t>
            </a:r>
          </a:p>
          <a:p>
            <a:pPr marL="0" indent="0">
              <a:buNone/>
            </a:pPr>
            <a:r>
              <a:rPr lang="en-IN" dirty="0"/>
              <a:t>     </a:t>
            </a:r>
            <a:r>
              <a:rPr lang="en-IN" dirty="0" smtClean="0"/>
              <a:t>we will </a:t>
            </a:r>
            <a:r>
              <a:rPr lang="en-IN" dirty="0"/>
              <a:t>arrange camps to educate people about the ill effects of air pollution and bring awareness about air filters</a:t>
            </a:r>
          </a:p>
          <a:p>
            <a:r>
              <a:rPr lang="en-IN" dirty="0"/>
              <a:t>What marketing channels/methods will you </a:t>
            </a:r>
            <a:r>
              <a:rPr lang="en-IN" dirty="0" smtClean="0"/>
              <a:t>use :</a:t>
            </a:r>
          </a:p>
          <a:p>
            <a:pPr marL="0" indent="0">
              <a:buNone/>
            </a:pPr>
            <a:r>
              <a:rPr lang="en-IN" dirty="0"/>
              <a:t>     Now we are </a:t>
            </a:r>
            <a:r>
              <a:rPr lang="en-IN" dirty="0" smtClean="0"/>
              <a:t>going to </a:t>
            </a:r>
            <a:r>
              <a:rPr lang="en-IN" dirty="0"/>
              <a:t>use paid promotions and Social media to advertise the product in </a:t>
            </a:r>
            <a:r>
              <a:rPr lang="en-IN" dirty="0" smtClean="0"/>
              <a:t>public .</a:t>
            </a:r>
            <a:endParaRPr lang="en-IN" dirty="0"/>
          </a:p>
        </p:txBody>
      </p:sp>
    </p:spTree>
    <p:extLst>
      <p:ext uri="{BB962C8B-B14F-4D97-AF65-F5344CB8AC3E}">
        <p14:creationId xmlns:p14="http://schemas.microsoft.com/office/powerpoint/2010/main" val="1001844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F5B5A-4EE7-496E-AC37-D21C00F7BD84}"/>
              </a:ext>
            </a:extLst>
          </p:cNvPr>
          <p:cNvSpPr>
            <a:spLocks noGrp="1"/>
          </p:cNvSpPr>
          <p:nvPr>
            <p:ph type="title"/>
          </p:nvPr>
        </p:nvSpPr>
        <p:spPr/>
        <p:txBody>
          <a:bodyPr>
            <a:normAutofit/>
          </a:bodyPr>
          <a:lstStyle/>
          <a:p>
            <a:r>
              <a:rPr lang="en-IN" sz="3600" b="1" dirty="0">
                <a:solidFill>
                  <a:schemeClr val="tx1">
                    <a:lumMod val="75000"/>
                    <a:lumOff val="25000"/>
                  </a:schemeClr>
                </a:solidFill>
                <a:latin typeface="+mn-lt"/>
              </a:rPr>
              <a:t>REVENUE MODEL</a:t>
            </a:r>
          </a:p>
        </p:txBody>
      </p:sp>
      <p:sp>
        <p:nvSpPr>
          <p:cNvPr id="3" name="Content Placeholder 2">
            <a:extLst>
              <a:ext uri="{FF2B5EF4-FFF2-40B4-BE49-F238E27FC236}">
                <a16:creationId xmlns="" xmlns:a16="http://schemas.microsoft.com/office/drawing/2014/main" id="{5D33FF46-503C-4C37-9F35-C1246BB8AD5B}"/>
              </a:ext>
            </a:extLst>
          </p:cNvPr>
          <p:cNvSpPr>
            <a:spLocks noGrp="1"/>
          </p:cNvSpPr>
          <p:nvPr>
            <p:ph idx="1"/>
          </p:nvPr>
        </p:nvSpPr>
        <p:spPr/>
        <p:txBody>
          <a:bodyPr/>
          <a:lstStyle/>
          <a:p>
            <a:r>
              <a:rPr lang="en-IN" dirty="0"/>
              <a:t>What are your revenue </a:t>
            </a:r>
            <a:r>
              <a:rPr lang="en-IN" dirty="0" smtClean="0"/>
              <a:t>sources:</a:t>
            </a:r>
          </a:p>
          <a:p>
            <a:pPr marL="0" indent="0">
              <a:buNone/>
            </a:pPr>
            <a:r>
              <a:rPr lang="en-IN" dirty="0"/>
              <a:t>     </a:t>
            </a:r>
            <a:r>
              <a:rPr lang="en-IN" dirty="0" smtClean="0"/>
              <a:t>1)Profits </a:t>
            </a:r>
            <a:r>
              <a:rPr lang="en-IN" dirty="0"/>
              <a:t>will be the main revenue in case of the success of product.</a:t>
            </a:r>
          </a:p>
          <a:p>
            <a:pPr marL="0" indent="0">
              <a:buNone/>
            </a:pPr>
            <a:r>
              <a:rPr lang="en-IN" dirty="0" smtClean="0"/>
              <a:t>     2)We </a:t>
            </a:r>
            <a:r>
              <a:rPr lang="en-IN" dirty="0"/>
              <a:t>can expect low revenue in case of less sales but still the cost of </a:t>
            </a:r>
            <a:r>
              <a:rPr lang="en-IN" dirty="0" smtClean="0"/>
              <a:t>       production </a:t>
            </a:r>
            <a:r>
              <a:rPr lang="en-IN" dirty="0"/>
              <a:t>is very low compared to profits</a:t>
            </a:r>
          </a:p>
          <a:p>
            <a:r>
              <a:rPr lang="en-IN" dirty="0"/>
              <a:t>Price of your </a:t>
            </a:r>
            <a:r>
              <a:rPr lang="en-IN" dirty="0" smtClean="0"/>
              <a:t>product:</a:t>
            </a:r>
          </a:p>
          <a:p>
            <a:pPr marL="0" indent="0">
              <a:buNone/>
            </a:pPr>
            <a:r>
              <a:rPr lang="en-IN" dirty="0"/>
              <a:t>     1) Price of the product </a:t>
            </a:r>
            <a:r>
              <a:rPr lang="en-IN" dirty="0" smtClean="0"/>
              <a:t>is 5,000 </a:t>
            </a:r>
            <a:r>
              <a:rPr lang="en-IN" dirty="0" err="1" smtClean="0"/>
              <a:t>rs</a:t>
            </a:r>
            <a:r>
              <a:rPr lang="en-IN" dirty="0" smtClean="0"/>
              <a:t>.</a:t>
            </a:r>
          </a:p>
          <a:p>
            <a:pPr marL="0" indent="0">
              <a:buNone/>
            </a:pPr>
            <a:r>
              <a:rPr lang="en-IN" dirty="0"/>
              <a:t>     2) </a:t>
            </a:r>
            <a:r>
              <a:rPr lang="en-IN" dirty="0" smtClean="0"/>
              <a:t>Manufacturing cost is 4000 </a:t>
            </a:r>
            <a:r>
              <a:rPr lang="en-IN" dirty="0" err="1" smtClean="0"/>
              <a:t>rs</a:t>
            </a:r>
            <a:r>
              <a:rPr lang="en-IN" dirty="0" smtClean="0"/>
              <a:t>.</a:t>
            </a:r>
          </a:p>
        </p:txBody>
      </p:sp>
    </p:spTree>
    <p:extLst>
      <p:ext uri="{BB962C8B-B14F-4D97-AF65-F5344CB8AC3E}">
        <p14:creationId xmlns:p14="http://schemas.microsoft.com/office/powerpoint/2010/main" val="111081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FINANCIALS</a:t>
            </a:r>
            <a:br>
              <a:rPr lang="en-IN"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8458358"/>
              </p:ext>
            </p:extLst>
          </p:nvPr>
        </p:nvGraphicFramePr>
        <p:xfrm>
          <a:off x="1498293" y="2181341"/>
          <a:ext cx="8552541" cy="3929390"/>
        </p:xfrm>
        <a:graphic>
          <a:graphicData uri="http://schemas.openxmlformats.org/drawingml/2006/table">
            <a:tbl>
              <a:tblPr firstRow="1" bandRow="1">
                <a:tableStyleId>{5C22544A-7EE6-4342-B048-85BDC9FD1C3A}</a:tableStyleId>
              </a:tblPr>
              <a:tblGrid>
                <a:gridCol w="4252512"/>
                <a:gridCol w="4300029"/>
              </a:tblGrid>
              <a:tr h="392939">
                <a:tc>
                  <a:txBody>
                    <a:bodyPr/>
                    <a:lstStyle/>
                    <a:p>
                      <a:r>
                        <a:rPr lang="en-IN" dirty="0" smtClean="0"/>
                        <a:t>PARTICULARS</a:t>
                      </a:r>
                      <a:endParaRPr lang="en-IN" dirty="0"/>
                    </a:p>
                  </a:txBody>
                  <a:tcPr/>
                </a:tc>
                <a:tc>
                  <a:txBody>
                    <a:bodyPr/>
                    <a:lstStyle/>
                    <a:p>
                      <a:r>
                        <a:rPr lang="en-IN" dirty="0" smtClean="0"/>
                        <a:t>PRICE</a:t>
                      </a:r>
                      <a:endParaRPr lang="en-IN" dirty="0"/>
                    </a:p>
                  </a:txBody>
                  <a:tcPr/>
                </a:tc>
              </a:tr>
              <a:tr h="392939">
                <a:tc>
                  <a:txBody>
                    <a:bodyPr/>
                    <a:lstStyle/>
                    <a:p>
                      <a:r>
                        <a:rPr lang="en-IN" dirty="0" smtClean="0"/>
                        <a:t>Manufacturing cost</a:t>
                      </a:r>
                      <a:endParaRPr lang="en-IN" dirty="0"/>
                    </a:p>
                  </a:txBody>
                  <a:tcPr/>
                </a:tc>
                <a:tc>
                  <a:txBody>
                    <a:bodyPr/>
                    <a:lstStyle/>
                    <a:p>
                      <a:r>
                        <a:rPr lang="en-IN" dirty="0" err="1" smtClean="0"/>
                        <a:t>Rs</a:t>
                      </a:r>
                      <a:r>
                        <a:rPr lang="en-IN" baseline="0" dirty="0" smtClean="0"/>
                        <a:t> 4000</a:t>
                      </a:r>
                      <a:endParaRPr lang="en-IN" dirty="0"/>
                    </a:p>
                  </a:txBody>
                  <a:tcPr/>
                </a:tc>
              </a:tr>
              <a:tr h="392939">
                <a:tc>
                  <a:txBody>
                    <a:bodyPr/>
                    <a:lstStyle/>
                    <a:p>
                      <a:r>
                        <a:rPr lang="en-IN" dirty="0" smtClean="0"/>
                        <a:t>Selling Price</a:t>
                      </a:r>
                      <a:endParaRPr lang="en-IN" dirty="0"/>
                    </a:p>
                  </a:txBody>
                  <a:tcPr/>
                </a:tc>
                <a:tc>
                  <a:txBody>
                    <a:bodyPr/>
                    <a:lstStyle/>
                    <a:p>
                      <a:r>
                        <a:rPr lang="en-IN" dirty="0" err="1" smtClean="0"/>
                        <a:t>Rs</a:t>
                      </a:r>
                      <a:r>
                        <a:rPr lang="en-IN" dirty="0" smtClean="0"/>
                        <a:t> 5000</a:t>
                      </a:r>
                      <a:endParaRPr lang="en-IN" dirty="0"/>
                    </a:p>
                  </a:txBody>
                  <a:tcPr/>
                </a:tc>
              </a:tr>
              <a:tr h="392939">
                <a:tc>
                  <a:txBody>
                    <a:bodyPr/>
                    <a:lstStyle/>
                    <a:p>
                      <a:r>
                        <a:rPr lang="en-IN" dirty="0" smtClean="0"/>
                        <a:t>Profit/Unit</a:t>
                      </a:r>
                      <a:endParaRPr lang="en-IN" dirty="0"/>
                    </a:p>
                  </a:txBody>
                  <a:tcPr/>
                </a:tc>
                <a:tc>
                  <a:txBody>
                    <a:bodyPr/>
                    <a:lstStyle/>
                    <a:p>
                      <a:r>
                        <a:rPr lang="en-IN" dirty="0" err="1" smtClean="0"/>
                        <a:t>Rs</a:t>
                      </a:r>
                      <a:r>
                        <a:rPr lang="en-IN" baseline="0" dirty="0" smtClean="0"/>
                        <a:t> 1000</a:t>
                      </a:r>
                      <a:endParaRPr lang="en-IN" dirty="0"/>
                    </a:p>
                  </a:txBody>
                  <a:tcPr/>
                </a:tc>
              </a:tr>
              <a:tr h="392939">
                <a:tc>
                  <a:txBody>
                    <a:bodyPr/>
                    <a:lstStyle/>
                    <a:p>
                      <a:r>
                        <a:rPr lang="en-IN" dirty="0" smtClean="0"/>
                        <a:t>No of units sold</a:t>
                      </a:r>
                      <a:endParaRPr lang="en-IN" dirty="0"/>
                    </a:p>
                  </a:txBody>
                  <a:tcPr/>
                </a:tc>
                <a:tc>
                  <a:txBody>
                    <a:bodyPr/>
                    <a:lstStyle/>
                    <a:p>
                      <a:r>
                        <a:rPr lang="en-IN" dirty="0" smtClean="0"/>
                        <a:t>600 </a:t>
                      </a:r>
                      <a:endParaRPr lang="en-IN" dirty="0"/>
                    </a:p>
                  </a:txBody>
                  <a:tcPr/>
                </a:tc>
              </a:tr>
              <a:tr h="392939">
                <a:tc>
                  <a:txBody>
                    <a:bodyPr/>
                    <a:lstStyle/>
                    <a:p>
                      <a:r>
                        <a:rPr lang="en-IN" dirty="0" smtClean="0"/>
                        <a:t>Total revenue</a:t>
                      </a:r>
                      <a:endParaRPr lang="en-IN" dirty="0"/>
                    </a:p>
                  </a:txBody>
                  <a:tcPr/>
                </a:tc>
                <a:tc>
                  <a:txBody>
                    <a:bodyPr/>
                    <a:lstStyle/>
                    <a:p>
                      <a:r>
                        <a:rPr lang="en-IN" dirty="0" smtClean="0"/>
                        <a:t>30,00,000</a:t>
                      </a:r>
                      <a:endParaRPr lang="en-IN" dirty="0"/>
                    </a:p>
                  </a:txBody>
                  <a:tcPr/>
                </a:tc>
              </a:tr>
              <a:tr h="392939">
                <a:tc>
                  <a:txBody>
                    <a:bodyPr/>
                    <a:lstStyle/>
                    <a:p>
                      <a:r>
                        <a:rPr lang="en-IN" dirty="0" smtClean="0"/>
                        <a:t>Manufacturing expenses</a:t>
                      </a:r>
                    </a:p>
                  </a:txBody>
                  <a:tcPr/>
                </a:tc>
                <a:tc>
                  <a:txBody>
                    <a:bodyPr/>
                    <a:lstStyle/>
                    <a:p>
                      <a:r>
                        <a:rPr lang="en-IN" dirty="0" smtClean="0"/>
                        <a:t>24,00,000</a:t>
                      </a:r>
                      <a:endParaRPr lang="en-IN" dirty="0"/>
                    </a:p>
                  </a:txBody>
                  <a:tcPr/>
                </a:tc>
              </a:tr>
              <a:tr h="392939">
                <a:tc>
                  <a:txBody>
                    <a:bodyPr/>
                    <a:lstStyle/>
                    <a:p>
                      <a:r>
                        <a:rPr lang="en-IN" dirty="0" smtClean="0"/>
                        <a:t>Advertising</a:t>
                      </a:r>
                      <a:r>
                        <a:rPr lang="en-IN" baseline="0" dirty="0" smtClean="0"/>
                        <a:t> expenses</a:t>
                      </a:r>
                      <a:endParaRPr lang="en-IN" dirty="0" smtClean="0"/>
                    </a:p>
                  </a:txBody>
                  <a:tcPr/>
                </a:tc>
                <a:tc>
                  <a:txBody>
                    <a:bodyPr/>
                    <a:lstStyle/>
                    <a:p>
                      <a:r>
                        <a:rPr lang="en-IN" dirty="0" smtClean="0"/>
                        <a:t>5,00,000</a:t>
                      </a:r>
                      <a:endParaRPr lang="en-IN" dirty="0"/>
                    </a:p>
                  </a:txBody>
                  <a:tcPr/>
                </a:tc>
              </a:tr>
              <a:tr h="392939">
                <a:tc>
                  <a:txBody>
                    <a:bodyPr/>
                    <a:lstStyle/>
                    <a:p>
                      <a:r>
                        <a:rPr lang="en-IN" dirty="0" smtClean="0"/>
                        <a:t>Profit</a:t>
                      </a:r>
                    </a:p>
                  </a:txBody>
                  <a:tcPr/>
                </a:tc>
                <a:tc>
                  <a:txBody>
                    <a:bodyPr/>
                    <a:lstStyle/>
                    <a:p>
                      <a:r>
                        <a:rPr lang="en-IN" dirty="0" smtClean="0"/>
                        <a:t>1,00,000</a:t>
                      </a:r>
                      <a:endParaRPr lang="en-IN" dirty="0"/>
                    </a:p>
                  </a:txBody>
                  <a:tcPr/>
                </a:tc>
              </a:tr>
              <a:tr h="392939">
                <a:tc>
                  <a:txBody>
                    <a:bodyPr/>
                    <a:lstStyle/>
                    <a:p>
                      <a:r>
                        <a:rPr lang="en-IN" dirty="0" smtClean="0"/>
                        <a:t>Breakeven Period</a:t>
                      </a:r>
                      <a:endParaRPr lang="en-IN" dirty="0"/>
                    </a:p>
                  </a:txBody>
                  <a:tcPr/>
                </a:tc>
                <a:tc>
                  <a:txBody>
                    <a:bodyPr/>
                    <a:lstStyle/>
                    <a:p>
                      <a:r>
                        <a:rPr lang="en-IN" dirty="0" smtClean="0"/>
                        <a:t>11 months</a:t>
                      </a:r>
                    </a:p>
                  </a:txBody>
                  <a:tcPr/>
                </a:tc>
              </a:tr>
            </a:tbl>
          </a:graphicData>
        </a:graphic>
      </p:graphicFrame>
    </p:spTree>
    <p:extLst>
      <p:ext uri="{BB962C8B-B14F-4D97-AF65-F5344CB8AC3E}">
        <p14:creationId xmlns:p14="http://schemas.microsoft.com/office/powerpoint/2010/main" val="1631434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237</TotalTime>
  <Words>494</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SMART AIR PURIFIER </vt:lpstr>
      <vt:lpstr>PROBLEM BEING ADDRESSED &amp; SOLUTION</vt:lpstr>
      <vt:lpstr>PRODUCT/SERVICE</vt:lpstr>
      <vt:lpstr>Internal structure</vt:lpstr>
      <vt:lpstr>MARKET</vt:lpstr>
      <vt:lpstr>COMPETITION</vt:lpstr>
      <vt:lpstr>MARKETING STRATEGY</vt:lpstr>
      <vt:lpstr>REVENUE MODEL</vt:lpstr>
      <vt:lpstr>FINANCIALS </vt:lpstr>
      <vt:lpstr>         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AIR PURIFIER </dc:title>
  <cp:lastModifiedBy>LocalNIC</cp:lastModifiedBy>
  <cp:revision>24</cp:revision>
  <dcterms:modified xsi:type="dcterms:W3CDTF">2019-06-15T07:16:27Z</dcterms:modified>
</cp:coreProperties>
</file>