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7" r:id="rId3"/>
    <p:sldId id="381" r:id="rId4"/>
    <p:sldId id="382" r:id="rId5"/>
    <p:sldId id="385" r:id="rId6"/>
    <p:sldId id="386" r:id="rId7"/>
    <p:sldId id="389" r:id="rId8"/>
    <p:sldId id="387" r:id="rId9"/>
    <p:sldId id="388" r:id="rId10"/>
    <p:sldId id="390" r:id="rId11"/>
    <p:sldId id="37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/>
    <p:restoredTop sz="85409" autoAdjust="0"/>
  </p:normalViewPr>
  <p:slideViewPr>
    <p:cSldViewPr>
      <p:cViewPr>
        <p:scale>
          <a:sx n="65" d="100"/>
          <a:sy n="65" d="100"/>
        </p:scale>
        <p:origin x="2648" y="2136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vmware/xenon/wiki/Side-by-Side-Upgra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/core/authz/users/upgrade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630680"/>
          </a:xfrm>
        </p:spPr>
        <p:txBody>
          <a:bodyPr anchor="b"/>
          <a:lstStyle/>
          <a:p>
            <a:r>
              <a:rPr lang="en-US" smtClean="0"/>
              <a:t>Xenon Workshop - Upgrades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Tyler Curtis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1/18/2017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76400"/>
          <a:ext cx="10969626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SaaS</a:t>
                      </a:r>
                      <a:r>
                        <a:rPr lang="en-US" baseline="0" dirty="0" smtClean="0"/>
                        <a:t> application already leverages upgrade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straightforward; lots of orchestration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Innovation is coming!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of Xenon’s biggest weakness currently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Personal Opinion on Xenon Upgrade Support as of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473952" y="2441448"/>
            <a:ext cx="4387977" cy="1676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Q &amp; 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173452"/>
              </p:ext>
            </p:extLst>
          </p:nvPr>
        </p:nvGraphicFramePr>
        <p:xfrm>
          <a:off x="2437765" y="1569720"/>
          <a:ext cx="7313295" cy="32004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015735"/>
                <a:gridCol w="6297560"/>
              </a:tblGrid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MigrationTaskService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Transformation Services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Orchestrating Upgrade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Pitfalls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3" y="1752600"/>
            <a:ext cx="10969943" cy="1752600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None/>
            </a:pPr>
            <a:r>
              <a:rPr lang="en-US" dirty="0" smtClean="0"/>
              <a:t>Side-by-Side </a:t>
            </a:r>
            <a:r>
              <a:rPr lang="en-US" dirty="0"/>
              <a:t>(aka: blue/green) </a:t>
            </a:r>
            <a:r>
              <a:rPr lang="en-US" dirty="0" smtClean="0"/>
              <a:t>Upgrade Approach</a:t>
            </a:r>
            <a:r>
              <a:rPr lang="en-US" dirty="0"/>
              <a:t>: Install newer version of </a:t>
            </a:r>
            <a:r>
              <a:rPr lang="en-US" dirty="0" smtClean="0"/>
              <a:t>service(s) on </a:t>
            </a:r>
            <a:r>
              <a:rPr lang="en-US" dirty="0"/>
              <a:t>a separate set of nodes and migrate necessary data from old node cluster to the new node cluster</a:t>
            </a:r>
            <a:endParaRPr lang="en-US" dirty="0" smtClean="0"/>
          </a:p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sourceNodeGroup</a:t>
            </a:r>
            <a:r>
              <a:rPr lang="en-US" dirty="0" smtClean="0"/>
              <a:t>				</a:t>
            </a:r>
            <a:r>
              <a:rPr lang="en-US" b="1" u="sng" dirty="0" err="1" smtClean="0"/>
              <a:t>destinationNodeGroup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4812" y="31537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XenonApp-v1-Host1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2907" y="36109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XenonApp-v1-Host1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9536" y="3998295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XenonApp-v1-Host1</a:t>
            </a:r>
          </a:p>
          <a:p>
            <a:pPr algn="ctr"/>
            <a:endParaRPr lang="en-US" dirty="0"/>
          </a:p>
          <a:p>
            <a:r>
              <a:rPr lang="en-US" dirty="0" smtClean="0"/>
              <a:t>/core/examples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quickstart</a:t>
            </a:r>
            <a:r>
              <a:rPr lang="en-US" dirty="0" smtClean="0"/>
              <a:t>/employees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8383" y="31537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</a:t>
            </a:r>
            <a:r>
              <a:rPr lang="en-US" b="1" dirty="0" smtClean="0"/>
              <a:t>v2</a:t>
            </a:r>
            <a:r>
              <a:rPr lang="en-US" dirty="0" smtClean="0"/>
              <a:t>-Host1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06478" y="36109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</a:t>
            </a:r>
            <a:r>
              <a:rPr lang="en-US" b="1" dirty="0" smtClean="0"/>
              <a:t>v2</a:t>
            </a:r>
            <a:r>
              <a:rPr lang="en-US" dirty="0" smtClean="0"/>
              <a:t>-Host1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03107" y="3998295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</a:t>
            </a:r>
            <a:r>
              <a:rPr lang="en-US" b="1" dirty="0" smtClean="0"/>
              <a:t>v2</a:t>
            </a:r>
            <a:r>
              <a:rPr lang="en-US" dirty="0" smtClean="0"/>
              <a:t>-Host1</a:t>
            </a:r>
          </a:p>
          <a:p>
            <a:pPr algn="ctr"/>
            <a:endParaRPr lang="en-US" dirty="0"/>
          </a:p>
          <a:p>
            <a:r>
              <a:rPr lang="en-US" dirty="0" smtClean="0"/>
              <a:t>/core/examples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quickstart</a:t>
            </a:r>
            <a:r>
              <a:rPr lang="en-US" dirty="0" smtClean="0"/>
              <a:t>/employees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5655" y="6438493"/>
            <a:ext cx="8017514" cy="5296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Wiki : </a:t>
            </a:r>
            <a:r>
              <a:rPr lang="en-US" dirty="0">
                <a:hlinkClick r:id="rId2"/>
              </a:rPr>
              <a:t>https://github.com/vmware/xenon/wiki/Side-by-Side-Upgrade</a:t>
            </a:r>
            <a:endParaRPr lang="en-US" dirty="0"/>
          </a:p>
        </p:txBody>
      </p:sp>
      <p:sp>
        <p:nvSpPr>
          <p:cNvPr id="20" name="Magnetic Disk 19"/>
          <p:cNvSpPr/>
          <p:nvPr/>
        </p:nvSpPr>
        <p:spPr>
          <a:xfrm>
            <a:off x="1317072" y="5366222"/>
            <a:ext cx="2110340" cy="612648"/>
          </a:xfrm>
          <a:prstGeom prst="flowChartMagneticDisk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sandbox</a:t>
            </a:r>
          </a:p>
        </p:txBody>
      </p:sp>
      <p:sp>
        <p:nvSpPr>
          <p:cNvPr id="21" name="Magnetic Disk 20"/>
          <p:cNvSpPr/>
          <p:nvPr/>
        </p:nvSpPr>
        <p:spPr>
          <a:xfrm>
            <a:off x="7071760" y="5389508"/>
            <a:ext cx="2110340" cy="612648"/>
          </a:xfrm>
          <a:prstGeom prst="flowChartMagneticDisk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sandbox</a:t>
            </a:r>
          </a:p>
        </p:txBody>
      </p:sp>
    </p:spTree>
    <p:extLst>
      <p:ext uri="{BB962C8B-B14F-4D97-AF65-F5344CB8AC3E}">
        <p14:creationId xmlns:p14="http://schemas.microsoft.com/office/powerpoint/2010/main" val="21215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21336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the new service on a separate set of </a:t>
            </a:r>
            <a:r>
              <a:rPr lang="en-US" dirty="0" smtClean="0"/>
              <a:t>hardware.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maintenance window</a:t>
            </a:r>
            <a:r>
              <a:rPr lang="en-US" dirty="0" smtClean="0"/>
              <a:t>.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the data </a:t>
            </a:r>
            <a:r>
              <a:rPr lang="en-US" dirty="0" smtClean="0"/>
              <a:t>migration</a:t>
            </a:r>
            <a:endParaRPr lang="en-US" dirty="0"/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NOTE: Both the old and new node groups need to be able to communicate to each other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the new service</a:t>
            </a:r>
            <a:r>
              <a:rPr lang="en-US" dirty="0" smtClean="0"/>
              <a:t>.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Exit </a:t>
            </a:r>
            <a:r>
              <a:rPr lang="en-US" dirty="0"/>
              <a:t>maintenance window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MigrationTaskService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1460499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Retrieves </a:t>
            </a:r>
            <a:r>
              <a:rPr lang="en-US" dirty="0" err="1" smtClean="0"/>
              <a:t>ServiceDocuments</a:t>
            </a:r>
            <a:r>
              <a:rPr lang="en-US" dirty="0" smtClean="0"/>
              <a:t> </a:t>
            </a:r>
            <a:r>
              <a:rPr lang="en-US" dirty="0"/>
              <a:t>from the source node </a:t>
            </a:r>
            <a:r>
              <a:rPr lang="en-US" dirty="0" smtClean="0"/>
              <a:t>group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Run through transformation service (optional</a:t>
            </a:r>
            <a:r>
              <a:rPr lang="en-US" dirty="0" smtClean="0"/>
              <a:t>)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POST </a:t>
            </a:r>
            <a:r>
              <a:rPr lang="en-US" dirty="0" err="1"/>
              <a:t>ServiceDocuments</a:t>
            </a:r>
            <a:r>
              <a:rPr lang="en-US" dirty="0"/>
              <a:t> to </a:t>
            </a:r>
            <a:r>
              <a:rPr lang="en-US" dirty="0" smtClean="0"/>
              <a:t>destination node </a:t>
            </a:r>
            <a:r>
              <a:rPr lang="en-US" dirty="0"/>
              <a:t>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441" y="3810000"/>
            <a:ext cx="10361771" cy="1981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Notes: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You need to start one </a:t>
            </a:r>
            <a:r>
              <a:rPr lang="en-US" dirty="0" err="1" smtClean="0"/>
              <a:t>MigrationTaskService</a:t>
            </a:r>
            <a:r>
              <a:rPr lang="en-US" dirty="0" smtClean="0"/>
              <a:t> for each service that needs to be migrated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Can only migrate </a:t>
            </a:r>
            <a:r>
              <a:rPr lang="en-US" dirty="0" err="1" smtClean="0"/>
              <a:t>ServiceOption.PERSISTENCE</a:t>
            </a:r>
            <a:r>
              <a:rPr lang="en-US" dirty="0" smtClean="0"/>
              <a:t> – enabled services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Uses pagination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If document model or validation logic changed, then a transformation service is (likely) needed</a:t>
            </a:r>
          </a:p>
        </p:txBody>
      </p:sp>
    </p:spTree>
    <p:extLst>
      <p:ext uri="{BB962C8B-B14F-4D97-AF65-F5344CB8AC3E}">
        <p14:creationId xmlns:p14="http://schemas.microsoft.com/office/powerpoint/2010/main" val="12130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Transformation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37338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Help migrate data from a previous version when old data needs to be massaged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Change to </a:t>
            </a:r>
            <a:r>
              <a:rPr lang="en-US" dirty="0" err="1" smtClean="0"/>
              <a:t>ServiceDocument</a:t>
            </a:r>
            <a:r>
              <a:rPr lang="en-US" dirty="0" smtClean="0"/>
              <a:t> (data model)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Ensure clean migration when validation logic changes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Stateless Service with simple API contract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Input: Original </a:t>
            </a:r>
            <a:r>
              <a:rPr lang="en-US" dirty="0" err="1" smtClean="0"/>
              <a:t>ServiceDocument</a:t>
            </a:r>
            <a:r>
              <a:rPr lang="en-US" dirty="0" smtClean="0"/>
              <a:t> from </a:t>
            </a:r>
            <a:r>
              <a:rPr lang="en-US" dirty="0" err="1" smtClean="0"/>
              <a:t>sourceNodeGroup</a:t>
            </a:r>
            <a:endParaRPr lang="en-US" dirty="0" smtClean="0"/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Output: Modified </a:t>
            </a:r>
            <a:r>
              <a:rPr lang="en-US" dirty="0" err="1" smtClean="0"/>
              <a:t>ServiceDocument</a:t>
            </a:r>
            <a:r>
              <a:rPr lang="en-US" dirty="0" smtClean="0"/>
              <a:t> to POST to the </a:t>
            </a:r>
            <a:r>
              <a:rPr lang="en-US" dirty="0" err="1" smtClean="0"/>
              <a:t>destinationNodeGroup</a:t>
            </a:r>
            <a:r>
              <a:rPr lang="en-US" dirty="0" smtClean="0"/>
              <a:t> during migration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8036" y="1204015"/>
            <a:ext cx="10969943" cy="304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Transformation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37338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USE_TRANSFORM_REQUEST</a:t>
            </a:r>
            <a:r>
              <a:rPr lang="en-US" dirty="0"/>
              <a:t>: You should always add </a:t>
            </a:r>
            <a:r>
              <a:rPr lang="en-US" dirty="0" smtClean="0"/>
              <a:t>this to support latest transformation features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DELETE_AFTER</a:t>
            </a:r>
            <a:r>
              <a:rPr lang="en-US" dirty="0"/>
              <a:t>: If POST fails, issue </a:t>
            </a:r>
            <a:r>
              <a:rPr lang="en-US" dirty="0" smtClean="0"/>
              <a:t>DELETE on destination node group </a:t>
            </a:r>
            <a:r>
              <a:rPr lang="en-US" dirty="0"/>
              <a:t>and then </a:t>
            </a:r>
            <a:r>
              <a:rPr lang="en-US" dirty="0" smtClean="0"/>
              <a:t>retry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CONTINUOUS</a:t>
            </a:r>
            <a:r>
              <a:rPr lang="en-US" dirty="0"/>
              <a:t>: Enable continuous data </a:t>
            </a:r>
            <a:r>
              <a:rPr lang="en-US" dirty="0" smtClean="0"/>
              <a:t>migration</a:t>
            </a:r>
          </a:p>
          <a:p>
            <a:pPr marL="342900" lvl="1" indent="-342900">
              <a:spcBef>
                <a:spcPts val="1200"/>
              </a:spcBef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 smtClean="0"/>
              <a:t>NOTE</a:t>
            </a:r>
            <a:r>
              <a:rPr lang="en-US" dirty="0"/>
              <a:t>: Can also use '</a:t>
            </a:r>
            <a:r>
              <a:rPr lang="en-US" dirty="0" err="1"/>
              <a:t>querySpec</a:t>
            </a:r>
            <a:r>
              <a:rPr lang="en-US" dirty="0"/>
              <a:t>' to select which documents should be </a:t>
            </a:r>
            <a:r>
              <a:rPr lang="en-US" dirty="0" smtClean="0"/>
              <a:t>migrated, or ‘</a:t>
            </a:r>
            <a:r>
              <a:rPr lang="en-US" dirty="0" err="1"/>
              <a:t>latestSourceUpdateTimeMicros</a:t>
            </a:r>
            <a:r>
              <a:rPr lang="en-US" dirty="0" smtClean="0"/>
              <a:t>’ timestamp to only select documents created/modified after a certain time.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8036" y="1204015"/>
            <a:ext cx="10969943" cy="304800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Orchestrating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37338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A seamless integration with your edge device (aka: API Gateway) is necessary for smooth upgrade from end-user perspective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Caution needed in order to: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Not lose data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Not expose a version that’s not ready to be used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Details are outside the scope of this presentation, but anticipate lots of work and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2208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Trying to migrate </a:t>
            </a:r>
            <a:r>
              <a:rPr lang="en-US" dirty="0" err="1" smtClean="0"/>
              <a:t>ServiceDocuments</a:t>
            </a:r>
            <a:r>
              <a:rPr lang="en-US" dirty="0" smtClean="0"/>
              <a:t> with links to other </a:t>
            </a:r>
            <a:r>
              <a:rPr lang="en-US" dirty="0" err="1" smtClean="0"/>
              <a:t>ServiceDocuments</a:t>
            </a:r>
            <a:r>
              <a:rPr lang="en-US" dirty="0" smtClean="0"/>
              <a:t> that may not have been migrated yet.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Don’t try to migrate </a:t>
            </a:r>
            <a:r>
              <a:rPr lang="en-US" b="1" dirty="0" smtClean="0"/>
              <a:t>all</a:t>
            </a:r>
            <a:r>
              <a:rPr lang="en-US" dirty="0" smtClean="0"/>
              <a:t> factories at the same time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Might help to do a sequential migration to start with, and parallelize gradually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Nothing is free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If you don’t specify a factory (such as /core/</a:t>
            </a:r>
            <a:r>
              <a:rPr lang="en-US" dirty="0" err="1" smtClean="0"/>
              <a:t>auth</a:t>
            </a:r>
            <a:r>
              <a:rPr lang="en-US" dirty="0" smtClean="0"/>
              <a:t>/users) </a:t>
            </a:r>
            <a:r>
              <a:rPr lang="is-IS" dirty="0" smtClean="0"/>
              <a:t>… then it </a:t>
            </a:r>
            <a:r>
              <a:rPr lang="is-IS" b="1" dirty="0" smtClean="0"/>
              <a:t>won’t be migrated</a:t>
            </a:r>
            <a:r>
              <a:rPr lang="is-IS" dirty="0" smtClean="0"/>
              <a:t>. If the old node group is destroyed in this case, you’ve lost data and are unlikely to recover</a:t>
            </a:r>
          </a:p>
          <a:p>
            <a:pPr marL="342900" lvl="1" indent="-342900">
              <a:spcBef>
                <a:spcPts val="1200"/>
              </a:spcBef>
            </a:pPr>
            <a:r>
              <a:rPr lang="is-IS" dirty="0" smtClean="0"/>
              <a:t>Careful testing necessary (especially failure paths)</a:t>
            </a:r>
          </a:p>
          <a:p>
            <a:pPr marL="571500" lvl="2" indent="-342900">
              <a:spcBef>
                <a:spcPts val="1200"/>
              </a:spcBef>
            </a:pPr>
            <a:r>
              <a:rPr lang="is-IS" dirty="0" smtClean="0"/>
              <a:t>If migration fails during maintenance window, what’s the final state of your API gateway?</a:t>
            </a:r>
          </a:p>
          <a:p>
            <a:pPr marL="342900" lvl="1" indent="-342900">
              <a:spcBef>
                <a:spcPts val="1200"/>
              </a:spcBef>
            </a:pPr>
            <a:r>
              <a:rPr lang="is-IS" dirty="0" smtClean="0"/>
              <a:t>Common user between both node grouips if authorization enabled</a:t>
            </a:r>
          </a:p>
          <a:p>
            <a:pPr marL="571500" lvl="2" indent="-342900">
              <a:spcBef>
                <a:spcPts val="1200"/>
              </a:spcBef>
            </a:pPr>
            <a:r>
              <a:rPr lang="is-IS" dirty="0" smtClean="0"/>
              <a:t>If upgrade is using user </a:t>
            </a:r>
            <a:r>
              <a:rPr lang="is-IS" dirty="0" smtClean="0">
                <a:hlinkClick r:id="rId2" action="ppaction://hlinkfile"/>
              </a:rPr>
              <a:t>/core/authz/users/upgrade@vmware.com</a:t>
            </a:r>
            <a:r>
              <a:rPr lang="is-IS" dirty="0" smtClean="0"/>
              <a:t> ... </a:t>
            </a:r>
            <a:r>
              <a:rPr lang="en-US" dirty="0"/>
              <a:t>m</a:t>
            </a:r>
            <a:r>
              <a:rPr lang="is-IS" dirty="0" smtClean="0"/>
              <a:t>ust exist on both node groups (and be authorized appropriately)</a:t>
            </a:r>
            <a:endParaRPr lang="en-US" dirty="0" smtClean="0"/>
          </a:p>
          <a:p>
            <a:pPr marL="342900" lvl="1" indent="-342900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8036" y="1204015"/>
            <a:ext cx="10969943" cy="304800"/>
          </a:xfrm>
        </p:spPr>
        <p:txBody>
          <a:bodyPr/>
          <a:lstStyle/>
          <a:p>
            <a:r>
              <a:rPr lang="en-US" dirty="0" smtClean="0"/>
              <a:t>Avoid these!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Macintosh PowerPoint</Application>
  <PresentationFormat>Custom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VMware_white_16x9</vt:lpstr>
      <vt:lpstr>Xenon Workshop - Upgrades</vt:lpstr>
      <vt:lpstr>Agenda</vt:lpstr>
      <vt:lpstr>1. Overview</vt:lpstr>
      <vt:lpstr>1. Overview</vt:lpstr>
      <vt:lpstr>2. MigrationTaskService</vt:lpstr>
      <vt:lpstr>3. Transformation Services</vt:lpstr>
      <vt:lpstr>3. Transformation Services</vt:lpstr>
      <vt:lpstr>4. Orchestrating Upgrade</vt:lpstr>
      <vt:lpstr>5. Common Pitfalls</vt:lpstr>
      <vt:lpstr>Closing Thoughts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Gu</dc:creator>
  <cp:lastModifiedBy/>
  <cp:revision>1</cp:revision>
  <dcterms:created xsi:type="dcterms:W3CDTF">2016-10-30T17:56:21Z</dcterms:created>
  <dcterms:modified xsi:type="dcterms:W3CDTF">2017-01-15T18:37:25Z</dcterms:modified>
</cp:coreProperties>
</file>