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4" r:id="rId1"/>
  </p:sldMasterIdLst>
  <p:sldIdLst>
    <p:sldId id="257" r:id="rId2"/>
    <p:sldId id="263" r:id="rId3"/>
    <p:sldId id="258" r:id="rId4"/>
    <p:sldId id="259" r:id="rId5"/>
    <p:sldId id="260" r:id="rId6"/>
    <p:sldId id="262" r:id="rId7"/>
    <p:sldId id="261" r:id="rId8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00" y="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9144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1803405"/>
            <a:ext cx="7086600" cy="1825096"/>
          </a:xfrm>
        </p:spPr>
        <p:txBody>
          <a:bodyPr anchor="b">
            <a:normAutofit/>
          </a:bodyPr>
          <a:lstStyle>
            <a:lvl1pPr algn="l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3632201"/>
            <a:ext cx="7086600" cy="685800"/>
          </a:xfrm>
        </p:spPr>
        <p:txBody>
          <a:bodyPr>
            <a:normAutofit/>
          </a:bodyPr>
          <a:lstStyle>
            <a:lvl1pPr marL="0" indent="0" algn="l">
              <a:buNone/>
              <a:defRPr sz="15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1" y="4314328"/>
            <a:ext cx="2183130" cy="374642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28700" y="4323846"/>
            <a:ext cx="4800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0574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757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33" y="4697361"/>
            <a:ext cx="8116526" cy="819355"/>
          </a:xfrm>
        </p:spPr>
        <p:txBody>
          <a:bodyPr anchor="b"/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1295" y="941440"/>
            <a:ext cx="8116380" cy="347816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5516716"/>
            <a:ext cx="8115300" cy="701969"/>
          </a:xfrm>
        </p:spPr>
        <p:txBody>
          <a:bodyPr/>
          <a:lstStyle>
            <a:lvl1pPr marL="0" indent="0" algn="l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305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9144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753533"/>
            <a:ext cx="8115300" cy="2802467"/>
          </a:xfrm>
        </p:spPr>
        <p:txBody>
          <a:bodyPr anchor="ctr"/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350" y="3649134"/>
            <a:ext cx="7597887" cy="999067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860839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1D8BD707-D9CF-40AE-B4C6-C98DA3205C09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4350" y="379942"/>
            <a:ext cx="524361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46839" y="381001"/>
            <a:ext cx="482811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4742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9144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604495"/>
          </a:xfrm>
        </p:spPr>
        <p:txBody>
          <a:bodyPr anchor="ctr"/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365557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351" y="3959863"/>
            <a:ext cx="7613650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860839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1D8BD707-D9CF-40AE-B4C6-C98DA3205C09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4350" y="379942"/>
            <a:ext cx="524361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46839" y="381001"/>
            <a:ext cx="482811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57188" y="933450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38173" y="2701290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120813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9144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71" y="1124702"/>
            <a:ext cx="7609640" cy="2511835"/>
          </a:xfrm>
        </p:spPr>
        <p:txBody>
          <a:bodyPr anchor="b"/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350" y="3648316"/>
            <a:ext cx="7608491" cy="999885"/>
          </a:xfrm>
        </p:spPr>
        <p:txBody>
          <a:bodyPr anchor="t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860839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1D8BD707-D9CF-40AE-B4C6-C98DA3205C09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4350" y="378884"/>
            <a:ext cx="524361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46839" y="381001"/>
            <a:ext cx="482811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2183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45794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14350" y="2202080"/>
            <a:ext cx="2592324" cy="617320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14349" y="2904565"/>
            <a:ext cx="2592324" cy="331413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76600" y="2201333"/>
            <a:ext cx="2592324" cy="626534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275144" y="2904067"/>
            <a:ext cx="2592324" cy="331461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038850" y="2192866"/>
            <a:ext cx="2592324" cy="626534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6038851" y="2904565"/>
            <a:ext cx="2592324" cy="331413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2641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45794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16463" y="4191001"/>
            <a:ext cx="2588687" cy="682765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16463" y="2362200"/>
            <a:ext cx="2588687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16463" y="4873765"/>
            <a:ext cx="2588687" cy="1344921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80698" y="4191001"/>
            <a:ext cx="2586701" cy="682765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80697" y="2362200"/>
            <a:ext cx="258670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80699" y="4873764"/>
            <a:ext cx="2586701" cy="1344921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037299" y="4191001"/>
            <a:ext cx="2592352" cy="682765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37391" y="2362200"/>
            <a:ext cx="2585909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6037299" y="4873762"/>
            <a:ext cx="2589334" cy="1344921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7870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2194560"/>
            <a:ext cx="81153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783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9144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745067"/>
            <a:ext cx="154305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745068"/>
            <a:ext cx="615315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60839" y="379942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1D8BD707-D9CF-40AE-B4C6-C98DA3205C09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4350" y="381001"/>
            <a:ext cx="524361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46839" y="381001"/>
            <a:ext cx="482811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901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2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9144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753534"/>
            <a:ext cx="8115299" cy="2801935"/>
          </a:xfrm>
        </p:spPr>
        <p:txBody>
          <a:bodyPr anchor="b">
            <a:normAutofit/>
          </a:bodyPr>
          <a:lstStyle>
            <a:lvl1pPr algn="r"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350" y="3641726"/>
            <a:ext cx="7867650" cy="955675"/>
          </a:xfrm>
        </p:spPr>
        <p:txBody>
          <a:bodyPr>
            <a:normAutofit/>
          </a:bodyPr>
          <a:lstStyle>
            <a:lvl1pPr marL="0" indent="0" algn="r">
              <a:buNone/>
              <a:defRPr sz="165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60839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1D8BD707-D9CF-40AE-B4C6-C98DA3205C09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4350" y="381002"/>
            <a:ext cx="5243619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46839" y="381001"/>
            <a:ext cx="482811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407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2194560"/>
            <a:ext cx="40005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2194560"/>
            <a:ext cx="40005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660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45795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7" y="2183802"/>
            <a:ext cx="3809993" cy="823912"/>
          </a:xfrm>
        </p:spPr>
        <p:txBody>
          <a:bodyPr anchor="b">
            <a:normAutofit/>
          </a:bodyPr>
          <a:lstStyle>
            <a:lvl1pPr marL="0" indent="0">
              <a:buNone/>
              <a:defRPr sz="21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1" y="3132667"/>
            <a:ext cx="3983831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2183802"/>
            <a:ext cx="3829050" cy="823912"/>
          </a:xfrm>
        </p:spPr>
        <p:txBody>
          <a:bodyPr anchor="b">
            <a:normAutofit/>
          </a:bodyPr>
          <a:lstStyle>
            <a:lvl1pPr marL="0" indent="0">
              <a:buNone/>
              <a:defRPr sz="21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132667"/>
            <a:ext cx="40005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774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952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357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524000"/>
            <a:ext cx="3086100" cy="1600200"/>
          </a:xfrm>
        </p:spPr>
        <p:txBody>
          <a:bodyPr anchor="b"/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6686" y="746760"/>
            <a:ext cx="4882964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3124200"/>
            <a:ext cx="3086100" cy="3094485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020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524000"/>
            <a:ext cx="5154930" cy="1600200"/>
          </a:xfrm>
        </p:spPr>
        <p:txBody>
          <a:bodyPr anchor="b"/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95928" y="751242"/>
            <a:ext cx="2733722" cy="5467443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3124200"/>
            <a:ext cx="5154930" cy="3094485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66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45795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2194561"/>
            <a:ext cx="81153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46520" y="6356351"/>
            <a:ext cx="21831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0" y="6355846"/>
            <a:ext cx="5829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3683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r" defTabSz="685800" rtl="0" eaLnBrk="1" latinLnBrk="0" hangingPunct="1">
        <a:lnSpc>
          <a:spcPct val="90000"/>
        </a:lnSpc>
        <a:spcBef>
          <a:spcPct val="0"/>
        </a:spcBef>
        <a:buNone/>
        <a:defRPr sz="3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php.net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php.net/manual/en/install.php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" y="2488747"/>
            <a:ext cx="8991600" cy="149079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sz="4800" dirty="0"/>
              <a:t>PHP – A Server Side Language</a:t>
            </a:r>
            <a:endParaRPr sz="4800" dirty="0"/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079C1CB9-B828-4208-9280-5D20771619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3829" y="5734811"/>
            <a:ext cx="1147569" cy="1147569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9200" y="1463173"/>
            <a:ext cx="640080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464652"/>
                </a:solidFill>
              </a:rPr>
              <a:t>What</a:t>
            </a:r>
            <a:r>
              <a:rPr spc="-55" dirty="0">
                <a:solidFill>
                  <a:srgbClr val="464652"/>
                </a:solidFill>
              </a:rPr>
              <a:t> </a:t>
            </a:r>
            <a:r>
              <a:rPr dirty="0">
                <a:solidFill>
                  <a:srgbClr val="464652"/>
                </a:solidFill>
              </a:rPr>
              <a:t>is</a:t>
            </a:r>
            <a:r>
              <a:rPr spc="-40" dirty="0">
                <a:solidFill>
                  <a:srgbClr val="464652"/>
                </a:solidFill>
              </a:rPr>
              <a:t> </a:t>
            </a:r>
            <a:r>
              <a:rPr dirty="0">
                <a:solidFill>
                  <a:srgbClr val="464652"/>
                </a:solidFill>
              </a:rPr>
              <a:t>PHP?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4400" y="3200400"/>
            <a:ext cx="6951345" cy="2797561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695"/>
              </a:spcBef>
              <a:buClr>
                <a:srgbClr val="717BA2"/>
              </a:buClr>
              <a:buSzPct val="75000"/>
              <a:buFont typeface="Wingdings 3"/>
              <a:buChar char=""/>
              <a:tabLst>
                <a:tab pos="286385" algn="l"/>
                <a:tab pos="287020" algn="l"/>
              </a:tabLst>
            </a:pPr>
            <a:r>
              <a:rPr sz="2600" dirty="0">
                <a:latin typeface="Arial"/>
                <a:cs typeface="Arial"/>
              </a:rPr>
              <a:t>PHP</a:t>
            </a:r>
            <a:r>
              <a:rPr sz="2600" spc="-5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stands</a:t>
            </a:r>
            <a:r>
              <a:rPr sz="2600" spc="-1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for</a:t>
            </a:r>
            <a:r>
              <a:rPr sz="2600" spc="15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P</a:t>
            </a:r>
            <a:r>
              <a:rPr sz="2600" dirty="0">
                <a:latin typeface="Arial"/>
                <a:cs typeface="Arial"/>
              </a:rPr>
              <a:t>HP:</a:t>
            </a:r>
            <a:r>
              <a:rPr sz="2600" spc="-10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H</a:t>
            </a:r>
            <a:r>
              <a:rPr sz="2600" dirty="0">
                <a:latin typeface="Arial"/>
                <a:cs typeface="Arial"/>
              </a:rPr>
              <a:t>ypertext</a:t>
            </a:r>
            <a:r>
              <a:rPr sz="2600" spc="-20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P</a:t>
            </a:r>
            <a:r>
              <a:rPr sz="2600" dirty="0">
                <a:latin typeface="Arial"/>
                <a:cs typeface="Arial"/>
              </a:rPr>
              <a:t>reprocessor</a:t>
            </a:r>
          </a:p>
          <a:p>
            <a:pPr marL="286385" marR="210820" indent="-274320">
              <a:lnSpc>
                <a:spcPct val="100000"/>
              </a:lnSpc>
              <a:spcBef>
                <a:spcPts val="600"/>
              </a:spcBef>
              <a:buClr>
                <a:srgbClr val="717BA2"/>
              </a:buClr>
              <a:buSzPct val="75000"/>
              <a:buFont typeface="Wingdings 3"/>
              <a:buChar char=""/>
              <a:tabLst>
                <a:tab pos="286385" algn="l"/>
                <a:tab pos="287020" algn="l"/>
              </a:tabLst>
            </a:pPr>
            <a:r>
              <a:rPr sz="2600" dirty="0">
                <a:latin typeface="Arial"/>
                <a:cs typeface="Arial"/>
              </a:rPr>
              <a:t>PHP</a:t>
            </a:r>
            <a:r>
              <a:rPr sz="2600" spc="-6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is</a:t>
            </a:r>
            <a:r>
              <a:rPr sz="2600" spc="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a widely-used,</a:t>
            </a:r>
            <a:r>
              <a:rPr sz="2600" spc="-2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open source</a:t>
            </a:r>
            <a:r>
              <a:rPr sz="2600" spc="-2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scripting </a:t>
            </a:r>
            <a:r>
              <a:rPr sz="2600" spc="-71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language</a:t>
            </a:r>
          </a:p>
          <a:p>
            <a:pPr marL="287020" indent="-274320">
              <a:lnSpc>
                <a:spcPct val="100000"/>
              </a:lnSpc>
              <a:spcBef>
                <a:spcPts val="605"/>
              </a:spcBef>
              <a:buClr>
                <a:srgbClr val="717BA2"/>
              </a:buClr>
              <a:buSzPct val="75000"/>
              <a:buFont typeface="Wingdings 3"/>
              <a:buChar char=""/>
              <a:tabLst>
                <a:tab pos="286385" algn="l"/>
                <a:tab pos="287020" algn="l"/>
              </a:tabLst>
            </a:pPr>
            <a:r>
              <a:rPr sz="2600" dirty="0">
                <a:latin typeface="Arial"/>
                <a:cs typeface="Arial"/>
              </a:rPr>
              <a:t>PHP</a:t>
            </a:r>
            <a:r>
              <a:rPr sz="2600" spc="-6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scripts</a:t>
            </a:r>
            <a:r>
              <a:rPr sz="2600" spc="-1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are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executed</a:t>
            </a:r>
            <a:r>
              <a:rPr sz="2600" spc="-2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on</a:t>
            </a:r>
            <a:r>
              <a:rPr sz="2600" spc="1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the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server</a:t>
            </a: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717BA2"/>
              </a:buClr>
              <a:buSzPct val="75000"/>
              <a:buFont typeface="Wingdings 3"/>
              <a:buChar char=""/>
              <a:tabLst>
                <a:tab pos="286385" algn="l"/>
                <a:tab pos="287020" algn="l"/>
              </a:tabLst>
            </a:pPr>
            <a:r>
              <a:rPr sz="2600" dirty="0">
                <a:latin typeface="Arial"/>
                <a:cs typeface="Arial"/>
              </a:rPr>
              <a:t>PHP</a:t>
            </a:r>
            <a:r>
              <a:rPr sz="2600" spc="-6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is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free to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download</a:t>
            </a:r>
            <a:r>
              <a:rPr sz="2600" spc="-2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and use</a:t>
            </a:r>
            <a:endParaRPr lang="en-US" sz="2600" dirty="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717BA2"/>
              </a:buClr>
              <a:buSzPct val="75000"/>
              <a:buFont typeface="Wingdings 3"/>
              <a:buChar char=""/>
              <a:tabLst>
                <a:tab pos="286385" algn="l"/>
                <a:tab pos="287020" algn="l"/>
              </a:tabLst>
            </a:pPr>
            <a:r>
              <a:rPr lang="en-US" sz="2600" dirty="0">
                <a:latin typeface="Arial"/>
                <a:cs typeface="Arial"/>
              </a:rPr>
              <a:t>Current Version – PHP 7</a:t>
            </a:r>
            <a:endParaRPr sz="2600" dirty="0">
              <a:latin typeface="Arial"/>
              <a:cs typeface="Arial"/>
            </a:endParaRPr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079C1CB9-B828-4208-9280-5D20771619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3829" y="5734811"/>
            <a:ext cx="1147569" cy="1147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380088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0254" y="1542549"/>
            <a:ext cx="6982146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464652"/>
                </a:solidFill>
              </a:rPr>
              <a:t>What</a:t>
            </a:r>
            <a:r>
              <a:rPr spc="-30" dirty="0">
                <a:solidFill>
                  <a:srgbClr val="464652"/>
                </a:solidFill>
              </a:rPr>
              <a:t> </a:t>
            </a:r>
            <a:r>
              <a:rPr dirty="0">
                <a:solidFill>
                  <a:srgbClr val="464652"/>
                </a:solidFill>
              </a:rPr>
              <a:t>is</a:t>
            </a:r>
            <a:r>
              <a:rPr spc="-15" dirty="0">
                <a:solidFill>
                  <a:srgbClr val="464652"/>
                </a:solidFill>
              </a:rPr>
              <a:t> </a:t>
            </a:r>
            <a:r>
              <a:rPr dirty="0">
                <a:solidFill>
                  <a:srgbClr val="464652"/>
                </a:solidFill>
              </a:rPr>
              <a:t>a</a:t>
            </a:r>
            <a:r>
              <a:rPr spc="-10" dirty="0">
                <a:solidFill>
                  <a:srgbClr val="464652"/>
                </a:solidFill>
              </a:rPr>
              <a:t> </a:t>
            </a:r>
            <a:r>
              <a:rPr dirty="0">
                <a:solidFill>
                  <a:srgbClr val="464652"/>
                </a:solidFill>
              </a:rPr>
              <a:t>PHP</a:t>
            </a:r>
            <a:r>
              <a:rPr spc="-30" dirty="0">
                <a:solidFill>
                  <a:srgbClr val="464652"/>
                </a:solidFill>
              </a:rPr>
              <a:t> </a:t>
            </a:r>
            <a:r>
              <a:rPr spc="-5" dirty="0">
                <a:solidFill>
                  <a:srgbClr val="464652"/>
                </a:solidFill>
              </a:rPr>
              <a:t>File?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0599" y="3200400"/>
            <a:ext cx="7162801" cy="256801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210820" indent="-274320">
              <a:lnSpc>
                <a:spcPct val="100000"/>
              </a:lnSpc>
              <a:spcBef>
                <a:spcPts val="105"/>
              </a:spcBef>
              <a:buClr>
                <a:srgbClr val="717BA2"/>
              </a:buClr>
              <a:buSzPct val="75000"/>
              <a:buFont typeface="Wingdings 3"/>
              <a:buChar char=""/>
              <a:tabLst>
                <a:tab pos="286385" algn="l"/>
                <a:tab pos="287020" algn="l"/>
              </a:tabLst>
            </a:pPr>
            <a:r>
              <a:rPr sz="2600" dirty="0">
                <a:latin typeface="Arial"/>
                <a:cs typeface="Arial"/>
              </a:rPr>
              <a:t>PHP</a:t>
            </a:r>
            <a:r>
              <a:rPr sz="2600" spc="-5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files</a:t>
            </a:r>
            <a:r>
              <a:rPr sz="2600" spc="1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can</a:t>
            </a:r>
            <a:r>
              <a:rPr sz="2600" spc="1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contain</a:t>
            </a:r>
            <a:r>
              <a:rPr sz="2600" spc="-1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text,</a:t>
            </a:r>
            <a:r>
              <a:rPr sz="2600" spc="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HTML,</a:t>
            </a:r>
            <a:r>
              <a:rPr sz="2600" spc="-2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JavaScript</a:t>
            </a:r>
            <a:r>
              <a:rPr sz="2600" spc="-3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code, </a:t>
            </a:r>
            <a:r>
              <a:rPr sz="2600" spc="-70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and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PHP</a:t>
            </a:r>
            <a:r>
              <a:rPr sz="2600" spc="-5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code</a:t>
            </a:r>
          </a:p>
          <a:p>
            <a:pPr marL="286385" marR="5080" indent="-274320">
              <a:lnSpc>
                <a:spcPct val="100000"/>
              </a:lnSpc>
              <a:spcBef>
                <a:spcPts val="600"/>
              </a:spcBef>
              <a:buClr>
                <a:srgbClr val="717BA2"/>
              </a:buClr>
              <a:buSzPct val="75000"/>
              <a:buFont typeface="Wingdings 3"/>
              <a:buChar char=""/>
              <a:tabLst>
                <a:tab pos="286385" algn="l"/>
                <a:tab pos="287020" algn="l"/>
              </a:tabLst>
            </a:pPr>
            <a:r>
              <a:rPr sz="2600" dirty="0">
                <a:latin typeface="Arial"/>
                <a:cs typeface="Arial"/>
              </a:rPr>
              <a:t>PHP</a:t>
            </a:r>
            <a:r>
              <a:rPr sz="2600" spc="-5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code</a:t>
            </a:r>
            <a:r>
              <a:rPr sz="2600" spc="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are executed</a:t>
            </a:r>
            <a:r>
              <a:rPr sz="2600" spc="-2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on</a:t>
            </a:r>
            <a:r>
              <a:rPr sz="2600" spc="1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the</a:t>
            </a:r>
            <a:r>
              <a:rPr sz="2600" spc="10" dirty="0">
                <a:latin typeface="Arial"/>
                <a:cs typeface="Arial"/>
              </a:rPr>
              <a:t> </a:t>
            </a:r>
            <a:r>
              <a:rPr sz="2600" spc="-20" dirty="0">
                <a:latin typeface="Arial"/>
                <a:cs typeface="Arial"/>
              </a:rPr>
              <a:t>server, </a:t>
            </a:r>
            <a:r>
              <a:rPr sz="2600" dirty="0">
                <a:latin typeface="Arial"/>
                <a:cs typeface="Arial"/>
              </a:rPr>
              <a:t>and the result </a:t>
            </a:r>
            <a:r>
              <a:rPr sz="2600" spc="-70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is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returned</a:t>
            </a:r>
            <a:r>
              <a:rPr sz="2600" spc="-1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to</a:t>
            </a:r>
            <a:r>
              <a:rPr sz="2600" spc="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the</a:t>
            </a:r>
            <a:r>
              <a:rPr sz="2600" spc="1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browser</a:t>
            </a:r>
            <a:r>
              <a:rPr sz="2600" spc="-3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as</a:t>
            </a:r>
            <a:r>
              <a:rPr sz="2600" spc="-1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plain</a:t>
            </a:r>
            <a:r>
              <a:rPr sz="2600" spc="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HTML</a:t>
            </a: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717BA2"/>
              </a:buClr>
              <a:buSzPct val="75000"/>
              <a:buFont typeface="Wingdings 3"/>
              <a:buChar char=""/>
              <a:tabLst>
                <a:tab pos="286385" algn="l"/>
                <a:tab pos="287020" algn="l"/>
              </a:tabLst>
            </a:pPr>
            <a:r>
              <a:rPr sz="2600" dirty="0">
                <a:latin typeface="Arial"/>
                <a:cs typeface="Arial"/>
              </a:rPr>
              <a:t>PHP</a:t>
            </a:r>
            <a:r>
              <a:rPr sz="2600" spc="-5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files</a:t>
            </a:r>
            <a:r>
              <a:rPr sz="2600" spc="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have</a:t>
            </a:r>
            <a:r>
              <a:rPr sz="2600" spc="-1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a</a:t>
            </a:r>
            <a:r>
              <a:rPr sz="2600" spc="1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default </a:t>
            </a:r>
            <a:r>
              <a:rPr sz="2600" spc="-5" dirty="0">
                <a:latin typeface="Arial"/>
                <a:cs typeface="Arial"/>
              </a:rPr>
              <a:t>file</a:t>
            </a:r>
            <a:r>
              <a:rPr sz="2600" spc="1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extension</a:t>
            </a:r>
            <a:r>
              <a:rPr sz="2600" spc="-2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of</a:t>
            </a:r>
            <a:r>
              <a:rPr sz="2600" spc="5" dirty="0">
                <a:latin typeface="Arial"/>
                <a:cs typeface="Arial"/>
              </a:rPr>
              <a:t> ".php"</a:t>
            </a:r>
            <a:endParaRPr sz="2600" dirty="0">
              <a:latin typeface="Arial"/>
              <a:cs typeface="Arial"/>
            </a:endParaRPr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1A3A632A-84D0-470F-998F-DD463C5183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3829" y="5734811"/>
            <a:ext cx="1147569" cy="1147569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8786" y="1514291"/>
            <a:ext cx="6903613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464652"/>
                </a:solidFill>
              </a:rPr>
              <a:t>What</a:t>
            </a:r>
            <a:r>
              <a:rPr spc="-30" dirty="0">
                <a:solidFill>
                  <a:srgbClr val="464652"/>
                </a:solidFill>
              </a:rPr>
              <a:t> </a:t>
            </a:r>
            <a:r>
              <a:rPr dirty="0">
                <a:solidFill>
                  <a:srgbClr val="464652"/>
                </a:solidFill>
              </a:rPr>
              <a:t>Can</a:t>
            </a:r>
            <a:r>
              <a:rPr spc="-20" dirty="0">
                <a:solidFill>
                  <a:srgbClr val="464652"/>
                </a:solidFill>
              </a:rPr>
              <a:t> </a:t>
            </a:r>
            <a:r>
              <a:rPr spc="-5" dirty="0">
                <a:solidFill>
                  <a:srgbClr val="464652"/>
                </a:solidFill>
              </a:rPr>
              <a:t>PHP</a:t>
            </a:r>
            <a:r>
              <a:rPr spc="-15" dirty="0">
                <a:solidFill>
                  <a:srgbClr val="464652"/>
                </a:solidFill>
              </a:rPr>
              <a:t> </a:t>
            </a:r>
            <a:r>
              <a:rPr dirty="0">
                <a:solidFill>
                  <a:srgbClr val="464652"/>
                </a:solidFill>
              </a:rPr>
              <a:t>Do?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8205" y="2590800"/>
            <a:ext cx="7387590" cy="3013004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695"/>
              </a:spcBef>
              <a:buClr>
                <a:srgbClr val="717BA2"/>
              </a:buClr>
              <a:buSzPct val="75000"/>
              <a:buFont typeface="Wingdings 3"/>
              <a:buChar char=""/>
              <a:tabLst>
                <a:tab pos="286385" algn="l"/>
                <a:tab pos="287020" algn="l"/>
              </a:tabLst>
            </a:pPr>
            <a:r>
              <a:rPr sz="2000" dirty="0">
                <a:latin typeface="Arial"/>
                <a:cs typeface="Arial"/>
              </a:rPr>
              <a:t>PHP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can generate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dynamic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page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content</a:t>
            </a:r>
          </a:p>
          <a:p>
            <a:pPr marL="286385" marR="5080" indent="-274320">
              <a:lnSpc>
                <a:spcPct val="100000"/>
              </a:lnSpc>
              <a:spcBef>
                <a:spcPts val="600"/>
              </a:spcBef>
              <a:buClr>
                <a:srgbClr val="717BA2"/>
              </a:buClr>
              <a:buSzPct val="75000"/>
              <a:buFont typeface="Wingdings 3"/>
              <a:buChar char=""/>
              <a:tabLst>
                <a:tab pos="286385" algn="l"/>
                <a:tab pos="287020" algn="l"/>
              </a:tabLst>
            </a:pPr>
            <a:r>
              <a:rPr sz="2000" dirty="0">
                <a:latin typeface="Arial"/>
                <a:cs typeface="Arial"/>
              </a:rPr>
              <a:t>PHP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can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create,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open, read,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write, and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close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files</a:t>
            </a:r>
            <a:r>
              <a:rPr sz="2000" dirty="0">
                <a:latin typeface="Arial"/>
                <a:cs typeface="Arial"/>
              </a:rPr>
              <a:t> on </a:t>
            </a:r>
            <a:r>
              <a:rPr sz="2000" spc="-70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server</a:t>
            </a:r>
          </a:p>
          <a:p>
            <a:pPr marL="287020" indent="-274320">
              <a:lnSpc>
                <a:spcPct val="100000"/>
              </a:lnSpc>
              <a:spcBef>
                <a:spcPts val="605"/>
              </a:spcBef>
              <a:buClr>
                <a:srgbClr val="717BA2"/>
              </a:buClr>
              <a:buSzPct val="75000"/>
              <a:buFont typeface="Wingdings 3"/>
              <a:buChar char=""/>
              <a:tabLst>
                <a:tab pos="286385" algn="l"/>
                <a:tab pos="287020" algn="l"/>
              </a:tabLst>
            </a:pPr>
            <a:r>
              <a:rPr sz="2000" dirty="0">
                <a:latin typeface="Arial"/>
                <a:cs typeface="Arial"/>
              </a:rPr>
              <a:t>PHP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can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collect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form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data</a:t>
            </a: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717BA2"/>
              </a:buClr>
              <a:buSzPct val="75000"/>
              <a:buFont typeface="Wingdings 3"/>
              <a:buChar char=""/>
              <a:tabLst>
                <a:tab pos="286385" algn="l"/>
                <a:tab pos="287020" algn="l"/>
              </a:tabLst>
            </a:pPr>
            <a:r>
              <a:rPr sz="2000" dirty="0">
                <a:latin typeface="Arial"/>
                <a:cs typeface="Arial"/>
              </a:rPr>
              <a:t>PHP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can send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and receive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cookies</a:t>
            </a: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717BA2"/>
              </a:buClr>
              <a:buSzPct val="75000"/>
              <a:buFont typeface="Wingdings 3"/>
              <a:buChar char=""/>
              <a:tabLst>
                <a:tab pos="286385" algn="l"/>
                <a:tab pos="287020" algn="l"/>
              </a:tabLst>
            </a:pPr>
            <a:r>
              <a:rPr sz="2000" dirty="0">
                <a:latin typeface="Arial"/>
                <a:cs typeface="Arial"/>
              </a:rPr>
              <a:t>PHP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can add, delete,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modify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data in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your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database</a:t>
            </a:r>
          </a:p>
          <a:p>
            <a:pPr marL="286385" marR="578485" indent="-274320">
              <a:lnSpc>
                <a:spcPct val="100000"/>
              </a:lnSpc>
              <a:spcBef>
                <a:spcPts val="600"/>
              </a:spcBef>
              <a:buClr>
                <a:srgbClr val="717BA2"/>
              </a:buClr>
              <a:buSzPct val="75000"/>
              <a:buFont typeface="Wingdings 3"/>
              <a:buChar char=""/>
              <a:tabLst>
                <a:tab pos="286385" algn="l"/>
                <a:tab pos="287020" algn="l"/>
              </a:tabLst>
            </a:pPr>
            <a:r>
              <a:rPr sz="2000" dirty="0">
                <a:latin typeface="Arial"/>
                <a:cs typeface="Arial"/>
              </a:rPr>
              <a:t>PHP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can restrict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users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 access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some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pages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on </a:t>
            </a:r>
            <a:r>
              <a:rPr sz="2000" spc="-7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your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website</a:t>
            </a: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717BA2"/>
              </a:buClr>
              <a:buSzPct val="75000"/>
              <a:buFont typeface="Wingdings 3"/>
              <a:buChar char=""/>
              <a:tabLst>
                <a:tab pos="286385" algn="l"/>
                <a:tab pos="287020" algn="l"/>
              </a:tabLst>
            </a:pPr>
            <a:r>
              <a:rPr sz="2000" dirty="0">
                <a:latin typeface="Arial"/>
                <a:cs typeface="Arial"/>
              </a:rPr>
              <a:t>PHP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can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encrypt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data</a:t>
            </a:r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80CF1187-4787-4420-9B7A-8BD6B00011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3829" y="5734811"/>
            <a:ext cx="1147569" cy="1147569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3000" y="1676400"/>
            <a:ext cx="655320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464652"/>
                </a:solidFill>
              </a:rPr>
              <a:t>Why</a:t>
            </a:r>
            <a:r>
              <a:rPr spc="-100" dirty="0">
                <a:solidFill>
                  <a:srgbClr val="464652"/>
                </a:solidFill>
              </a:rPr>
              <a:t> </a:t>
            </a:r>
            <a:r>
              <a:rPr dirty="0">
                <a:solidFill>
                  <a:srgbClr val="464652"/>
                </a:solidFill>
              </a:rPr>
              <a:t>PHP?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8200" y="2895600"/>
            <a:ext cx="8046084" cy="278345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541020" indent="-274320">
              <a:lnSpc>
                <a:spcPct val="100000"/>
              </a:lnSpc>
              <a:spcBef>
                <a:spcPts val="105"/>
              </a:spcBef>
              <a:buClr>
                <a:srgbClr val="717BA2"/>
              </a:buClr>
              <a:buSzPct val="75000"/>
              <a:buFont typeface="Wingdings 3"/>
              <a:buChar char=""/>
              <a:tabLst>
                <a:tab pos="286385" algn="l"/>
                <a:tab pos="287020" algn="l"/>
              </a:tabLst>
            </a:pPr>
            <a:r>
              <a:rPr sz="2000" dirty="0">
                <a:latin typeface="Arial"/>
                <a:cs typeface="Arial"/>
              </a:rPr>
              <a:t>PHP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runs on </a:t>
            </a:r>
            <a:r>
              <a:rPr sz="2000" spc="-5" dirty="0">
                <a:latin typeface="Arial"/>
                <a:cs typeface="Arial"/>
              </a:rPr>
              <a:t>different</a:t>
            </a:r>
            <a:r>
              <a:rPr sz="2000" dirty="0">
                <a:latin typeface="Arial"/>
                <a:cs typeface="Arial"/>
              </a:rPr>
              <a:t> platforms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(Windows,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Linux, </a:t>
            </a:r>
            <a:r>
              <a:rPr sz="2000" spc="-70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Unix,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Mac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OS </a:t>
            </a:r>
            <a:r>
              <a:rPr sz="2000" spc="-10" dirty="0">
                <a:latin typeface="Arial"/>
                <a:cs typeface="Arial"/>
              </a:rPr>
              <a:t>X,</a:t>
            </a:r>
            <a:r>
              <a:rPr sz="2000" spc="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etc.)</a:t>
            </a:r>
          </a:p>
          <a:p>
            <a:pPr marL="286385" marR="5080" indent="-274320">
              <a:lnSpc>
                <a:spcPct val="100000"/>
              </a:lnSpc>
              <a:spcBef>
                <a:spcPts val="600"/>
              </a:spcBef>
              <a:buClr>
                <a:srgbClr val="717BA2"/>
              </a:buClr>
              <a:buSzPct val="75000"/>
              <a:buFont typeface="Wingdings 3"/>
              <a:buChar char=""/>
              <a:tabLst>
                <a:tab pos="286385" algn="l"/>
                <a:tab pos="287020" algn="l"/>
              </a:tabLst>
            </a:pPr>
            <a:r>
              <a:rPr sz="2000" dirty="0">
                <a:latin typeface="Arial"/>
                <a:cs typeface="Arial"/>
              </a:rPr>
              <a:t>PHP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is compatible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with almost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all servers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used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today </a:t>
            </a:r>
            <a:r>
              <a:rPr sz="2000" spc="-7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(Apache,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IIS,</a:t>
            </a:r>
            <a:r>
              <a:rPr sz="2000" spc="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etc.)</a:t>
            </a: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717BA2"/>
              </a:buClr>
              <a:buSzPct val="75000"/>
              <a:buFont typeface="Wingdings 3"/>
              <a:buChar char=""/>
              <a:tabLst>
                <a:tab pos="286385" algn="l"/>
                <a:tab pos="287020" algn="l"/>
              </a:tabLst>
            </a:pPr>
            <a:r>
              <a:rPr sz="2000" dirty="0">
                <a:latin typeface="Arial"/>
                <a:cs typeface="Arial"/>
              </a:rPr>
              <a:t>PHP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has support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for a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wide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range of databases</a:t>
            </a:r>
          </a:p>
          <a:p>
            <a:pPr marL="286385" marR="1073785" indent="-274320">
              <a:lnSpc>
                <a:spcPct val="100000"/>
              </a:lnSpc>
              <a:spcBef>
                <a:spcPts val="600"/>
              </a:spcBef>
              <a:buClr>
                <a:srgbClr val="717BA2"/>
              </a:buClr>
              <a:buSzPct val="75000"/>
              <a:buFont typeface="Wingdings 3"/>
              <a:buChar char=""/>
              <a:tabLst>
                <a:tab pos="286385" algn="l"/>
                <a:tab pos="287020" algn="l"/>
              </a:tabLst>
            </a:pPr>
            <a:r>
              <a:rPr sz="2000" dirty="0">
                <a:latin typeface="Arial"/>
                <a:cs typeface="Arial"/>
              </a:rPr>
              <a:t>PHP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is </a:t>
            </a:r>
            <a:r>
              <a:rPr sz="2000" spc="-5" dirty="0">
                <a:latin typeface="Arial"/>
                <a:cs typeface="Arial"/>
              </a:rPr>
              <a:t>free.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Download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it from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official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PHP </a:t>
            </a:r>
            <a:r>
              <a:rPr sz="2000" spc="-70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resource:</a:t>
            </a:r>
            <a:r>
              <a:rPr sz="2000" spc="-15" dirty="0">
                <a:solidFill>
                  <a:srgbClr val="B192C9"/>
                </a:solidFill>
                <a:latin typeface="Arial"/>
                <a:cs typeface="Arial"/>
              </a:rPr>
              <a:t> </a:t>
            </a:r>
            <a:r>
              <a:rPr sz="2000" u="heavy" spc="-15" dirty="0">
                <a:solidFill>
                  <a:srgbClr val="B192C9"/>
                </a:solidFill>
                <a:uFill>
                  <a:solidFill>
                    <a:srgbClr val="B192C9"/>
                  </a:solidFill>
                </a:uFill>
                <a:latin typeface="Arial"/>
                <a:cs typeface="Arial"/>
                <a:hlinkClick r:id="rId2"/>
              </a:rPr>
              <a:t>www.php.net</a:t>
            </a:r>
            <a:endParaRPr sz="2000" dirty="0">
              <a:latin typeface="Arial"/>
              <a:cs typeface="Arial"/>
            </a:endParaRPr>
          </a:p>
          <a:p>
            <a:pPr marL="286385" marR="907415" indent="-274320">
              <a:lnSpc>
                <a:spcPct val="100000"/>
              </a:lnSpc>
              <a:spcBef>
                <a:spcPts val="600"/>
              </a:spcBef>
              <a:buClr>
                <a:srgbClr val="717BA2"/>
              </a:buClr>
              <a:buSzPct val="75000"/>
              <a:buFont typeface="Wingdings 3"/>
              <a:buChar char=""/>
              <a:tabLst>
                <a:tab pos="286385" algn="l"/>
                <a:tab pos="287020" algn="l"/>
              </a:tabLst>
            </a:pPr>
            <a:r>
              <a:rPr sz="2000" dirty="0">
                <a:latin typeface="Arial"/>
                <a:cs typeface="Arial"/>
              </a:rPr>
              <a:t>PHP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is easy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learn and runs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efficiently</a:t>
            </a:r>
            <a:r>
              <a:rPr sz="2000" dirty="0">
                <a:latin typeface="Arial"/>
                <a:cs typeface="Arial"/>
              </a:rPr>
              <a:t> on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the </a:t>
            </a:r>
            <a:r>
              <a:rPr sz="2000" spc="-7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server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side</a:t>
            </a:r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C2F51E5F-CA42-42E8-BB10-DA9A7B2E90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3829" y="5734811"/>
            <a:ext cx="1147569" cy="1147569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3000" y="1676400"/>
            <a:ext cx="655320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>
                <a:solidFill>
                  <a:srgbClr val="464652"/>
                </a:solidFill>
              </a:rPr>
              <a:t>USE OF PHP IN MARKET</a:t>
            </a:r>
            <a:endParaRPr dirty="0">
              <a:solidFill>
                <a:srgbClr val="464652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38200" y="3429000"/>
            <a:ext cx="8046084" cy="17831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541020" indent="-274320">
              <a:lnSpc>
                <a:spcPct val="100000"/>
              </a:lnSpc>
              <a:spcBef>
                <a:spcPts val="105"/>
              </a:spcBef>
              <a:buClr>
                <a:srgbClr val="717BA2"/>
              </a:buClr>
              <a:buSzPct val="75000"/>
              <a:buFont typeface="Wingdings 3"/>
              <a:buChar char=""/>
              <a:tabLst>
                <a:tab pos="286385" algn="l"/>
                <a:tab pos="287020" algn="l"/>
              </a:tabLst>
            </a:pPr>
            <a:r>
              <a:rPr lang="en-US" sz="2000" dirty="0">
                <a:latin typeface="Arial"/>
                <a:cs typeface="Arial"/>
              </a:rPr>
              <a:t>It Is powerful enough to be at the core of the biggest blogging system on the web (</a:t>
            </a:r>
            <a:r>
              <a:rPr lang="en-US" sz="2000" dirty="0" err="1">
                <a:latin typeface="Arial"/>
                <a:cs typeface="Arial"/>
              </a:rPr>
              <a:t>Wordpress</a:t>
            </a:r>
            <a:r>
              <a:rPr lang="en-US" sz="2000" dirty="0">
                <a:latin typeface="Arial"/>
                <a:cs typeface="Arial"/>
              </a:rPr>
              <a:t>).</a:t>
            </a:r>
            <a:endParaRPr sz="2000" dirty="0">
              <a:latin typeface="Arial"/>
              <a:cs typeface="Arial"/>
            </a:endParaRPr>
          </a:p>
          <a:p>
            <a:pPr marL="286385" marR="5080" indent="-274320">
              <a:lnSpc>
                <a:spcPct val="100000"/>
              </a:lnSpc>
              <a:spcBef>
                <a:spcPts val="600"/>
              </a:spcBef>
              <a:buClr>
                <a:srgbClr val="717BA2"/>
              </a:buClr>
              <a:buSzPct val="75000"/>
              <a:buFont typeface="Wingdings 3"/>
              <a:buChar char=""/>
              <a:tabLst>
                <a:tab pos="286385" algn="l"/>
                <a:tab pos="287020" algn="l"/>
              </a:tabLst>
            </a:pPr>
            <a:r>
              <a:rPr lang="en-US" sz="2000" dirty="0">
                <a:latin typeface="Arial"/>
                <a:cs typeface="Arial"/>
              </a:rPr>
              <a:t>It is also easy enough to be a </a:t>
            </a:r>
            <a:r>
              <a:rPr lang="en-US" sz="2000" dirty="0" err="1">
                <a:latin typeface="Arial"/>
                <a:cs typeface="Arial"/>
              </a:rPr>
              <a:t>begineer’s</a:t>
            </a:r>
            <a:r>
              <a:rPr lang="en-US" sz="2000" dirty="0">
                <a:latin typeface="Arial"/>
                <a:cs typeface="Arial"/>
              </a:rPr>
              <a:t> first server side </a:t>
            </a:r>
          </a:p>
          <a:p>
            <a:pPr marL="12065" marR="5080">
              <a:lnSpc>
                <a:spcPct val="100000"/>
              </a:lnSpc>
              <a:spcBef>
                <a:spcPts val="600"/>
              </a:spcBef>
              <a:buClr>
                <a:srgbClr val="717BA2"/>
              </a:buClr>
              <a:buSzPct val="75000"/>
              <a:tabLst>
                <a:tab pos="286385" algn="l"/>
                <a:tab pos="287020" algn="l"/>
              </a:tabLst>
            </a:pPr>
            <a:r>
              <a:rPr lang="en-US" sz="2000" dirty="0">
                <a:latin typeface="Arial"/>
                <a:cs typeface="Arial"/>
              </a:rPr>
              <a:t>    language.</a:t>
            </a:r>
            <a:endParaRPr sz="2000" dirty="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717BA2"/>
              </a:buClr>
              <a:buSzPct val="75000"/>
              <a:buFont typeface="Wingdings 3"/>
              <a:buChar char=""/>
              <a:tabLst>
                <a:tab pos="286385" algn="l"/>
                <a:tab pos="287020" algn="l"/>
              </a:tabLst>
            </a:pPr>
            <a:r>
              <a:rPr lang="en-US" sz="2000" dirty="0">
                <a:latin typeface="Arial"/>
                <a:cs typeface="Arial"/>
              </a:rPr>
              <a:t>One can develop small portfolio based websites using PHP.</a:t>
            </a:r>
            <a:endParaRPr sz="2000" dirty="0">
              <a:latin typeface="Arial"/>
              <a:cs typeface="Arial"/>
            </a:endParaRPr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C2F51E5F-CA42-42E8-BB10-DA9A7B2E90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3829" y="5734811"/>
            <a:ext cx="1147569" cy="1147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937579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9915" y="1676400"/>
            <a:ext cx="7295705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>
                <a:solidFill>
                  <a:srgbClr val="464652"/>
                </a:solidFill>
              </a:rPr>
              <a:t>Set</a:t>
            </a:r>
            <a:r>
              <a:rPr spc="-25" dirty="0">
                <a:solidFill>
                  <a:srgbClr val="464652"/>
                </a:solidFill>
              </a:rPr>
              <a:t> </a:t>
            </a:r>
            <a:r>
              <a:rPr dirty="0">
                <a:solidFill>
                  <a:srgbClr val="464652"/>
                </a:solidFill>
              </a:rPr>
              <a:t>Up</a:t>
            </a:r>
            <a:r>
              <a:rPr spc="-10" dirty="0">
                <a:solidFill>
                  <a:srgbClr val="464652"/>
                </a:solidFill>
              </a:rPr>
              <a:t> </a:t>
            </a:r>
            <a:r>
              <a:rPr spc="-5" dirty="0">
                <a:solidFill>
                  <a:srgbClr val="464652"/>
                </a:solidFill>
              </a:rPr>
              <a:t>PHP</a:t>
            </a:r>
            <a:r>
              <a:rPr spc="5" dirty="0">
                <a:solidFill>
                  <a:srgbClr val="464652"/>
                </a:solidFill>
              </a:rPr>
              <a:t> </a:t>
            </a:r>
            <a:r>
              <a:rPr spc="-5" dirty="0">
                <a:solidFill>
                  <a:srgbClr val="464652"/>
                </a:solidFill>
              </a:rPr>
              <a:t>on</a:t>
            </a:r>
            <a:r>
              <a:rPr spc="-30" dirty="0">
                <a:solidFill>
                  <a:srgbClr val="464652"/>
                </a:solidFill>
              </a:rPr>
              <a:t> </a:t>
            </a:r>
            <a:r>
              <a:rPr dirty="0">
                <a:solidFill>
                  <a:srgbClr val="464652"/>
                </a:solidFill>
              </a:rPr>
              <a:t>Your</a:t>
            </a:r>
            <a:r>
              <a:rPr spc="-30" dirty="0">
                <a:solidFill>
                  <a:srgbClr val="464652"/>
                </a:solidFill>
              </a:rPr>
              <a:t> </a:t>
            </a:r>
            <a:r>
              <a:rPr dirty="0">
                <a:solidFill>
                  <a:srgbClr val="464652"/>
                </a:solidFill>
              </a:rPr>
              <a:t>Own</a:t>
            </a:r>
            <a:r>
              <a:rPr spc="-10" dirty="0">
                <a:solidFill>
                  <a:srgbClr val="464652"/>
                </a:solidFill>
              </a:rPr>
              <a:t> </a:t>
            </a:r>
            <a:r>
              <a:rPr spc="5" dirty="0">
                <a:solidFill>
                  <a:srgbClr val="464652"/>
                </a:solidFill>
              </a:rPr>
              <a:t>PC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31837" y="2590800"/>
            <a:ext cx="7680325" cy="3501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5080" indent="-274320">
              <a:lnSpc>
                <a:spcPct val="100000"/>
              </a:lnSpc>
              <a:spcBef>
                <a:spcPts val="105"/>
              </a:spcBef>
              <a:buClr>
                <a:srgbClr val="717BA2"/>
              </a:buClr>
              <a:buSzPct val="75000"/>
              <a:buFont typeface="Wingdings 3"/>
              <a:buChar char=""/>
              <a:tabLst>
                <a:tab pos="286385" algn="l"/>
                <a:tab pos="287020" algn="l"/>
              </a:tabLst>
            </a:pPr>
            <a:r>
              <a:rPr sz="2600" spc="-15" dirty="0">
                <a:latin typeface="Arial"/>
                <a:cs typeface="Arial"/>
              </a:rPr>
              <a:t>However,</a:t>
            </a:r>
            <a:r>
              <a:rPr sz="2600" spc="-3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if your</a:t>
            </a:r>
            <a:r>
              <a:rPr sz="2600" spc="-2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server</a:t>
            </a:r>
            <a:r>
              <a:rPr sz="2600" spc="-1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does</a:t>
            </a:r>
            <a:r>
              <a:rPr sz="2600" spc="-1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not</a:t>
            </a:r>
            <a:r>
              <a:rPr sz="2600" spc="-1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support </a:t>
            </a:r>
            <a:r>
              <a:rPr sz="2600" spc="-85" dirty="0">
                <a:latin typeface="Arial"/>
                <a:cs typeface="Arial"/>
              </a:rPr>
              <a:t>PHP,</a:t>
            </a:r>
            <a:r>
              <a:rPr sz="2600" spc="-1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you </a:t>
            </a:r>
            <a:r>
              <a:rPr sz="2600" spc="-70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must:</a:t>
            </a: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717BA2"/>
              </a:buClr>
              <a:buSzPct val="75000"/>
              <a:buFont typeface="Wingdings 3"/>
              <a:buChar char=""/>
              <a:tabLst>
                <a:tab pos="286385" algn="l"/>
                <a:tab pos="287020" algn="l"/>
              </a:tabLst>
            </a:pPr>
            <a:r>
              <a:rPr sz="2600" dirty="0">
                <a:latin typeface="Arial"/>
                <a:cs typeface="Arial"/>
              </a:rPr>
              <a:t>install</a:t>
            </a:r>
            <a:r>
              <a:rPr sz="2600" spc="-2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a</a:t>
            </a:r>
            <a:r>
              <a:rPr sz="2600" spc="-1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web</a:t>
            </a:r>
            <a:r>
              <a:rPr sz="2600" spc="-2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server</a:t>
            </a: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717BA2"/>
              </a:buClr>
              <a:buSzPct val="75000"/>
              <a:buFont typeface="Wingdings 3"/>
              <a:buChar char=""/>
              <a:tabLst>
                <a:tab pos="286385" algn="l"/>
                <a:tab pos="287020" algn="l"/>
              </a:tabLst>
            </a:pPr>
            <a:r>
              <a:rPr sz="2600" dirty="0">
                <a:latin typeface="Arial"/>
                <a:cs typeface="Arial"/>
              </a:rPr>
              <a:t>install</a:t>
            </a:r>
            <a:r>
              <a:rPr sz="2600" spc="-3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PHP</a:t>
            </a: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717BA2"/>
              </a:buClr>
              <a:buSzPct val="75000"/>
              <a:buFont typeface="Wingdings 3"/>
              <a:buChar char=""/>
              <a:tabLst>
                <a:tab pos="286385" algn="l"/>
                <a:tab pos="287020" algn="l"/>
              </a:tabLst>
            </a:pPr>
            <a:r>
              <a:rPr sz="2600" dirty="0">
                <a:latin typeface="Arial"/>
                <a:cs typeface="Arial"/>
              </a:rPr>
              <a:t>install</a:t>
            </a:r>
            <a:r>
              <a:rPr sz="2600" spc="-1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a database,</a:t>
            </a:r>
            <a:r>
              <a:rPr sz="2600" spc="-2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such</a:t>
            </a:r>
            <a:r>
              <a:rPr sz="2600" spc="-1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as</a:t>
            </a:r>
            <a:r>
              <a:rPr sz="2600" spc="2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MySQL</a:t>
            </a:r>
          </a:p>
          <a:p>
            <a:pPr marL="286385" marR="33655" indent="-274320">
              <a:lnSpc>
                <a:spcPct val="100000"/>
              </a:lnSpc>
              <a:spcBef>
                <a:spcPts val="605"/>
              </a:spcBef>
              <a:buClr>
                <a:srgbClr val="717BA2"/>
              </a:buClr>
              <a:buSzPct val="75000"/>
              <a:buFont typeface="Wingdings 3"/>
              <a:buChar char=""/>
              <a:tabLst>
                <a:tab pos="286385" algn="l"/>
                <a:tab pos="287020" algn="l"/>
              </a:tabLst>
            </a:pPr>
            <a:r>
              <a:rPr sz="2600" dirty="0">
                <a:latin typeface="Arial"/>
                <a:cs typeface="Arial"/>
              </a:rPr>
              <a:t>The</a:t>
            </a:r>
            <a:r>
              <a:rPr sz="2600" spc="-2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official </a:t>
            </a:r>
            <a:r>
              <a:rPr sz="2600" dirty="0">
                <a:latin typeface="Arial"/>
                <a:cs typeface="Arial"/>
              </a:rPr>
              <a:t>PHP</a:t>
            </a:r>
            <a:r>
              <a:rPr sz="2600" spc="-5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website</a:t>
            </a:r>
            <a:r>
              <a:rPr sz="2600" spc="-20" dirty="0">
                <a:latin typeface="Arial"/>
                <a:cs typeface="Arial"/>
              </a:rPr>
              <a:t> </a:t>
            </a:r>
            <a:r>
              <a:rPr sz="2600" spc="-35" dirty="0">
                <a:latin typeface="Arial"/>
                <a:cs typeface="Arial"/>
              </a:rPr>
              <a:t>(PHP.net)</a:t>
            </a:r>
            <a:r>
              <a:rPr sz="2600" spc="-2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has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installation </a:t>
            </a:r>
            <a:r>
              <a:rPr sz="2600" spc="-71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instructions</a:t>
            </a:r>
            <a:r>
              <a:rPr sz="2600" spc="-2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for</a:t>
            </a:r>
          </a:p>
          <a:p>
            <a:pPr marL="286385">
              <a:lnSpc>
                <a:spcPct val="100000"/>
              </a:lnSpc>
            </a:pPr>
            <a:r>
              <a:rPr sz="2600" dirty="0">
                <a:latin typeface="Arial"/>
                <a:cs typeface="Arial"/>
              </a:rPr>
              <a:t>PHP:</a:t>
            </a:r>
            <a:r>
              <a:rPr sz="2600" spc="-15" dirty="0">
                <a:latin typeface="Arial"/>
                <a:cs typeface="Arial"/>
              </a:rPr>
              <a:t> </a:t>
            </a:r>
            <a:r>
              <a:rPr sz="2600" u="heavy" dirty="0">
                <a:solidFill>
                  <a:srgbClr val="B192C9"/>
                </a:solidFill>
                <a:uFill>
                  <a:solidFill>
                    <a:srgbClr val="B192C9"/>
                  </a:solidFill>
                </a:uFill>
                <a:latin typeface="Arial"/>
                <a:cs typeface="Arial"/>
                <a:hlinkClick r:id="rId2"/>
              </a:rPr>
              <a:t>http://php.net/manual/en/install.php</a:t>
            </a:r>
            <a:endParaRPr sz="2600" dirty="0">
              <a:latin typeface="Arial"/>
              <a:cs typeface="Arial"/>
            </a:endParaRPr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DA66D353-1B22-47B3-826B-BCF5D7453E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3829" y="5734811"/>
            <a:ext cx="1147569" cy="1147569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Theme1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9201342B-1BF5-4B08-B54F-A61361467F18}" vid="{C76ABD2F-F6E2-4D79-BC48-CD0F143F75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</TotalTime>
  <Words>345</Words>
  <Application>Microsoft Office PowerPoint</Application>
  <PresentationFormat>On-screen Show (4:3)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Theme1</vt:lpstr>
      <vt:lpstr>PHP – A Server Side Language</vt:lpstr>
      <vt:lpstr>What is PHP?</vt:lpstr>
      <vt:lpstr>What is a PHP File?</vt:lpstr>
      <vt:lpstr>What Can PHP Do?</vt:lpstr>
      <vt:lpstr>Why PHP?</vt:lpstr>
      <vt:lpstr>USE OF PHP IN MARKET</vt:lpstr>
      <vt:lpstr>Set Up PHP on Your Own PC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 : Hypertext Preprocessor</dc:title>
  <cp:lastModifiedBy>Rana, Sandeep</cp:lastModifiedBy>
  <cp:revision>3</cp:revision>
  <dcterms:created xsi:type="dcterms:W3CDTF">2021-04-08T13:04:57Z</dcterms:created>
  <dcterms:modified xsi:type="dcterms:W3CDTF">2021-04-08T13:22:47Z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2017-05-04T00:00:00Z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2021-04-08T00:00:00Z</vt:filetime>
  </property>
</Properties>
</file>