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6" r:id="rId6"/>
    <p:sldId id="261" r:id="rId7"/>
    <p:sldId id="269" r:id="rId8"/>
    <p:sldId id="267" r:id="rId9"/>
    <p:sldId id="272" r:id="rId10"/>
    <p:sldId id="263" r:id="rId11"/>
    <p:sldId id="268" r:id="rId12"/>
  </p:sldIdLst>
  <p:sldSz cx="18288000" cy="10287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onsolas Bold" panose="020B0709020204030204" pitchFamily="49" charset="0"/>
      <p:regular r:id="rId18"/>
      <p:bold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Bold" charset="0"/>
      <p:regular r:id="rId24"/>
    </p:embeddedFont>
    <p:embeddedFont>
      <p:font typeface="Inter" panose="020B0604020202020204" charset="0"/>
      <p:regular r:id="rId25"/>
    </p:embeddedFont>
    <p:embeddedFont>
      <p:font typeface="Inter Bold" panose="020B0604020202020204" charset="0"/>
      <p:regular r:id="rId26"/>
    </p:embeddedFont>
    <p:embeddedFont>
      <p:font typeface="Inter Medium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8650D-59B4-431B-AB02-E261745F2873}" v="6" dt="2025-08-04T01:56:2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Mooraka" userId="6b5324e4ddf093a8" providerId="LiveId" clId="{7068650D-59B4-431B-AB02-E261745F2873}"/>
    <pc:docChg chg="undo redo custSel addSld delSld modSld sldOrd">
      <pc:chgData name="Sandeep Reddy Mooraka" userId="6b5324e4ddf093a8" providerId="LiveId" clId="{7068650D-59B4-431B-AB02-E261745F2873}" dt="2025-08-04T04:27:04.007" v="140" actId="1036"/>
      <pc:docMkLst>
        <pc:docMk/>
      </pc:docMkLst>
      <pc:sldChg chg="modSp mod">
        <pc:chgData name="Sandeep Reddy Mooraka" userId="6b5324e4ddf093a8" providerId="LiveId" clId="{7068650D-59B4-431B-AB02-E261745F2873}" dt="2025-08-04T04:27:04.007" v="140" actId="1036"/>
        <pc:sldMkLst>
          <pc:docMk/>
          <pc:sldMk cId="0" sldId="256"/>
        </pc:sldMkLst>
        <pc:grpChg chg="mod">
          <ac:chgData name="Sandeep Reddy Mooraka" userId="6b5324e4ddf093a8" providerId="LiveId" clId="{7068650D-59B4-431B-AB02-E261745F2873}" dt="2025-08-04T04:27:04.007" v="140" actId="1036"/>
          <ac:grpSpMkLst>
            <pc:docMk/>
            <pc:sldMk cId="0" sldId="256"/>
            <ac:grpSpMk id="4" creationId="{00000000-0000-0000-0000-000000000000}"/>
          </ac:grpSpMkLst>
        </pc:grpChg>
      </pc:sldChg>
      <pc:sldChg chg="del">
        <pc:chgData name="Sandeep Reddy Mooraka" userId="6b5324e4ddf093a8" providerId="LiveId" clId="{7068650D-59B4-431B-AB02-E261745F2873}" dt="2025-08-04T01:49:34.851" v="78" actId="2696"/>
        <pc:sldMkLst>
          <pc:docMk/>
          <pc:sldMk cId="0" sldId="257"/>
        </pc:sldMkLst>
      </pc:sldChg>
      <pc:sldChg chg="ord modNotes">
        <pc:chgData name="Sandeep Reddy Mooraka" userId="6b5324e4ddf093a8" providerId="LiveId" clId="{7068650D-59B4-431B-AB02-E261745F2873}" dt="2025-08-04T03:32:28.474" v="132"/>
        <pc:sldMkLst>
          <pc:docMk/>
          <pc:sldMk cId="0" sldId="258"/>
        </pc:sldMkLst>
      </pc:sldChg>
      <pc:sldChg chg="del ord modNotes">
        <pc:chgData name="Sandeep Reddy Mooraka" userId="6b5324e4ddf093a8" providerId="LiveId" clId="{7068650D-59B4-431B-AB02-E261745F2873}" dt="2025-08-04T03:16:57.452" v="126" actId="2696"/>
        <pc:sldMkLst>
          <pc:docMk/>
          <pc:sldMk cId="0" sldId="262"/>
        </pc:sldMkLst>
      </pc:sldChg>
      <pc:sldChg chg="ord modNotes">
        <pc:chgData name="Sandeep Reddy Mooraka" userId="6b5324e4ddf093a8" providerId="LiveId" clId="{7068650D-59B4-431B-AB02-E261745F2873}" dt="2025-08-04T03:37:09.422" v="136"/>
        <pc:sldMkLst>
          <pc:docMk/>
          <pc:sldMk cId="0" sldId="263"/>
        </pc:sldMkLst>
      </pc:sldChg>
      <pc:sldChg chg="delSp del mod">
        <pc:chgData name="Sandeep Reddy Mooraka" userId="6b5324e4ddf093a8" providerId="LiveId" clId="{7068650D-59B4-431B-AB02-E261745F2873}" dt="2025-08-04T01:48:40.517" v="77" actId="2696"/>
        <pc:sldMkLst>
          <pc:docMk/>
          <pc:sldMk cId="0" sldId="264"/>
        </pc:sldMkLst>
        <pc:grpChg chg="del">
          <ac:chgData name="Sandeep Reddy Mooraka" userId="6b5324e4ddf093a8" providerId="LiveId" clId="{7068650D-59B4-431B-AB02-E261745F2873}" dt="2025-08-04T01:48:32.779" v="76" actId="478"/>
          <ac:grpSpMkLst>
            <pc:docMk/>
            <pc:sldMk cId="0" sldId="264"/>
            <ac:grpSpMk id="4" creationId="{00000000-0000-0000-0000-000000000000}"/>
          </ac:grpSpMkLst>
        </pc:grpChg>
      </pc:sldChg>
      <pc:sldChg chg="del ord modNotes">
        <pc:chgData name="Sandeep Reddy Mooraka" userId="6b5324e4ddf093a8" providerId="LiveId" clId="{7068650D-59B4-431B-AB02-E261745F2873}" dt="2025-08-04T03:32:07.860" v="130" actId="2696"/>
        <pc:sldMkLst>
          <pc:docMk/>
          <pc:sldMk cId="0" sldId="265"/>
        </pc:sldMkLst>
      </pc:sldChg>
      <pc:sldChg chg="ord">
        <pc:chgData name="Sandeep Reddy Mooraka" userId="6b5324e4ddf093a8" providerId="LiveId" clId="{7068650D-59B4-431B-AB02-E261745F2873}" dt="2025-08-04T03:29:53.225" v="128"/>
        <pc:sldMkLst>
          <pc:docMk/>
          <pc:sldMk cId="0" sldId="266"/>
        </pc:sldMkLst>
      </pc:sldChg>
      <pc:sldChg chg="ord">
        <pc:chgData name="Sandeep Reddy Mooraka" userId="6b5324e4ddf093a8" providerId="LiveId" clId="{7068650D-59B4-431B-AB02-E261745F2873}" dt="2025-08-04T03:37:05.171" v="134"/>
        <pc:sldMkLst>
          <pc:docMk/>
          <pc:sldMk cId="0" sldId="267"/>
        </pc:sldMkLst>
      </pc:sldChg>
      <pc:sldChg chg="del">
        <pc:chgData name="Sandeep Reddy Mooraka" userId="6b5324e4ddf093a8" providerId="LiveId" clId="{7068650D-59B4-431B-AB02-E261745F2873}" dt="2025-08-04T03:30:44.370" v="129" actId="2696"/>
        <pc:sldMkLst>
          <pc:docMk/>
          <pc:sldMk cId="3462825199" sldId="270"/>
        </pc:sldMkLst>
      </pc:sldChg>
      <pc:sldChg chg="addSp modSp new del mod ord">
        <pc:chgData name="Sandeep Reddy Mooraka" userId="6b5324e4ddf093a8" providerId="LiveId" clId="{7068650D-59B4-431B-AB02-E261745F2873}" dt="2025-08-04T03:39:27.392" v="137" actId="2696"/>
        <pc:sldMkLst>
          <pc:docMk/>
          <pc:sldMk cId="483519299" sldId="271"/>
        </pc:sldMkLst>
        <pc:spChg chg="add mod">
          <ac:chgData name="Sandeep Reddy Mooraka" userId="6b5324e4ddf093a8" providerId="LiveId" clId="{7068650D-59B4-431B-AB02-E261745F2873}" dt="2025-08-03T20:25:48.669" v="37" actId="1076"/>
          <ac:spMkLst>
            <pc:docMk/>
            <pc:sldMk cId="483519299" sldId="271"/>
            <ac:spMk id="3" creationId="{2603949B-C9AD-6749-88F0-18459EC38ACB}"/>
          </ac:spMkLst>
        </pc:spChg>
        <pc:spChg chg="add mod">
          <ac:chgData name="Sandeep Reddy Mooraka" userId="6b5324e4ddf093a8" providerId="LiveId" clId="{7068650D-59B4-431B-AB02-E261745F2873}" dt="2025-08-03T20:25:15.471" v="34" actId="20577"/>
          <ac:spMkLst>
            <pc:docMk/>
            <pc:sldMk cId="483519299" sldId="271"/>
            <ac:spMk id="5" creationId="{EE257441-328C-3023-AB99-FCBE0D22CBFC}"/>
          </ac:spMkLst>
        </pc:spChg>
        <pc:spChg chg="add mod">
          <ac:chgData name="Sandeep Reddy Mooraka" userId="6b5324e4ddf093a8" providerId="LiveId" clId="{7068650D-59B4-431B-AB02-E261745F2873}" dt="2025-08-03T20:42:37.822" v="68" actId="313"/>
          <ac:spMkLst>
            <pc:docMk/>
            <pc:sldMk cId="483519299" sldId="271"/>
            <ac:spMk id="7" creationId="{91E2098B-BFE6-1F54-E29F-825E809C8692}"/>
          </ac:spMkLst>
        </pc:spChg>
      </pc:sldChg>
      <pc:sldChg chg="addSp modSp new mod ord">
        <pc:chgData name="Sandeep Reddy Mooraka" userId="6b5324e4ddf093a8" providerId="LiveId" clId="{7068650D-59B4-431B-AB02-E261745F2873}" dt="2025-08-04T01:56:51.200" v="123" actId="1076"/>
        <pc:sldMkLst>
          <pc:docMk/>
          <pc:sldMk cId="3375413830" sldId="272"/>
        </pc:sldMkLst>
        <pc:spChg chg="add mod">
          <ac:chgData name="Sandeep Reddy Mooraka" userId="6b5324e4ddf093a8" providerId="LiveId" clId="{7068650D-59B4-431B-AB02-E261745F2873}" dt="2025-08-04T01:53:44.883" v="95" actId="14100"/>
          <ac:spMkLst>
            <pc:docMk/>
            <pc:sldMk cId="3375413830" sldId="272"/>
            <ac:spMk id="3" creationId="{85376783-5CAD-C45B-6DCE-2F2A2E70C17C}"/>
          </ac:spMkLst>
        </pc:spChg>
        <pc:picChg chg="add mod">
          <ac:chgData name="Sandeep Reddy Mooraka" userId="6b5324e4ddf093a8" providerId="LiveId" clId="{7068650D-59B4-431B-AB02-E261745F2873}" dt="2025-08-04T01:56:03.284" v="115" actId="1076"/>
          <ac:picMkLst>
            <pc:docMk/>
            <pc:sldMk cId="3375413830" sldId="272"/>
            <ac:picMk id="5" creationId="{3C3BB4F1-642A-D576-12DA-CF1F2CE50D2A}"/>
          </ac:picMkLst>
        </pc:picChg>
        <pc:picChg chg="add mod">
          <ac:chgData name="Sandeep Reddy Mooraka" userId="6b5324e4ddf093a8" providerId="LiveId" clId="{7068650D-59B4-431B-AB02-E261745F2873}" dt="2025-08-04T01:54:43.016" v="106" actId="1076"/>
          <ac:picMkLst>
            <pc:docMk/>
            <pc:sldMk cId="3375413830" sldId="272"/>
            <ac:picMk id="7" creationId="{6C052803-F0AA-34A9-C91F-E59CC1ECF3E3}"/>
          </ac:picMkLst>
        </pc:picChg>
        <pc:picChg chg="add mod">
          <ac:chgData name="Sandeep Reddy Mooraka" userId="6b5324e4ddf093a8" providerId="LiveId" clId="{7068650D-59B4-431B-AB02-E261745F2873}" dt="2025-08-04T01:56:12.418" v="116" actId="14100"/>
          <ac:picMkLst>
            <pc:docMk/>
            <pc:sldMk cId="3375413830" sldId="272"/>
            <ac:picMk id="9" creationId="{64F26AF6-6BCE-0793-6A7F-77F91F737F3D}"/>
          </ac:picMkLst>
        </pc:picChg>
        <pc:picChg chg="add mod">
          <ac:chgData name="Sandeep Reddy Mooraka" userId="6b5324e4ddf093a8" providerId="LiveId" clId="{7068650D-59B4-431B-AB02-E261745F2873}" dt="2025-08-04T01:56:51.200" v="123" actId="1076"/>
          <ac:picMkLst>
            <pc:docMk/>
            <pc:sldMk cId="3375413830" sldId="272"/>
            <ac:picMk id="11" creationId="{7FCDC86F-F90C-E875-0212-5940DE9DC8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6200" y="1143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A2B4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8394" y="1868240"/>
            <a:ext cx="16851214" cy="3915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24"/>
              </a:lnSpc>
            </a:pPr>
            <a:r>
              <a:rPr lang="en-US" sz="1206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Healthcare Revenue Cycle Management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75899" y="6934400"/>
            <a:ext cx="9103108" cy="147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0"/>
              </a:lnSpc>
            </a:pPr>
            <a:r>
              <a:rPr lang="en-US" sz="3102" b="1">
                <a:solidFill>
                  <a:srgbClr val="AEE4BD"/>
                </a:solidFill>
                <a:latin typeface="DM Sans Bold"/>
                <a:ea typeface="DM Sans Bold"/>
                <a:cs typeface="DM Sans Bold"/>
                <a:sym typeface="DM Sans Bold"/>
              </a:rPr>
              <a:t>Sandeep Reddy Mooraka</a:t>
            </a:r>
          </a:p>
          <a:p>
            <a:pPr algn="ctr">
              <a:lnSpc>
                <a:spcPts val="3893"/>
              </a:lnSpc>
            </a:pPr>
            <a:endParaRPr lang="en-US" sz="3102" b="1">
              <a:solidFill>
                <a:srgbClr val="AEE4BD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3890"/>
              </a:lnSpc>
            </a:pPr>
            <a:endParaRPr lang="en-US" sz="3102" b="1">
              <a:solidFill>
                <a:srgbClr val="AEE4BD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3010" y="1009650"/>
            <a:ext cx="7815114" cy="90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&amp; Solutions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2868811"/>
            <a:ext cx="6863655" cy="55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Challenge: Schema Inconsistency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3617267"/>
            <a:ext cx="7805886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 dirty="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Hospitals provided claim data in varied CSV formats, leading to significant schema and column naming discrepancies.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92238" y="5382816"/>
            <a:ext cx="7805886" cy="3292079"/>
            <a:chOff x="0" y="0"/>
            <a:chExt cx="10407848" cy="43894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07903" cy="4389501"/>
            </a:xfrm>
            <a:custGeom>
              <a:avLst/>
              <a:gdLst/>
              <a:ahLst/>
              <a:cxnLst/>
              <a:rect l="l" t="t" r="r" b="b"/>
              <a:pathLst>
                <a:path w="10407903" h="4389501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351135" y="0"/>
                  </a:lnTo>
                  <a:cubicBezTo>
                    <a:pt x="10382503" y="0"/>
                    <a:pt x="10407903" y="25400"/>
                    <a:pt x="10407903" y="56769"/>
                  </a:cubicBezTo>
                  <a:lnTo>
                    <a:pt x="10407903" y="4332732"/>
                  </a:lnTo>
                  <a:cubicBezTo>
                    <a:pt x="10407903" y="4364101"/>
                    <a:pt x="10382503" y="4389501"/>
                    <a:pt x="10351135" y="4389501"/>
                  </a:cubicBezTo>
                  <a:lnTo>
                    <a:pt x="56769" y="4389501"/>
                  </a:lnTo>
                  <a:cubicBezTo>
                    <a:pt x="25400" y="4389501"/>
                    <a:pt x="0" y="4364101"/>
                    <a:pt x="0" y="4332732"/>
                  </a:cubicBezTo>
                  <a:close/>
                </a:path>
              </a:pathLst>
            </a:custGeom>
            <a:solidFill>
              <a:srgbClr val="B6FCB8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75755" y="5760392"/>
            <a:ext cx="442912" cy="354360"/>
            <a:chOff x="0" y="0"/>
            <a:chExt cx="590550" cy="472480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590550" cy="472440"/>
            </a:xfrm>
            <a:custGeom>
              <a:avLst/>
              <a:gdLst/>
              <a:ahLst/>
              <a:cxnLst/>
              <a:rect l="l" t="t" r="r" b="b"/>
              <a:pathLst>
                <a:path w="590550" h="472440">
                  <a:moveTo>
                    <a:pt x="0" y="0"/>
                  </a:moveTo>
                  <a:lnTo>
                    <a:pt x="590550" y="0"/>
                  </a:lnTo>
                  <a:lnTo>
                    <a:pt x="590550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5" r="-815" b="-8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002185" y="5727650"/>
            <a:ext cx="4650135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Solution: Dynamic Mapping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02185" y="6377880"/>
            <a:ext cx="6512421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Implemented a flexible configuration-driven mapping system to dynamically adjust to different input schemas, ensuring consistent processing.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99401" y="2868811"/>
            <a:ext cx="7049840" cy="55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Challenge: Preserving Data History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99401" y="3617267"/>
            <a:ext cx="7805886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Requirement to track changes to patient claim records over time, not just overwrite existing data.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499401" y="4929188"/>
            <a:ext cx="7805886" cy="2838450"/>
            <a:chOff x="0" y="0"/>
            <a:chExt cx="10407848" cy="3784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407777" cy="3784600"/>
            </a:xfrm>
            <a:custGeom>
              <a:avLst/>
              <a:gdLst/>
              <a:ahLst/>
              <a:cxnLst/>
              <a:rect l="l" t="t" r="r" b="b"/>
              <a:pathLst>
                <a:path w="10407777" h="3784600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0351135" y="0"/>
                  </a:lnTo>
                  <a:cubicBezTo>
                    <a:pt x="10382503" y="0"/>
                    <a:pt x="10407777" y="25400"/>
                    <a:pt x="10407777" y="56642"/>
                  </a:cubicBezTo>
                  <a:lnTo>
                    <a:pt x="10407777" y="3727958"/>
                  </a:lnTo>
                  <a:cubicBezTo>
                    <a:pt x="10407777" y="3759327"/>
                    <a:pt x="10382377" y="3784600"/>
                    <a:pt x="10351135" y="3784600"/>
                  </a:cubicBezTo>
                  <a:lnTo>
                    <a:pt x="56642" y="3784600"/>
                  </a:lnTo>
                  <a:cubicBezTo>
                    <a:pt x="25400" y="3784600"/>
                    <a:pt x="0" y="3759200"/>
                    <a:pt x="0" y="3727958"/>
                  </a:cubicBezTo>
                  <a:close/>
                </a:path>
              </a:pathLst>
            </a:custGeom>
            <a:solidFill>
              <a:srgbClr val="B6FCB8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9782919" y="5306765"/>
            <a:ext cx="442912" cy="354360"/>
            <a:chOff x="0" y="0"/>
            <a:chExt cx="590550" cy="472480"/>
          </a:xfrm>
        </p:grpSpPr>
        <p:sp>
          <p:nvSpPr>
            <p:cNvPr id="20" name="Freeform 20" descr="preencoded.png"/>
            <p:cNvSpPr/>
            <p:nvPr/>
          </p:nvSpPr>
          <p:spPr>
            <a:xfrm>
              <a:off x="0" y="0"/>
              <a:ext cx="590550" cy="472440"/>
            </a:xfrm>
            <a:custGeom>
              <a:avLst/>
              <a:gdLst/>
              <a:ahLst/>
              <a:cxnLst/>
              <a:rect l="l" t="t" r="r" b="b"/>
              <a:pathLst>
                <a:path w="590550" h="472440">
                  <a:moveTo>
                    <a:pt x="0" y="0"/>
                  </a:moveTo>
                  <a:lnTo>
                    <a:pt x="590550" y="0"/>
                  </a:lnTo>
                  <a:lnTo>
                    <a:pt x="590550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5" r="-815" b="-8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10509349" y="5274023"/>
            <a:ext cx="6426845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Solution: SCD Type-2 Implementation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09349" y="5924252"/>
            <a:ext cx="6512421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Integrated Slowly Changing Dimensions Type-2 logic to maintain full historical versions of records, ensuring auditable data lineage.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94419" y="990600"/>
            <a:ext cx="12627112" cy="3562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20"/>
              </a:lnSpc>
            </a:pPr>
            <a:r>
              <a:rPr lang="en-US" sz="7536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  <a:p>
            <a:pPr algn="ctr">
              <a:lnSpc>
                <a:spcPts val="9420"/>
              </a:lnSpc>
            </a:pPr>
            <a:endParaRPr lang="en-US" sz="7536" b="1">
              <a:solidFill>
                <a:srgbClr val="030303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9420"/>
              </a:lnSpc>
            </a:pPr>
            <a:endParaRPr lang="en-US" sz="7536" b="1">
              <a:solidFill>
                <a:srgbClr val="030303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3895639" y="2139602"/>
            <a:ext cx="10774264" cy="7371755"/>
            <a:chOff x="0" y="0"/>
            <a:chExt cx="14365685" cy="9829007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4365732" cy="9829038"/>
            </a:xfrm>
            <a:custGeom>
              <a:avLst/>
              <a:gdLst/>
              <a:ahLst/>
              <a:cxnLst/>
              <a:rect l="l" t="t" r="r" b="b"/>
              <a:pathLst>
                <a:path w="14365732" h="9829038">
                  <a:moveTo>
                    <a:pt x="0" y="0"/>
                  </a:moveTo>
                  <a:lnTo>
                    <a:pt x="14365732" y="0"/>
                  </a:lnTo>
                  <a:lnTo>
                    <a:pt x="14365732" y="9829038"/>
                  </a:lnTo>
                  <a:lnTo>
                    <a:pt x="0" y="9829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0" b="-1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760786"/>
            <a:ext cx="8983116" cy="90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dirty="0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Objective &amp; Scope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3561160"/>
            <a:ext cx="5292775" cy="850552"/>
            <a:chOff x="0" y="0"/>
            <a:chExt cx="7057033" cy="11340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57009" cy="1134110"/>
            </a:xfrm>
            <a:custGeom>
              <a:avLst/>
              <a:gdLst/>
              <a:ahLst/>
              <a:cxnLst/>
              <a:rect l="l" t="t" r="r" b="b"/>
              <a:pathLst>
                <a:path w="7057009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lnTo>
                    <a:pt x="6489954" y="0"/>
                  </a:lnTo>
                  <a:cubicBezTo>
                    <a:pt x="6803136" y="0"/>
                    <a:pt x="7057009" y="253873"/>
                    <a:pt x="7057009" y="567055"/>
                  </a:cubicBezTo>
                  <a:cubicBezTo>
                    <a:pt x="7057009" y="880237"/>
                    <a:pt x="6803136" y="1134110"/>
                    <a:pt x="6489954" y="1134110"/>
                  </a:cubicBezTo>
                  <a:lnTo>
                    <a:pt x="567055" y="1134110"/>
                  </a:ln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2EEEE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426024" y="3720554"/>
            <a:ext cx="425203" cy="531614"/>
            <a:chOff x="0" y="0"/>
            <a:chExt cx="566937" cy="708818"/>
          </a:xfrm>
        </p:grpSpPr>
        <p:sp>
          <p:nvSpPr>
            <p:cNvPr id="10" name="Freeform 10" descr="preencoded.png"/>
            <p:cNvSpPr/>
            <p:nvPr/>
          </p:nvSpPr>
          <p:spPr>
            <a:xfrm>
              <a:off x="0" y="0"/>
              <a:ext cx="566928" cy="708787"/>
            </a:xfrm>
            <a:custGeom>
              <a:avLst/>
              <a:gdLst/>
              <a:ahLst/>
              <a:cxnLst/>
              <a:rect l="l" t="t" r="r" b="b"/>
              <a:pathLst>
                <a:path w="566928" h="708787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3" r="-235" b="-4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275755" y="4685705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Automate Ingestion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5755" y="5222527"/>
            <a:ext cx="4725740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 dirty="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Seamlessly collect raw claim data from diverse hospital CSV sources.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497539" y="3561160"/>
            <a:ext cx="5292775" cy="850552"/>
            <a:chOff x="0" y="0"/>
            <a:chExt cx="7057033" cy="11340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057009" cy="1134110"/>
            </a:xfrm>
            <a:custGeom>
              <a:avLst/>
              <a:gdLst/>
              <a:ahLst/>
              <a:cxnLst/>
              <a:rect l="l" t="t" r="r" b="b"/>
              <a:pathLst>
                <a:path w="7057009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lnTo>
                    <a:pt x="6489954" y="0"/>
                  </a:lnTo>
                  <a:cubicBezTo>
                    <a:pt x="6803136" y="0"/>
                    <a:pt x="7057009" y="253873"/>
                    <a:pt x="7057009" y="567055"/>
                  </a:cubicBezTo>
                  <a:cubicBezTo>
                    <a:pt x="7057009" y="880237"/>
                    <a:pt x="6803136" y="1134110"/>
                    <a:pt x="6489954" y="1134110"/>
                  </a:cubicBezTo>
                  <a:lnTo>
                    <a:pt x="567055" y="1134110"/>
                  </a:ln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2EEEE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8931325" y="3720554"/>
            <a:ext cx="425203" cy="531614"/>
            <a:chOff x="0" y="0"/>
            <a:chExt cx="566937" cy="708818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566928" cy="708787"/>
            </a:xfrm>
            <a:custGeom>
              <a:avLst/>
              <a:gdLst/>
              <a:ahLst/>
              <a:cxnLst/>
              <a:rect l="l" t="t" r="r" b="b"/>
              <a:pathLst>
                <a:path w="566928" h="708787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3" r="-235" b="-4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6781056" y="4685705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Clean &amp; Standardize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81056" y="5222527"/>
            <a:ext cx="4725740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Implement robust cleaning and transformation rules to ensure data quality.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002840" y="3561160"/>
            <a:ext cx="5292775" cy="850552"/>
            <a:chOff x="0" y="0"/>
            <a:chExt cx="7057033" cy="11340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057009" cy="1134110"/>
            </a:xfrm>
            <a:custGeom>
              <a:avLst/>
              <a:gdLst/>
              <a:ahLst/>
              <a:cxnLst/>
              <a:rect l="l" t="t" r="r" b="b"/>
              <a:pathLst>
                <a:path w="7057009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lnTo>
                    <a:pt x="6489954" y="0"/>
                  </a:lnTo>
                  <a:cubicBezTo>
                    <a:pt x="6803136" y="0"/>
                    <a:pt x="7057009" y="253873"/>
                    <a:pt x="7057009" y="567055"/>
                  </a:cubicBezTo>
                  <a:cubicBezTo>
                    <a:pt x="7057009" y="880237"/>
                    <a:pt x="6803136" y="1134110"/>
                    <a:pt x="6489954" y="1134110"/>
                  </a:cubicBezTo>
                  <a:lnTo>
                    <a:pt x="567055" y="1134110"/>
                  </a:ln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2EEEE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4436626" y="3720554"/>
            <a:ext cx="425203" cy="531614"/>
            <a:chOff x="0" y="0"/>
            <a:chExt cx="566937" cy="708818"/>
          </a:xfrm>
        </p:grpSpPr>
        <p:sp>
          <p:nvSpPr>
            <p:cNvPr id="22" name="Freeform 22" descr="preencoded.png"/>
            <p:cNvSpPr/>
            <p:nvPr/>
          </p:nvSpPr>
          <p:spPr>
            <a:xfrm>
              <a:off x="0" y="0"/>
              <a:ext cx="566928" cy="708787"/>
            </a:xfrm>
            <a:custGeom>
              <a:avLst/>
              <a:gdLst/>
              <a:ahLst/>
              <a:cxnLst/>
              <a:rect l="l" t="t" r="r" b="b"/>
              <a:pathLst>
                <a:path w="566928" h="708787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3" r="-235" b="-4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12286357" y="4685705"/>
            <a:ext cx="3544044" cy="45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Load with History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86357" y="5222527"/>
            <a:ext cx="4725740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Load into a structured database, preserving historical changes via SCD Type-2.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92238" y="7185869"/>
            <a:ext cx="16303526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This pipeline transforms raw, disparate data into a reliable, auditable asset crucial for efficient Revenue Cycle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1325" y="632371"/>
            <a:ext cx="9366022" cy="74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6"/>
              </a:lnSpc>
            </a:pPr>
            <a:r>
              <a:rPr lang="en-US" sz="4481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Architectural Overview: Data Flow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9786" y="2131330"/>
            <a:ext cx="16605349" cy="46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Our ETL pipeline efficiently moves and processes hospital claim data, ensuring a clean and historically accurate dataset.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09786" y="2547789"/>
            <a:ext cx="16468428" cy="7101631"/>
            <a:chOff x="0" y="0"/>
            <a:chExt cx="21957903" cy="9468842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21957919" cy="9468866"/>
            </a:xfrm>
            <a:custGeom>
              <a:avLst/>
              <a:gdLst/>
              <a:ahLst/>
              <a:cxnLst/>
              <a:rect l="l" t="t" r="r" b="b"/>
              <a:pathLst>
                <a:path w="21957919" h="9468866">
                  <a:moveTo>
                    <a:pt x="0" y="0"/>
                  </a:moveTo>
                  <a:lnTo>
                    <a:pt x="21957919" y="0"/>
                  </a:lnTo>
                  <a:lnTo>
                    <a:pt x="21957919" y="9468866"/>
                  </a:lnTo>
                  <a:lnTo>
                    <a:pt x="0" y="94688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7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017874" y="8302685"/>
            <a:ext cx="3736165" cy="46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8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Load to PostgreSQL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7874" y="6658772"/>
            <a:ext cx="3736165" cy="46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8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Transformation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7874" y="5031464"/>
            <a:ext cx="3736165" cy="46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8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ETL Processing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7874" y="3387551"/>
            <a:ext cx="3736165" cy="46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8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Import CSV Files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493606"/>
            <a:ext cx="16605349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464646"/>
                </a:solidFill>
                <a:latin typeface="Inter"/>
                <a:ea typeface="Inter"/>
                <a:cs typeface="Inter"/>
                <a:sym typeface="Inter"/>
              </a:rPr>
              <a:t>This streamlined architecture provides a clear path for data integrity and accessibility.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132111"/>
            <a:ext cx="9379893" cy="905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Modular Design &amp; Workflow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4454724"/>
            <a:ext cx="5292775" cy="283517"/>
            <a:chOff x="0" y="0"/>
            <a:chExt cx="7057033" cy="3780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57136" cy="378079"/>
            </a:xfrm>
            <a:custGeom>
              <a:avLst/>
              <a:gdLst/>
              <a:ahLst/>
              <a:cxnLst/>
              <a:rect l="l" t="t" r="r" b="b"/>
              <a:pathLst>
                <a:path w="7057136" h="378079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7000367" y="0"/>
                  </a:lnTo>
                  <a:cubicBezTo>
                    <a:pt x="7031736" y="0"/>
                    <a:pt x="7057136" y="25400"/>
                    <a:pt x="7057136" y="56769"/>
                  </a:cubicBezTo>
                  <a:lnTo>
                    <a:pt x="7057136" y="321310"/>
                  </a:lnTo>
                  <a:cubicBezTo>
                    <a:pt x="7057136" y="352679"/>
                    <a:pt x="7031736" y="378079"/>
                    <a:pt x="7000367" y="378079"/>
                  </a:cubicBezTo>
                  <a:lnTo>
                    <a:pt x="56769" y="378079"/>
                  </a:lnTo>
                  <a:cubicBezTo>
                    <a:pt x="25400" y="378079"/>
                    <a:pt x="0" y="352679"/>
                    <a:pt x="0" y="321310"/>
                  </a:cubicBezTo>
                  <a:close/>
                </a:path>
              </a:pathLst>
            </a:custGeom>
            <a:solidFill>
              <a:srgbClr val="F2EEEE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75755" y="5012234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1. Extract: </a:t>
            </a:r>
            <a:r>
              <a:rPr lang="en-US" sz="2750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extract.py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5755" y="5568106"/>
            <a:ext cx="4725740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Reads raw CSV files from multiple hospital systems, handling various formats and initial data ingestion.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97539" y="4029372"/>
            <a:ext cx="5292775" cy="283517"/>
            <a:chOff x="0" y="0"/>
            <a:chExt cx="7057033" cy="37802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057136" cy="378079"/>
            </a:xfrm>
            <a:custGeom>
              <a:avLst/>
              <a:gdLst/>
              <a:ahLst/>
              <a:cxnLst/>
              <a:rect l="l" t="t" r="r" b="b"/>
              <a:pathLst>
                <a:path w="7057136" h="378079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7000367" y="0"/>
                  </a:lnTo>
                  <a:cubicBezTo>
                    <a:pt x="7031736" y="0"/>
                    <a:pt x="7057136" y="25400"/>
                    <a:pt x="7057136" y="56769"/>
                  </a:cubicBezTo>
                  <a:lnTo>
                    <a:pt x="7057136" y="321310"/>
                  </a:lnTo>
                  <a:cubicBezTo>
                    <a:pt x="7057136" y="352679"/>
                    <a:pt x="7031736" y="378079"/>
                    <a:pt x="7000367" y="378079"/>
                  </a:cubicBezTo>
                  <a:lnTo>
                    <a:pt x="56769" y="378079"/>
                  </a:lnTo>
                  <a:cubicBezTo>
                    <a:pt x="25400" y="378079"/>
                    <a:pt x="0" y="352679"/>
                    <a:pt x="0" y="321310"/>
                  </a:cubicBezTo>
                  <a:close/>
                </a:path>
              </a:pathLst>
            </a:custGeom>
            <a:solidFill>
              <a:srgbClr val="F2EEEE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781056" y="4586883"/>
            <a:ext cx="4437460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2. Transform: </a:t>
            </a:r>
            <a:r>
              <a:rPr lang="en-US" sz="2750">
                <a:solidFill>
                  <a:srgbClr val="464646"/>
                </a:solidFill>
                <a:latin typeface="DM Sans"/>
                <a:ea typeface="DM Sans"/>
                <a:cs typeface="DM Sans"/>
                <a:sym typeface="DM Sans"/>
              </a:rPr>
              <a:t>transform.py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81056" y="5142756"/>
            <a:ext cx="4725740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Performs data cleaning, validation, and standardization, resolving inconsistencies and preparing data for loading.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02840" y="3604171"/>
            <a:ext cx="5292775" cy="283517"/>
            <a:chOff x="0" y="0"/>
            <a:chExt cx="7057033" cy="3780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057136" cy="378079"/>
            </a:xfrm>
            <a:custGeom>
              <a:avLst/>
              <a:gdLst/>
              <a:ahLst/>
              <a:cxnLst/>
              <a:rect l="l" t="t" r="r" b="b"/>
              <a:pathLst>
                <a:path w="7057136" h="378079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7000367" y="0"/>
                  </a:lnTo>
                  <a:cubicBezTo>
                    <a:pt x="7031736" y="0"/>
                    <a:pt x="7057136" y="25400"/>
                    <a:pt x="7057136" y="56769"/>
                  </a:cubicBezTo>
                  <a:lnTo>
                    <a:pt x="7057136" y="321310"/>
                  </a:lnTo>
                  <a:cubicBezTo>
                    <a:pt x="7057136" y="352679"/>
                    <a:pt x="7031736" y="378079"/>
                    <a:pt x="7000367" y="378079"/>
                  </a:cubicBezTo>
                  <a:lnTo>
                    <a:pt x="56769" y="378079"/>
                  </a:lnTo>
                  <a:cubicBezTo>
                    <a:pt x="25400" y="378079"/>
                    <a:pt x="0" y="352679"/>
                    <a:pt x="0" y="321310"/>
                  </a:cubicBezTo>
                  <a:close/>
                </a:path>
              </a:pathLst>
            </a:custGeom>
            <a:solidFill>
              <a:srgbClr val="F2EEE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286357" y="4104531"/>
            <a:ext cx="472574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464646"/>
                </a:solidFill>
                <a:latin typeface="Consolas Bold"/>
                <a:ea typeface="Consolas Bold"/>
                <a:cs typeface="Consolas Bold"/>
                <a:sym typeface="Consolas Bold"/>
              </a:rPr>
              <a:t>3. Load: </a:t>
            </a:r>
            <a:r>
              <a:rPr lang="en-US" sz="2750">
                <a:solidFill>
                  <a:srgbClr val="464646"/>
                </a:solidFill>
                <a:latin typeface="Consolas"/>
                <a:ea typeface="Consolas"/>
                <a:cs typeface="Consolas"/>
                <a:sym typeface="Consolas"/>
              </a:rPr>
              <a:t>load.py</a:t>
            </a:r>
            <a:r>
              <a:rPr lang="en-US" sz="2750" b="1">
                <a:solidFill>
                  <a:srgbClr val="464646"/>
                </a:solidFill>
                <a:latin typeface="Consolas Bold"/>
                <a:ea typeface="Consolas Bold"/>
                <a:cs typeface="Consolas Bold"/>
                <a:sym typeface="Consolas Bold"/>
              </a:rPr>
              <a:t> &amp; </a:t>
            </a:r>
            <a:r>
              <a:rPr lang="en-US" sz="2750">
                <a:solidFill>
                  <a:srgbClr val="464646"/>
                </a:solidFill>
                <a:latin typeface="Consolas"/>
                <a:ea typeface="Consolas"/>
                <a:cs typeface="Consolas"/>
                <a:sym typeface="Consolas"/>
              </a:rPr>
              <a:t>scd_type2.py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86357" y="5179516"/>
            <a:ext cx="4725740" cy="1900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Loads processed data into the PostgreSQL database, implementing SCD Type-2 logic for historical tracking of changes.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2238" y="7596485"/>
            <a:ext cx="16303526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This modular approach ensures maintainability, scalability, and reusability across different data 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2852" y="519112"/>
            <a:ext cx="8959900" cy="61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749" b="1" dirty="0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Data Pipeline Flow: Source to Analytics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2853" y="1482329"/>
            <a:ext cx="16942296" cy="27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Our robust ETL pipeline orchestrates the journey of hospital claim data from disparate sources to a unified, analytics-ready cloud data warehouse.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598836" y="2037606"/>
            <a:ext cx="13090177" cy="9020919"/>
            <a:chOff x="0" y="0"/>
            <a:chExt cx="17453570" cy="12027892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17453611" cy="12027916"/>
            </a:xfrm>
            <a:custGeom>
              <a:avLst/>
              <a:gdLst/>
              <a:ahLst/>
              <a:cxnLst/>
              <a:rect l="l" t="t" r="r" b="b"/>
              <a:pathLst>
                <a:path w="17453611" h="12027916">
                  <a:moveTo>
                    <a:pt x="0" y="0"/>
                  </a:moveTo>
                  <a:lnTo>
                    <a:pt x="17453611" y="0"/>
                  </a:lnTo>
                  <a:lnTo>
                    <a:pt x="17453611" y="12027916"/>
                  </a:lnTo>
                  <a:lnTo>
                    <a:pt x="0" y="12027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" b="-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26707" y="7650744"/>
            <a:ext cx="3577180" cy="47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MySQL DBs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454415" y="5352696"/>
            <a:ext cx="847109" cy="847109"/>
            <a:chOff x="0" y="0"/>
            <a:chExt cx="1129478" cy="1129478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1129538" cy="1129538"/>
            </a:xfrm>
            <a:custGeom>
              <a:avLst/>
              <a:gdLst/>
              <a:ahLst/>
              <a:cxnLst/>
              <a:rect l="l" t="t" r="r" b="b"/>
              <a:pathLst>
                <a:path w="1129538" h="1129538">
                  <a:moveTo>
                    <a:pt x="0" y="0"/>
                  </a:moveTo>
                  <a:lnTo>
                    <a:pt x="1129538" y="0"/>
                  </a:lnTo>
                  <a:lnTo>
                    <a:pt x="1129538" y="1129538"/>
                  </a:lnTo>
                  <a:lnTo>
                    <a:pt x="0" y="1129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5" b="5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5974975" y="3862579"/>
            <a:ext cx="3693394" cy="47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ETL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132072" y="5869167"/>
            <a:ext cx="847109" cy="847109"/>
            <a:chOff x="0" y="0"/>
            <a:chExt cx="1129478" cy="1129478"/>
          </a:xfrm>
        </p:grpSpPr>
        <p:sp>
          <p:nvSpPr>
            <p:cNvPr id="15" name="Freeform 15" descr="preencoded.png"/>
            <p:cNvSpPr/>
            <p:nvPr/>
          </p:nvSpPr>
          <p:spPr>
            <a:xfrm>
              <a:off x="0" y="0"/>
              <a:ext cx="1129538" cy="1129538"/>
            </a:xfrm>
            <a:custGeom>
              <a:avLst/>
              <a:gdLst/>
              <a:ahLst/>
              <a:cxnLst/>
              <a:rect l="l" t="t" r="r" b="b"/>
              <a:pathLst>
                <a:path w="1129538" h="1129538">
                  <a:moveTo>
                    <a:pt x="0" y="0"/>
                  </a:moveTo>
                  <a:lnTo>
                    <a:pt x="1129538" y="0"/>
                  </a:lnTo>
                  <a:lnTo>
                    <a:pt x="1129538" y="1129538"/>
                  </a:lnTo>
                  <a:lnTo>
                    <a:pt x="0" y="1129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5" b="5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8454356" y="8760191"/>
            <a:ext cx="3577181" cy="47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Google BigQuery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9809994" y="6385639"/>
            <a:ext cx="847109" cy="847109"/>
            <a:chOff x="0" y="0"/>
            <a:chExt cx="1129478" cy="1129478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1129538" cy="1129538"/>
            </a:xfrm>
            <a:custGeom>
              <a:avLst/>
              <a:gdLst/>
              <a:ahLst/>
              <a:cxnLst/>
              <a:rect l="l" t="t" r="r" b="b"/>
              <a:pathLst>
                <a:path w="1129538" h="1129538">
                  <a:moveTo>
                    <a:pt x="0" y="0"/>
                  </a:moveTo>
                  <a:lnTo>
                    <a:pt x="1129538" y="0"/>
                  </a:lnTo>
                  <a:lnTo>
                    <a:pt x="1129538" y="1129538"/>
                  </a:lnTo>
                  <a:lnTo>
                    <a:pt x="0" y="1129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5" b="5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11629690" y="4859785"/>
            <a:ext cx="3577180" cy="47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Analytics KPIs</a:t>
            </a: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2659985" y="6940231"/>
            <a:ext cx="847109" cy="847109"/>
            <a:chOff x="0" y="0"/>
            <a:chExt cx="1129478" cy="1129478"/>
          </a:xfrm>
        </p:grpSpPr>
        <p:sp>
          <p:nvSpPr>
            <p:cNvPr id="21" name="Freeform 21" descr="preencoded.png"/>
            <p:cNvSpPr/>
            <p:nvPr/>
          </p:nvSpPr>
          <p:spPr>
            <a:xfrm>
              <a:off x="0" y="0"/>
              <a:ext cx="1129538" cy="1129538"/>
            </a:xfrm>
            <a:custGeom>
              <a:avLst/>
              <a:gdLst/>
              <a:ahLst/>
              <a:cxnLst/>
              <a:rect l="l" t="t" r="r" b="b"/>
              <a:pathLst>
                <a:path w="1129538" h="1129538">
                  <a:moveTo>
                    <a:pt x="0" y="0"/>
                  </a:moveTo>
                  <a:lnTo>
                    <a:pt x="1129538" y="0"/>
                  </a:lnTo>
                  <a:lnTo>
                    <a:pt x="1129538" y="1129538"/>
                  </a:lnTo>
                  <a:lnTo>
                    <a:pt x="0" y="1129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5" b="5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672852" y="11217622"/>
            <a:ext cx="16942296" cy="364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This streamlined process ensures timely, accurate, and comprehensive data for critical revenue cycle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25F9995-84E1-9611-3F78-55A94D18B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90700"/>
            <a:ext cx="13258800" cy="7039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1D480-0F93-3747-249D-C29954C0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9700"/>
            <a:ext cx="88392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CDCCF-4220-8AC2-6CEA-B6422023835E}"/>
              </a:ext>
            </a:extLst>
          </p:cNvPr>
          <p:cNvSpPr txBox="1"/>
          <p:nvPr/>
        </p:nvSpPr>
        <p:spPr>
          <a:xfrm>
            <a:off x="1371600" y="342898"/>
            <a:ext cx="1417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               			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33085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5F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77479" y="582216"/>
            <a:ext cx="9083279" cy="72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7"/>
              </a:lnSpc>
            </a:pPr>
            <a:r>
              <a:rPr lang="en-US" sz="4312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Key Performance Indicators (KPIs)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7479" y="1682651"/>
            <a:ext cx="16733044" cy="4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Our ETL pipeline provides critical data for tracking key performance indicators across the revenue cycle: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77479" y="2687687"/>
            <a:ext cx="8255496" cy="1996976"/>
            <a:chOff x="0" y="0"/>
            <a:chExt cx="11007328" cy="2662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07344" cy="2662682"/>
            </a:xfrm>
            <a:custGeom>
              <a:avLst/>
              <a:gdLst/>
              <a:ahLst/>
              <a:cxnLst/>
              <a:rect l="l" t="t" r="r" b="b"/>
              <a:pathLst>
                <a:path w="11007344" h="26626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824464" y="0"/>
                  </a:lnTo>
                  <a:cubicBezTo>
                    <a:pt x="10925429" y="0"/>
                    <a:pt x="11007344" y="81915"/>
                    <a:pt x="11007344" y="182880"/>
                  </a:cubicBezTo>
                  <a:lnTo>
                    <a:pt x="11007344" y="2479802"/>
                  </a:lnTo>
                  <a:cubicBezTo>
                    <a:pt x="11007344" y="2580767"/>
                    <a:pt x="10925429" y="2662682"/>
                    <a:pt x="10824464" y="2662682"/>
                  </a:cubicBezTo>
                  <a:lnTo>
                    <a:pt x="182880" y="2662682"/>
                  </a:lnTo>
                  <a:cubicBezTo>
                    <a:pt x="81915" y="2662682"/>
                    <a:pt x="0" y="2580767"/>
                    <a:pt x="0" y="24798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77479" y="2659112"/>
            <a:ext cx="8255496" cy="114300"/>
            <a:chOff x="0" y="0"/>
            <a:chExt cx="11007328" cy="152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007344" cy="152400"/>
            </a:xfrm>
            <a:custGeom>
              <a:avLst/>
              <a:gdLst/>
              <a:ahLst/>
              <a:cxnLst/>
              <a:rect l="l" t="t" r="r" b="b"/>
              <a:pathLst>
                <a:path w="11007344" h="152400">
                  <a:moveTo>
                    <a:pt x="0" y="44450"/>
                  </a:moveTo>
                  <a:cubicBezTo>
                    <a:pt x="0" y="19939"/>
                    <a:pt x="19939" y="0"/>
                    <a:pt x="44450" y="0"/>
                  </a:cubicBezTo>
                  <a:lnTo>
                    <a:pt x="10962894" y="0"/>
                  </a:lnTo>
                  <a:cubicBezTo>
                    <a:pt x="10987405" y="0"/>
                    <a:pt x="11007344" y="19939"/>
                    <a:pt x="11007344" y="44450"/>
                  </a:cubicBezTo>
                  <a:lnTo>
                    <a:pt x="11007344" y="107950"/>
                  </a:lnTo>
                  <a:cubicBezTo>
                    <a:pt x="11007344" y="132461"/>
                    <a:pt x="10987405" y="152400"/>
                    <a:pt x="10962894" y="152400"/>
                  </a:cubicBezTo>
                  <a:lnTo>
                    <a:pt x="44450" y="152400"/>
                  </a:lnTo>
                  <a:cubicBezTo>
                    <a:pt x="19939" y="152400"/>
                    <a:pt x="0" y="132461"/>
                    <a:pt x="0" y="107950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572075" y="2354610"/>
            <a:ext cx="666304" cy="666304"/>
            <a:chOff x="0" y="0"/>
            <a:chExt cx="888405" cy="8884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5" h="888365">
                  <a:moveTo>
                    <a:pt x="0" y="444246"/>
                  </a:moveTo>
                  <a:cubicBezTo>
                    <a:pt x="0" y="198882"/>
                    <a:pt x="198882" y="0"/>
                    <a:pt x="444246" y="0"/>
                  </a:cubicBezTo>
                  <a:cubicBezTo>
                    <a:pt x="689610" y="0"/>
                    <a:pt x="888365" y="198882"/>
                    <a:pt x="888365" y="444246"/>
                  </a:cubicBezTo>
                  <a:cubicBezTo>
                    <a:pt x="888365" y="689610"/>
                    <a:pt x="689483" y="888365"/>
                    <a:pt x="444246" y="888365"/>
                  </a:cubicBezTo>
                  <a:cubicBezTo>
                    <a:pt x="199009" y="888365"/>
                    <a:pt x="0" y="689483"/>
                    <a:pt x="0" y="444246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4771950" y="2521149"/>
            <a:ext cx="266551" cy="333077"/>
            <a:chOff x="0" y="0"/>
            <a:chExt cx="355402" cy="444103"/>
          </a:xfrm>
        </p:grpSpPr>
        <p:sp>
          <p:nvSpPr>
            <p:cNvPr id="15" name="Freeform 15" descr="preencoded.png"/>
            <p:cNvSpPr/>
            <p:nvPr/>
          </p:nvSpPr>
          <p:spPr>
            <a:xfrm>
              <a:off x="0" y="0"/>
              <a:ext cx="355346" cy="444119"/>
            </a:xfrm>
            <a:custGeom>
              <a:avLst/>
              <a:gdLst/>
              <a:ahLst/>
              <a:cxnLst/>
              <a:rect l="l" t="t" r="r" b="b"/>
              <a:pathLst>
                <a:path w="355346" h="444119">
                  <a:moveTo>
                    <a:pt x="0" y="0"/>
                  </a:moveTo>
                  <a:lnTo>
                    <a:pt x="355346" y="0"/>
                  </a:lnTo>
                  <a:lnTo>
                    <a:pt x="355346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6" r="-15" b="-13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028105" y="3233440"/>
            <a:ext cx="2776686" cy="35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Total Revenue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105" y="3656559"/>
            <a:ext cx="7754242" cy="77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Monitor real-time revenue streams and identify trends for optimized financial performance.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255026" y="2687687"/>
            <a:ext cx="8255496" cy="1996976"/>
            <a:chOff x="0" y="0"/>
            <a:chExt cx="11007328" cy="26626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007344" cy="2662682"/>
            </a:xfrm>
            <a:custGeom>
              <a:avLst/>
              <a:gdLst/>
              <a:ahLst/>
              <a:cxnLst/>
              <a:rect l="l" t="t" r="r" b="b"/>
              <a:pathLst>
                <a:path w="11007344" h="26626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824464" y="0"/>
                  </a:lnTo>
                  <a:cubicBezTo>
                    <a:pt x="10925429" y="0"/>
                    <a:pt x="11007344" y="81915"/>
                    <a:pt x="11007344" y="182880"/>
                  </a:cubicBezTo>
                  <a:lnTo>
                    <a:pt x="11007344" y="2479802"/>
                  </a:lnTo>
                  <a:cubicBezTo>
                    <a:pt x="11007344" y="2580767"/>
                    <a:pt x="10925429" y="2662682"/>
                    <a:pt x="10824464" y="2662682"/>
                  </a:cubicBezTo>
                  <a:lnTo>
                    <a:pt x="182880" y="2662682"/>
                  </a:lnTo>
                  <a:cubicBezTo>
                    <a:pt x="81915" y="2662682"/>
                    <a:pt x="0" y="2580767"/>
                    <a:pt x="0" y="24798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255026" y="2659112"/>
            <a:ext cx="8255496" cy="114300"/>
            <a:chOff x="0" y="0"/>
            <a:chExt cx="11007328" cy="152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007344" cy="152400"/>
            </a:xfrm>
            <a:custGeom>
              <a:avLst/>
              <a:gdLst/>
              <a:ahLst/>
              <a:cxnLst/>
              <a:rect l="l" t="t" r="r" b="b"/>
              <a:pathLst>
                <a:path w="11007344" h="152400">
                  <a:moveTo>
                    <a:pt x="0" y="44450"/>
                  </a:moveTo>
                  <a:cubicBezTo>
                    <a:pt x="0" y="19939"/>
                    <a:pt x="19939" y="0"/>
                    <a:pt x="44450" y="0"/>
                  </a:cubicBezTo>
                  <a:lnTo>
                    <a:pt x="10962894" y="0"/>
                  </a:lnTo>
                  <a:cubicBezTo>
                    <a:pt x="10987405" y="0"/>
                    <a:pt x="11007344" y="19939"/>
                    <a:pt x="11007344" y="44450"/>
                  </a:cubicBezTo>
                  <a:lnTo>
                    <a:pt x="11007344" y="107950"/>
                  </a:lnTo>
                  <a:cubicBezTo>
                    <a:pt x="11007344" y="132461"/>
                    <a:pt x="10987405" y="152400"/>
                    <a:pt x="10962894" y="152400"/>
                  </a:cubicBezTo>
                  <a:lnTo>
                    <a:pt x="44450" y="152400"/>
                  </a:lnTo>
                  <a:cubicBezTo>
                    <a:pt x="19939" y="152400"/>
                    <a:pt x="0" y="132461"/>
                    <a:pt x="0" y="107950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3049622" y="2354610"/>
            <a:ext cx="666304" cy="666304"/>
            <a:chOff x="0" y="0"/>
            <a:chExt cx="888405" cy="8884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5" h="888365">
                  <a:moveTo>
                    <a:pt x="0" y="444246"/>
                  </a:moveTo>
                  <a:cubicBezTo>
                    <a:pt x="0" y="198882"/>
                    <a:pt x="198882" y="0"/>
                    <a:pt x="444246" y="0"/>
                  </a:cubicBezTo>
                  <a:cubicBezTo>
                    <a:pt x="689610" y="0"/>
                    <a:pt x="888365" y="198882"/>
                    <a:pt x="888365" y="444246"/>
                  </a:cubicBezTo>
                  <a:cubicBezTo>
                    <a:pt x="888365" y="689610"/>
                    <a:pt x="689483" y="888365"/>
                    <a:pt x="444246" y="888365"/>
                  </a:cubicBezTo>
                  <a:cubicBezTo>
                    <a:pt x="199009" y="888365"/>
                    <a:pt x="0" y="689483"/>
                    <a:pt x="0" y="444246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3249499" y="2521149"/>
            <a:ext cx="266551" cy="333077"/>
            <a:chOff x="0" y="0"/>
            <a:chExt cx="355402" cy="444103"/>
          </a:xfrm>
        </p:grpSpPr>
        <p:sp>
          <p:nvSpPr>
            <p:cNvPr id="25" name="Freeform 25" descr="preencoded.png"/>
            <p:cNvSpPr/>
            <p:nvPr/>
          </p:nvSpPr>
          <p:spPr>
            <a:xfrm>
              <a:off x="0" y="0"/>
              <a:ext cx="355346" cy="444119"/>
            </a:xfrm>
            <a:custGeom>
              <a:avLst/>
              <a:gdLst/>
              <a:ahLst/>
              <a:cxnLst/>
              <a:rect l="l" t="t" r="r" b="b"/>
              <a:pathLst>
                <a:path w="355346" h="444119">
                  <a:moveTo>
                    <a:pt x="0" y="0"/>
                  </a:moveTo>
                  <a:lnTo>
                    <a:pt x="355346" y="0"/>
                  </a:lnTo>
                  <a:lnTo>
                    <a:pt x="355346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6" r="-15" b="-13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9505652" y="3233440"/>
            <a:ext cx="2776686" cy="35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Denial Rate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05652" y="3656559"/>
            <a:ext cx="7754242" cy="77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Track claim denial percentages to pinpoint issues in billing and reduce revenue loss.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777479" y="5239791"/>
            <a:ext cx="8255496" cy="1996976"/>
            <a:chOff x="0" y="0"/>
            <a:chExt cx="11007328" cy="266263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007344" cy="2662682"/>
            </a:xfrm>
            <a:custGeom>
              <a:avLst/>
              <a:gdLst/>
              <a:ahLst/>
              <a:cxnLst/>
              <a:rect l="l" t="t" r="r" b="b"/>
              <a:pathLst>
                <a:path w="11007344" h="26626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824464" y="0"/>
                  </a:lnTo>
                  <a:cubicBezTo>
                    <a:pt x="10925429" y="0"/>
                    <a:pt x="11007344" y="81915"/>
                    <a:pt x="11007344" y="182880"/>
                  </a:cubicBezTo>
                  <a:lnTo>
                    <a:pt x="11007344" y="2479802"/>
                  </a:lnTo>
                  <a:cubicBezTo>
                    <a:pt x="11007344" y="2580767"/>
                    <a:pt x="10925429" y="2662682"/>
                    <a:pt x="10824464" y="2662682"/>
                  </a:cubicBezTo>
                  <a:lnTo>
                    <a:pt x="182880" y="2662682"/>
                  </a:lnTo>
                  <a:cubicBezTo>
                    <a:pt x="81915" y="2662682"/>
                    <a:pt x="0" y="2580767"/>
                    <a:pt x="0" y="24798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777479" y="5211216"/>
            <a:ext cx="8255496" cy="114300"/>
            <a:chOff x="0" y="0"/>
            <a:chExt cx="11007328" cy="152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07344" cy="152400"/>
            </a:xfrm>
            <a:custGeom>
              <a:avLst/>
              <a:gdLst/>
              <a:ahLst/>
              <a:cxnLst/>
              <a:rect l="l" t="t" r="r" b="b"/>
              <a:pathLst>
                <a:path w="11007344" h="152400">
                  <a:moveTo>
                    <a:pt x="0" y="44450"/>
                  </a:moveTo>
                  <a:cubicBezTo>
                    <a:pt x="0" y="19939"/>
                    <a:pt x="19939" y="0"/>
                    <a:pt x="44450" y="0"/>
                  </a:cubicBezTo>
                  <a:lnTo>
                    <a:pt x="10962894" y="0"/>
                  </a:lnTo>
                  <a:cubicBezTo>
                    <a:pt x="10987405" y="0"/>
                    <a:pt x="11007344" y="19939"/>
                    <a:pt x="11007344" y="44450"/>
                  </a:cubicBezTo>
                  <a:lnTo>
                    <a:pt x="11007344" y="107950"/>
                  </a:lnTo>
                  <a:cubicBezTo>
                    <a:pt x="11007344" y="132461"/>
                    <a:pt x="10987405" y="152400"/>
                    <a:pt x="10962894" y="152400"/>
                  </a:cubicBezTo>
                  <a:lnTo>
                    <a:pt x="44450" y="152400"/>
                  </a:lnTo>
                  <a:cubicBezTo>
                    <a:pt x="19939" y="152400"/>
                    <a:pt x="0" y="132461"/>
                    <a:pt x="0" y="107950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4572075" y="4906715"/>
            <a:ext cx="666304" cy="666304"/>
            <a:chOff x="0" y="0"/>
            <a:chExt cx="888405" cy="88840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5" h="888365">
                  <a:moveTo>
                    <a:pt x="0" y="444246"/>
                  </a:moveTo>
                  <a:cubicBezTo>
                    <a:pt x="0" y="198882"/>
                    <a:pt x="198882" y="0"/>
                    <a:pt x="444246" y="0"/>
                  </a:cubicBezTo>
                  <a:cubicBezTo>
                    <a:pt x="689610" y="0"/>
                    <a:pt x="888365" y="198882"/>
                    <a:pt x="888365" y="444246"/>
                  </a:cubicBezTo>
                  <a:cubicBezTo>
                    <a:pt x="888365" y="689610"/>
                    <a:pt x="689483" y="888365"/>
                    <a:pt x="444246" y="888365"/>
                  </a:cubicBezTo>
                  <a:cubicBezTo>
                    <a:pt x="199009" y="888365"/>
                    <a:pt x="0" y="689483"/>
                    <a:pt x="0" y="444246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4771950" y="5073252"/>
            <a:ext cx="266551" cy="333078"/>
            <a:chOff x="0" y="0"/>
            <a:chExt cx="355402" cy="444103"/>
          </a:xfrm>
        </p:grpSpPr>
        <p:sp>
          <p:nvSpPr>
            <p:cNvPr id="35" name="Freeform 35" descr="preencoded.png"/>
            <p:cNvSpPr/>
            <p:nvPr/>
          </p:nvSpPr>
          <p:spPr>
            <a:xfrm>
              <a:off x="0" y="0"/>
              <a:ext cx="355346" cy="444119"/>
            </a:xfrm>
            <a:custGeom>
              <a:avLst/>
              <a:gdLst/>
              <a:ahLst/>
              <a:cxnLst/>
              <a:rect l="l" t="t" r="r" b="b"/>
              <a:pathLst>
                <a:path w="355346" h="444119">
                  <a:moveTo>
                    <a:pt x="0" y="0"/>
                  </a:moveTo>
                  <a:lnTo>
                    <a:pt x="355346" y="0"/>
                  </a:lnTo>
                  <a:lnTo>
                    <a:pt x="355346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6" r="-15" b="-13"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028105" y="5785545"/>
            <a:ext cx="3230315" cy="35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Revenue by Department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28105" y="6208662"/>
            <a:ext cx="7754242" cy="77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Analyze revenue generated by different hospital departments for resource allocation and strategic planning.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9255026" y="5239791"/>
            <a:ext cx="8255496" cy="1996976"/>
            <a:chOff x="0" y="0"/>
            <a:chExt cx="11007328" cy="266263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07344" cy="2662682"/>
            </a:xfrm>
            <a:custGeom>
              <a:avLst/>
              <a:gdLst/>
              <a:ahLst/>
              <a:cxnLst/>
              <a:rect l="l" t="t" r="r" b="b"/>
              <a:pathLst>
                <a:path w="11007344" h="26626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824464" y="0"/>
                  </a:lnTo>
                  <a:cubicBezTo>
                    <a:pt x="10925429" y="0"/>
                    <a:pt x="11007344" y="81915"/>
                    <a:pt x="11007344" y="182880"/>
                  </a:cubicBezTo>
                  <a:lnTo>
                    <a:pt x="11007344" y="2479802"/>
                  </a:lnTo>
                  <a:cubicBezTo>
                    <a:pt x="11007344" y="2580767"/>
                    <a:pt x="10925429" y="2662682"/>
                    <a:pt x="10824464" y="2662682"/>
                  </a:cubicBezTo>
                  <a:lnTo>
                    <a:pt x="182880" y="2662682"/>
                  </a:lnTo>
                  <a:cubicBezTo>
                    <a:pt x="81915" y="2662682"/>
                    <a:pt x="0" y="2580767"/>
                    <a:pt x="0" y="24798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9255026" y="5211216"/>
            <a:ext cx="8255496" cy="114300"/>
            <a:chOff x="0" y="0"/>
            <a:chExt cx="11007328" cy="1524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1007344" cy="152400"/>
            </a:xfrm>
            <a:custGeom>
              <a:avLst/>
              <a:gdLst/>
              <a:ahLst/>
              <a:cxnLst/>
              <a:rect l="l" t="t" r="r" b="b"/>
              <a:pathLst>
                <a:path w="11007344" h="152400">
                  <a:moveTo>
                    <a:pt x="0" y="44450"/>
                  </a:moveTo>
                  <a:cubicBezTo>
                    <a:pt x="0" y="19939"/>
                    <a:pt x="19939" y="0"/>
                    <a:pt x="44450" y="0"/>
                  </a:cubicBezTo>
                  <a:lnTo>
                    <a:pt x="10962894" y="0"/>
                  </a:lnTo>
                  <a:cubicBezTo>
                    <a:pt x="10987405" y="0"/>
                    <a:pt x="11007344" y="19939"/>
                    <a:pt x="11007344" y="44450"/>
                  </a:cubicBezTo>
                  <a:lnTo>
                    <a:pt x="11007344" y="107950"/>
                  </a:lnTo>
                  <a:cubicBezTo>
                    <a:pt x="11007344" y="132461"/>
                    <a:pt x="10987405" y="152400"/>
                    <a:pt x="10962894" y="152400"/>
                  </a:cubicBezTo>
                  <a:lnTo>
                    <a:pt x="44450" y="152400"/>
                  </a:lnTo>
                  <a:cubicBezTo>
                    <a:pt x="19939" y="152400"/>
                    <a:pt x="0" y="132461"/>
                    <a:pt x="0" y="107950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3049622" y="4906715"/>
            <a:ext cx="666304" cy="666304"/>
            <a:chOff x="0" y="0"/>
            <a:chExt cx="888405" cy="88840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88365" cy="888365"/>
            </a:xfrm>
            <a:custGeom>
              <a:avLst/>
              <a:gdLst/>
              <a:ahLst/>
              <a:cxnLst/>
              <a:rect l="l" t="t" r="r" b="b"/>
              <a:pathLst>
                <a:path w="888365" h="888365">
                  <a:moveTo>
                    <a:pt x="0" y="444246"/>
                  </a:moveTo>
                  <a:cubicBezTo>
                    <a:pt x="0" y="198882"/>
                    <a:pt x="198882" y="0"/>
                    <a:pt x="444246" y="0"/>
                  </a:cubicBezTo>
                  <a:cubicBezTo>
                    <a:pt x="689610" y="0"/>
                    <a:pt x="888365" y="198882"/>
                    <a:pt x="888365" y="444246"/>
                  </a:cubicBezTo>
                  <a:cubicBezTo>
                    <a:pt x="888365" y="689610"/>
                    <a:pt x="689483" y="888365"/>
                    <a:pt x="444246" y="888365"/>
                  </a:cubicBezTo>
                  <a:cubicBezTo>
                    <a:pt x="199009" y="888365"/>
                    <a:pt x="0" y="689483"/>
                    <a:pt x="0" y="444246"/>
                  </a:cubicBez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13249499" y="5073252"/>
            <a:ext cx="266551" cy="333078"/>
            <a:chOff x="0" y="0"/>
            <a:chExt cx="355402" cy="444103"/>
          </a:xfrm>
        </p:grpSpPr>
        <p:sp>
          <p:nvSpPr>
            <p:cNvPr id="45" name="Freeform 45" descr="preencoded.png"/>
            <p:cNvSpPr/>
            <p:nvPr/>
          </p:nvSpPr>
          <p:spPr>
            <a:xfrm>
              <a:off x="0" y="0"/>
              <a:ext cx="355346" cy="444119"/>
            </a:xfrm>
            <a:custGeom>
              <a:avLst/>
              <a:gdLst/>
              <a:ahLst/>
              <a:cxnLst/>
              <a:rect l="l" t="t" r="r" b="b"/>
              <a:pathLst>
                <a:path w="355346" h="444119">
                  <a:moveTo>
                    <a:pt x="0" y="0"/>
                  </a:moveTo>
                  <a:lnTo>
                    <a:pt x="355346" y="0"/>
                  </a:lnTo>
                  <a:lnTo>
                    <a:pt x="355346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6" r="-15" b="-13"/>
              </a:stretch>
            </a:blipFill>
          </p:spPr>
        </p:sp>
      </p:grpSp>
      <p:sp>
        <p:nvSpPr>
          <p:cNvPr id="46" name="TextBox 46"/>
          <p:cNvSpPr txBox="1"/>
          <p:nvPr/>
        </p:nvSpPr>
        <p:spPr>
          <a:xfrm>
            <a:off x="9505652" y="5785545"/>
            <a:ext cx="3487639" cy="35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>
                <a:solidFill>
                  <a:srgbClr val="464646"/>
                </a:solidFill>
                <a:latin typeface="DM Sans Bold"/>
                <a:ea typeface="DM Sans Bold"/>
                <a:cs typeface="DM Sans Bold"/>
                <a:sym typeface="DM Sans Bold"/>
              </a:rPr>
              <a:t>Encounter Trends by Type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05652" y="6208662"/>
            <a:ext cx="7754242" cy="77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Understand patient encounter patterns to forecast demand and improve operational efficiency.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77479" y="7550795"/>
            <a:ext cx="4442818" cy="574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3437" b="1">
                <a:solidFill>
                  <a:srgbClr val="030303"/>
                </a:solidFill>
                <a:latin typeface="DM Sans Bold"/>
                <a:ea typeface="DM Sans Bold"/>
                <a:cs typeface="DM Sans Bold"/>
                <a:sym typeface="DM Sans Bold"/>
              </a:rPr>
              <a:t>Final Project Results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77479" y="8391525"/>
            <a:ext cx="16733044" cy="4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Processed </a:t>
            </a:r>
            <a:r>
              <a:rPr lang="en-US" sz="1687" b="1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~10,000 patient records</a:t>
            </a: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and </a:t>
            </a:r>
            <a:r>
              <a:rPr lang="en-US" sz="1687" b="1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~20,000 transactions</a:t>
            </a: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with high accuracy.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77479" y="8824615"/>
            <a:ext cx="16733044" cy="4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Successfully created a </a:t>
            </a:r>
            <a:r>
              <a:rPr lang="en-US" sz="1687" b="1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business-ready cloud data warehouse</a:t>
            </a: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on Google BigQuery.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77479" y="9257705"/>
            <a:ext cx="16733044" cy="4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Enabled </a:t>
            </a:r>
            <a:r>
              <a:rPr lang="en-US" sz="1687" b="1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SQL-based insights</a:t>
            </a:r>
            <a:r>
              <a:rPr lang="en-US" sz="1687" b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directly for executive dashboards, facilitating data-driven decisions.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6783-5CAD-C45B-6DCE-2F2A2E70C17C}"/>
              </a:ext>
            </a:extLst>
          </p:cNvPr>
          <p:cNvSpPr txBox="1"/>
          <p:nvPr/>
        </p:nvSpPr>
        <p:spPr>
          <a:xfrm>
            <a:off x="2514600" y="647700"/>
            <a:ext cx="1524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i="0" u="none" strike="noStrike" dirty="0">
                <a:solidFill>
                  <a:srgbClr val="000000"/>
                </a:solidFill>
                <a:effectLst/>
                <a:latin typeface="DM Sans Bold" charset="0"/>
              </a:rPr>
              <a:t>Key Insights &amp; Visualizations</a:t>
            </a:r>
            <a:endParaRPr lang="en-IN" sz="6600" b="1" dirty="0">
              <a:latin typeface="DM Sans Bold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BB4F1-642A-D576-12DA-CF1F2CE50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933700"/>
            <a:ext cx="85344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52803-F0AA-34A9-C91F-E59CC1EC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543300"/>
            <a:ext cx="8153400" cy="4571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26AF6-6BCE-0793-6A7F-77F91F737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24700"/>
            <a:ext cx="9753600" cy="586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DC86F-F90C-E875-0212-5940DE9DC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7124700"/>
            <a:ext cx="7620000" cy="42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530</Words>
  <Application>Microsoft Office PowerPoint</Application>
  <PresentationFormat>Custom</PresentationFormat>
  <Paragraphs>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Inter Medium</vt:lpstr>
      <vt:lpstr>Calibri</vt:lpstr>
      <vt:lpstr>DM Sans Bold</vt:lpstr>
      <vt:lpstr>Consolas Bold</vt:lpstr>
      <vt:lpstr>Inter Bold</vt:lpstr>
      <vt:lpstr>Inter</vt:lpstr>
      <vt:lpstr>Arial</vt:lpstr>
      <vt:lpstr>Consolas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Healthcare-Revenue-Cycle-Management (1) (1).pptx</dc:title>
  <dc:creator>Sandeep Reddy Mooraka</dc:creator>
  <cp:lastModifiedBy>Sandeep Reddy Mooraka</cp:lastModifiedBy>
  <cp:revision>2</cp:revision>
  <dcterms:created xsi:type="dcterms:W3CDTF">2006-08-16T00:00:00Z</dcterms:created>
  <dcterms:modified xsi:type="dcterms:W3CDTF">2025-08-04T04:27:13Z</dcterms:modified>
  <dc:identifier>DAGvCrKggnI</dc:identifier>
</cp:coreProperties>
</file>