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yChvTdN8iGPJxx1WaTtNB5vlx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4a9c426d0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a9c426d0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a9c426d0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a9c426d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a9c426d0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a9c426d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a9c426d01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4a9c426d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a9996558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4a9996558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a9c426d0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4a9c426d0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a9c426d01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4a9c426d0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a9c426d0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4a9c426d0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a9c426d01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4a9c426d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4a9c426d0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4a9c426d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11"/>
          <p:cNvSpPr txBox="1"/>
          <p:nvPr>
            <p:ph idx="1" type="body"/>
          </p:nvPr>
        </p:nvSpPr>
        <p:spPr>
          <a:xfrm>
            <a:off x="552180"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 name="Google Shape;13;p11"/>
          <p:cNvPicPr preferRelativeResize="0"/>
          <p:nvPr/>
        </p:nvPicPr>
        <p:blipFill rotWithShape="1">
          <a:blip r:embed="rId2">
            <a:alphaModFix/>
          </a:blip>
          <a:srcRect b="0" l="0" r="0" t="0"/>
          <a:stretch/>
        </p:blipFill>
        <p:spPr>
          <a:xfrm>
            <a:off x="622691" y="5634647"/>
            <a:ext cx="3185844" cy="879269"/>
          </a:xfrm>
          <a:prstGeom prst="rect">
            <a:avLst/>
          </a:prstGeom>
          <a:noFill/>
          <a:ln>
            <a:noFill/>
          </a:ln>
        </p:spPr>
      </p:pic>
      <p:sp>
        <p:nvSpPr>
          <p:cNvPr id="14" name="Google Shape;14;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9075171" y="3527070"/>
            <a:ext cx="1445119" cy="1445119"/>
          </a:xfrm>
          <a:prstGeom prst="pie">
            <a:avLst>
              <a:gd fmla="val 0" name="adj1"/>
              <a:gd fmla="val 16200000" name="adj2"/>
            </a:avLst>
          </a:prstGeom>
          <a:solidFill>
            <a:schemeClr val="accent5">
              <a:alpha val="1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1"/>
          <p:cNvSpPr/>
          <p:nvPr/>
        </p:nvSpPr>
        <p:spPr>
          <a:xfrm>
            <a:off x="984834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11"/>
          <p:cNvSpPr/>
          <p:nvPr/>
        </p:nvSpPr>
        <p:spPr>
          <a:xfrm>
            <a:off x="913866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11"/>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1"/>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1"/>
          <p:cNvSpPr/>
          <p:nvPr/>
        </p:nvSpPr>
        <p:spPr>
          <a:xfrm>
            <a:off x="984834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1"/>
          <p:cNvSpPr/>
          <p:nvPr/>
        </p:nvSpPr>
        <p:spPr>
          <a:xfrm>
            <a:off x="913866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1"/>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1"/>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1"/>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11"/>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1"/>
          <p:cNvSpPr/>
          <p:nvPr/>
        </p:nvSpPr>
        <p:spPr>
          <a:xfrm>
            <a:off x="622691"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1"/>
          <p:cNvSpPr/>
          <p:nvPr/>
        </p:nvSpPr>
        <p:spPr>
          <a:xfrm>
            <a:off x="2214210"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1"/>
          <p:cNvSpPr/>
          <p:nvPr/>
        </p:nvSpPr>
        <p:spPr>
          <a:xfrm>
            <a:off x="3003564"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 name="Google Shape;66;p11"/>
          <p:cNvSpPr/>
          <p:nvPr/>
        </p:nvSpPr>
        <p:spPr>
          <a:xfrm>
            <a:off x="3394333"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11"/>
          <p:cNvSpPr txBox="1"/>
          <p:nvPr>
            <p:ph idx="2" type="body"/>
          </p:nvPr>
        </p:nvSpPr>
        <p:spPr>
          <a:xfrm>
            <a:off x="552180"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68" name="Shape 68"/>
        <p:cNvGrpSpPr/>
        <p:nvPr/>
      </p:nvGrpSpPr>
      <p:grpSpPr>
        <a:xfrm>
          <a:off x="0" y="0"/>
          <a:ext cx="0" cy="0"/>
          <a:chOff x="0" y="0"/>
          <a:chExt cx="0" cy="0"/>
        </a:xfrm>
      </p:grpSpPr>
      <p:grpSp>
        <p:nvGrpSpPr>
          <p:cNvPr id="69" name="Google Shape;69;p12"/>
          <p:cNvGrpSpPr/>
          <p:nvPr/>
        </p:nvGrpSpPr>
        <p:grpSpPr>
          <a:xfrm>
            <a:off x="0" y="271153"/>
            <a:ext cx="381965" cy="775163"/>
            <a:chOff x="2151529" y="1089212"/>
            <a:chExt cx="228600" cy="463923"/>
          </a:xfrm>
        </p:grpSpPr>
        <p:sp>
          <p:nvSpPr>
            <p:cNvPr id="70" name="Google Shape;70;p12"/>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2"/>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72" name="Google Shape;72;p12"/>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73" name="Google Shape;73;p12"/>
          <p:cNvSpPr txBox="1"/>
          <p:nvPr>
            <p:ph idx="1" type="body"/>
          </p:nvPr>
        </p:nvSpPr>
        <p:spPr>
          <a:xfrm>
            <a:off x="440014" y="1295688"/>
            <a:ext cx="7675286" cy="463391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nvSpPr>
        <p:spPr>
          <a:xfrm>
            <a:off x="440014" y="271153"/>
            <a:ext cx="17965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Agenda</a:t>
            </a:r>
            <a:endParaRPr b="0" i="0" sz="1400" u="none" cap="none" strike="noStrike">
              <a:solidFill>
                <a:srgbClr val="000000"/>
              </a:solidFill>
              <a:latin typeface="Arial"/>
              <a:ea typeface="Arial"/>
              <a:cs typeface="Arial"/>
              <a:sym typeface="Arial"/>
            </a:endParaRPr>
          </a:p>
        </p:txBody>
      </p:sp>
      <p:sp>
        <p:nvSpPr>
          <p:cNvPr id="75" name="Google Shape;75;p12"/>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76" name="Google Shape;76;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12"/>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 name="Google Shape;81;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2"/>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2"/>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2"/>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2"/>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2"/>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Slide">
  <p:cSld name="1_Content Slide">
    <p:spTree>
      <p:nvGrpSpPr>
        <p:cNvPr id="100" name="Shape 100"/>
        <p:cNvGrpSpPr/>
        <p:nvPr/>
      </p:nvGrpSpPr>
      <p:grpSpPr>
        <a:xfrm>
          <a:off x="0" y="0"/>
          <a:ext cx="0" cy="0"/>
          <a:chOff x="0" y="0"/>
          <a:chExt cx="0" cy="0"/>
        </a:xfrm>
      </p:grpSpPr>
      <p:grpSp>
        <p:nvGrpSpPr>
          <p:cNvPr id="101" name="Google Shape;101;p13"/>
          <p:cNvGrpSpPr/>
          <p:nvPr/>
        </p:nvGrpSpPr>
        <p:grpSpPr>
          <a:xfrm>
            <a:off x="0" y="271153"/>
            <a:ext cx="381965" cy="775163"/>
            <a:chOff x="2151529" y="1089212"/>
            <a:chExt cx="228600" cy="463923"/>
          </a:xfrm>
        </p:grpSpPr>
        <p:sp>
          <p:nvSpPr>
            <p:cNvPr id="102" name="Google Shape;102;p13"/>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3"/>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04" name="Google Shape;104;p13"/>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105" name="Google Shape;105;p13"/>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106" name="Google Shape;106;p13"/>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3"/>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08" name="Shape 108"/>
        <p:cNvGrpSpPr/>
        <p:nvPr/>
      </p:nvGrpSpPr>
      <p:grpSpPr>
        <a:xfrm>
          <a:off x="0" y="0"/>
          <a:ext cx="0" cy="0"/>
          <a:chOff x="0" y="0"/>
          <a:chExt cx="0" cy="0"/>
        </a:xfrm>
      </p:grpSpPr>
      <p:grpSp>
        <p:nvGrpSpPr>
          <p:cNvPr id="109" name="Google Shape;109;p15"/>
          <p:cNvGrpSpPr/>
          <p:nvPr/>
        </p:nvGrpSpPr>
        <p:grpSpPr>
          <a:xfrm>
            <a:off x="3439610" y="1832002"/>
            <a:ext cx="5312779" cy="3560625"/>
            <a:chOff x="3525290" y="1832002"/>
            <a:chExt cx="5312779" cy="3560625"/>
          </a:xfrm>
        </p:grpSpPr>
        <p:sp>
          <p:nvSpPr>
            <p:cNvPr id="110" name="Google Shape;110;p15"/>
            <p:cNvSpPr txBox="1"/>
            <p:nvPr/>
          </p:nvSpPr>
          <p:spPr>
            <a:xfrm>
              <a:off x="4088912" y="1832002"/>
              <a:ext cx="401417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3525290" y="2869188"/>
              <a:ext cx="5312779" cy="19356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p15"/>
            <p:cNvPicPr preferRelativeResize="0"/>
            <p:nvPr/>
          </p:nvPicPr>
          <p:blipFill rotWithShape="1">
            <a:blip r:embed="rId2">
              <a:alphaModFix/>
            </a:blip>
            <a:srcRect b="0" l="0" r="0" t="0"/>
            <a:stretch/>
          </p:blipFill>
          <p:spPr>
            <a:xfrm>
              <a:off x="3958898" y="3223523"/>
              <a:ext cx="4445564" cy="1226942"/>
            </a:xfrm>
            <a:prstGeom prst="rect">
              <a:avLst/>
            </a:prstGeom>
            <a:noFill/>
            <a:ln>
              <a:noFill/>
            </a:ln>
          </p:spPr>
        </p:pic>
        <p:sp>
          <p:nvSpPr>
            <p:cNvPr id="113" name="Google Shape;113;p15"/>
            <p:cNvSpPr/>
            <p:nvPr/>
          </p:nvSpPr>
          <p:spPr>
            <a:xfrm>
              <a:off x="4175152" y="4804799"/>
              <a:ext cx="4093029" cy="5878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txBox="1"/>
            <p:nvPr/>
          </p:nvSpPr>
          <p:spPr>
            <a:xfrm>
              <a:off x="4957344" y="4889650"/>
              <a:ext cx="252864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grpSp>
      <p:sp>
        <p:nvSpPr>
          <p:cNvPr id="115" name="Google Shape;115;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5"/>
          <p:cNvSpPr/>
          <p:nvPr/>
        </p:nvSpPr>
        <p:spPr>
          <a:xfrm>
            <a:off x="5084" y="3527070"/>
            <a:ext cx="1445119" cy="1445119"/>
          </a:xfrm>
          <a:prstGeom prst="pie">
            <a:avLst>
              <a:gd fmla="val 0" name="adj1"/>
              <a:gd fmla="val 16200000" name="adj2"/>
            </a:avLst>
          </a:prstGeom>
          <a:solidFill>
            <a:schemeClr val="accent5">
              <a:alpha val="1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5"/>
          <p:cNvSpPr/>
          <p:nvPr/>
        </p:nvSpPr>
        <p:spPr>
          <a:xfrm>
            <a:off x="778258"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68580"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5"/>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5"/>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5"/>
          <p:cNvSpPr/>
          <p:nvPr/>
        </p:nvSpPr>
        <p:spPr>
          <a:xfrm>
            <a:off x="778258"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5"/>
          <p:cNvSpPr/>
          <p:nvPr/>
        </p:nvSpPr>
        <p:spPr>
          <a:xfrm>
            <a:off x="68580"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15"/>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15"/>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5"/>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5"/>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64" name="Shape 164"/>
        <p:cNvGrpSpPr/>
        <p:nvPr/>
      </p:nvGrpSpPr>
      <p:grpSpPr>
        <a:xfrm>
          <a:off x="0" y="0"/>
          <a:ext cx="0" cy="0"/>
          <a:chOff x="0" y="0"/>
          <a:chExt cx="0" cy="0"/>
        </a:xfrm>
      </p:grpSpPr>
      <p:sp>
        <p:nvSpPr>
          <p:cNvPr id="165" name="Google Shape;165;p14"/>
          <p:cNvSpPr txBox="1"/>
          <p:nvPr>
            <p:ph idx="1" type="body"/>
          </p:nvPr>
        </p:nvSpPr>
        <p:spPr>
          <a:xfrm>
            <a:off x="604432"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4"/>
          <p:cNvSpPr txBox="1"/>
          <p:nvPr>
            <p:ph idx="2" type="body"/>
          </p:nvPr>
        </p:nvSpPr>
        <p:spPr>
          <a:xfrm>
            <a:off x="604432"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
          <p:cNvSpPr/>
          <p:nvPr/>
        </p:nvSpPr>
        <p:spPr>
          <a:xfrm>
            <a:off x="674943"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4"/>
          <p:cNvSpPr/>
          <p:nvPr/>
        </p:nvSpPr>
        <p:spPr>
          <a:xfrm>
            <a:off x="2266462"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14"/>
          <p:cNvSpPr/>
          <p:nvPr/>
        </p:nvSpPr>
        <p:spPr>
          <a:xfrm>
            <a:off x="3055816"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3446585"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4"/>
          <p:cNvSpPr/>
          <p:nvPr/>
        </p:nvSpPr>
        <p:spPr>
          <a:xfrm>
            <a:off x="10745661" y="3527070"/>
            <a:ext cx="1445119" cy="1445119"/>
          </a:xfrm>
          <a:prstGeom prst="pie">
            <a:avLst>
              <a:gd fmla="val 0" name="adj1"/>
              <a:gd fmla="val 16200000" name="adj2"/>
            </a:avLst>
          </a:prstGeom>
          <a:solidFill>
            <a:schemeClr val="accent5">
              <a:alpha val="1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151883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080915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4"/>
          <p:cNvSpPr/>
          <p:nvPr/>
        </p:nvSpPr>
        <p:spPr>
          <a:xfrm>
            <a:off x="1151883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4"/>
          <p:cNvSpPr/>
          <p:nvPr/>
        </p:nvSpPr>
        <p:spPr>
          <a:xfrm>
            <a:off x="1080915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6" name="Google Shape;196;p14"/>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197" name="Google Shape;197;p14"/>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Slide">
  <p:cSld name="2_Content Slide">
    <p:spTree>
      <p:nvGrpSpPr>
        <p:cNvPr id="198" name="Shape 198"/>
        <p:cNvGrpSpPr/>
        <p:nvPr/>
      </p:nvGrpSpPr>
      <p:grpSpPr>
        <a:xfrm>
          <a:off x="0" y="0"/>
          <a:ext cx="0" cy="0"/>
          <a:chOff x="0" y="0"/>
          <a:chExt cx="0" cy="0"/>
        </a:xfrm>
      </p:grpSpPr>
      <p:grpSp>
        <p:nvGrpSpPr>
          <p:cNvPr id="199" name="Google Shape;199;p16"/>
          <p:cNvGrpSpPr/>
          <p:nvPr/>
        </p:nvGrpSpPr>
        <p:grpSpPr>
          <a:xfrm>
            <a:off x="0" y="271153"/>
            <a:ext cx="381965" cy="775163"/>
            <a:chOff x="2151529" y="1089212"/>
            <a:chExt cx="228600" cy="463923"/>
          </a:xfrm>
        </p:grpSpPr>
        <p:sp>
          <p:nvSpPr>
            <p:cNvPr id="200" name="Google Shape;200;p16"/>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16"/>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02" name="Google Shape;202;p16"/>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03" name="Google Shape;203;p16"/>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204" name="Google Shape;204;p16"/>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p:cSld name="Comparison Slide">
    <p:spTree>
      <p:nvGrpSpPr>
        <p:cNvPr id="206" name="Shape 206"/>
        <p:cNvGrpSpPr/>
        <p:nvPr/>
      </p:nvGrpSpPr>
      <p:grpSpPr>
        <a:xfrm>
          <a:off x="0" y="0"/>
          <a:ext cx="0" cy="0"/>
          <a:chOff x="0" y="0"/>
          <a:chExt cx="0" cy="0"/>
        </a:xfrm>
      </p:grpSpPr>
      <p:sp>
        <p:nvSpPr>
          <p:cNvPr id="207" name="Google Shape;207;p17"/>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600"/>
              <a:buNone/>
              <a:defRPr b="1"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7"/>
          <p:cNvSpPr txBox="1"/>
          <p:nvPr>
            <p:ph idx="2" type="body"/>
          </p:nvPr>
        </p:nvSpPr>
        <p:spPr>
          <a:xfrm>
            <a:off x="579315"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7"/>
          <p:cNvSpPr txBox="1"/>
          <p:nvPr>
            <p:ph idx="3" type="body"/>
          </p:nvPr>
        </p:nvSpPr>
        <p:spPr>
          <a:xfrm>
            <a:off x="6321780"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7"/>
          <p:cNvSpPr/>
          <p:nvPr/>
        </p:nvSpPr>
        <p:spPr>
          <a:xfrm>
            <a:off x="579316"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7"/>
          <p:cNvSpPr/>
          <p:nvPr/>
        </p:nvSpPr>
        <p:spPr>
          <a:xfrm>
            <a:off x="5311048"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17"/>
          <p:cNvSpPr/>
          <p:nvPr/>
        </p:nvSpPr>
        <p:spPr>
          <a:xfrm>
            <a:off x="5311050" y="1505510"/>
            <a:ext cx="387283" cy="329191"/>
          </a:xfrm>
          <a:custGeom>
            <a:rect b="b" l="l" r="r" t="t"/>
            <a:pathLst>
              <a:path extrusionOk="0" h="382249" w="449705">
                <a:moveTo>
                  <a:pt x="0" y="382249"/>
                </a:moveTo>
                <a:lnTo>
                  <a:pt x="262328" y="0"/>
                </a:lnTo>
                <a:lnTo>
                  <a:pt x="449705" y="179882"/>
                </a:lnTo>
                <a:lnTo>
                  <a:pt x="0" y="382249"/>
                </a:lnTo>
                <a:close/>
              </a:path>
            </a:pathLst>
          </a:custGeom>
          <a:solidFill>
            <a:schemeClr val="accent1">
              <a:alpha val="8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7"/>
          <p:cNvSpPr/>
          <p:nvPr/>
        </p:nvSpPr>
        <p:spPr>
          <a:xfrm>
            <a:off x="6321780"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7"/>
          <p:cNvSpPr/>
          <p:nvPr/>
        </p:nvSpPr>
        <p:spPr>
          <a:xfrm>
            <a:off x="11053514"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7"/>
          <p:cNvSpPr/>
          <p:nvPr/>
        </p:nvSpPr>
        <p:spPr>
          <a:xfrm>
            <a:off x="11053514" y="1505510"/>
            <a:ext cx="387283" cy="329191"/>
          </a:xfrm>
          <a:custGeom>
            <a:rect b="b" l="l" r="r" t="t"/>
            <a:pathLst>
              <a:path extrusionOk="0" h="382249" w="449705">
                <a:moveTo>
                  <a:pt x="0" y="382249"/>
                </a:moveTo>
                <a:lnTo>
                  <a:pt x="262328" y="0"/>
                </a:lnTo>
                <a:lnTo>
                  <a:pt x="449705" y="179882"/>
                </a:lnTo>
                <a:lnTo>
                  <a:pt x="0" y="382249"/>
                </a:lnTo>
                <a:close/>
              </a:path>
            </a:pathLst>
          </a:custGeom>
          <a:solidFill>
            <a:srgbClr val="EF40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7"/>
          <p:cNvSpPr txBox="1"/>
          <p:nvPr>
            <p:ph idx="4" type="body"/>
          </p:nvPr>
        </p:nvSpPr>
        <p:spPr>
          <a:xfrm>
            <a:off x="660278"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7"/>
          <p:cNvSpPr txBox="1"/>
          <p:nvPr>
            <p:ph idx="5" type="body"/>
          </p:nvPr>
        </p:nvSpPr>
        <p:spPr>
          <a:xfrm>
            <a:off x="6418780"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8" name="Google Shape;218;p17"/>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19" name="Google Shape;219;p17"/>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grpSp>
        <p:nvGrpSpPr>
          <p:cNvPr id="220" name="Google Shape;220;p17"/>
          <p:cNvGrpSpPr/>
          <p:nvPr/>
        </p:nvGrpSpPr>
        <p:grpSpPr>
          <a:xfrm>
            <a:off x="0" y="271153"/>
            <a:ext cx="381965" cy="775163"/>
            <a:chOff x="2151529" y="1089212"/>
            <a:chExt cx="228600" cy="463923"/>
          </a:xfrm>
        </p:grpSpPr>
        <p:sp>
          <p:nvSpPr>
            <p:cNvPr id="221" name="Google Shape;221;p17"/>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7"/>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idx="1" type="body"/>
          </p:nvPr>
        </p:nvSpPr>
        <p:spPr>
          <a:xfrm>
            <a:off x="552175" y="1731950"/>
            <a:ext cx="8494500" cy="1194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800"/>
              <a:buNone/>
            </a:pPr>
            <a:r>
              <a:rPr lang="en-US"/>
              <a:t>Introduction to FastAPI</a:t>
            </a:r>
            <a:endParaRPr/>
          </a:p>
        </p:txBody>
      </p:sp>
      <p:sp>
        <p:nvSpPr>
          <p:cNvPr id="228" name="Google Shape;228;p1"/>
          <p:cNvSpPr txBox="1"/>
          <p:nvPr>
            <p:ph idx="2" type="body"/>
          </p:nvPr>
        </p:nvSpPr>
        <p:spPr>
          <a:xfrm>
            <a:off x="552180" y="3541486"/>
            <a:ext cx="8010000" cy="879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2400"/>
              <a:buNone/>
            </a:pPr>
            <a:r>
              <a:t/>
            </a:r>
            <a:endParaRPr sz="1645"/>
          </a:p>
          <a:p>
            <a:pPr indent="0" lvl="0" marL="0" rtl="0" algn="l">
              <a:lnSpc>
                <a:spcPct val="115000"/>
              </a:lnSpc>
              <a:spcBef>
                <a:spcPts val="1200"/>
              </a:spcBef>
              <a:spcAft>
                <a:spcPts val="0"/>
              </a:spcAft>
              <a:buNone/>
            </a:pPr>
            <a:r>
              <a:t/>
            </a:r>
            <a:endParaRPr sz="1645"/>
          </a:p>
          <a:p>
            <a:pPr indent="0" lvl="0" marL="0" rtl="0" algn="l">
              <a:lnSpc>
                <a:spcPct val="115000"/>
              </a:lnSpc>
              <a:spcBef>
                <a:spcPts val="1200"/>
              </a:spcBef>
              <a:spcAft>
                <a:spcPts val="0"/>
              </a:spcAft>
              <a:buNone/>
            </a:pPr>
            <a:r>
              <a:rPr lang="en-US" sz="1645"/>
              <a:t>FastAPI is a modern, fast (high-performance) web framework for building APIs with Python 3.7+ based on standard type hints.</a:t>
            </a:r>
            <a:endParaRPr sz="1645"/>
          </a:p>
          <a:p>
            <a:pPr indent="0" lvl="0" marL="0" rtl="0" algn="l">
              <a:lnSpc>
                <a:spcPct val="115000"/>
              </a:lnSpc>
              <a:spcBef>
                <a:spcPts val="1200"/>
              </a:spcBef>
              <a:spcAft>
                <a:spcPts val="0"/>
              </a:spcAft>
              <a:buSzPts val="2400"/>
              <a:buNone/>
            </a:pPr>
            <a:r>
              <a:t/>
            </a:r>
            <a:endParaRPr sz="1645"/>
          </a:p>
          <a:p>
            <a:pPr indent="0" lvl="0" marL="0" rtl="0" algn="l">
              <a:lnSpc>
                <a:spcPct val="95000"/>
              </a:lnSpc>
              <a:spcBef>
                <a:spcPts val="1200"/>
              </a:spcBef>
              <a:spcAft>
                <a:spcPts val="0"/>
              </a:spcAft>
              <a:buSzPts val="935"/>
              <a:buNone/>
            </a:pPr>
            <a:r>
              <a:t/>
            </a:r>
            <a:endParaRPr sz="1645"/>
          </a:p>
          <a:p>
            <a:pPr indent="0" lvl="0" marL="0" rtl="0" algn="l">
              <a:lnSpc>
                <a:spcPct val="70000"/>
              </a:lnSpc>
              <a:spcBef>
                <a:spcPts val="1200"/>
              </a:spcBef>
              <a:spcAft>
                <a:spcPts val="0"/>
              </a:spcAft>
              <a:buClr>
                <a:schemeClr val="accent4"/>
              </a:buClr>
              <a:buSzPts val="2312"/>
              <a:buNone/>
            </a:pPr>
            <a:r>
              <a:t/>
            </a:r>
            <a:endParaRPr sz="1547"/>
          </a:p>
        </p:txBody>
      </p:sp>
      <p:sp>
        <p:nvSpPr>
          <p:cNvPr id="229" name="Google Shape;229;p1"/>
          <p:cNvSpPr/>
          <p:nvPr/>
        </p:nvSpPr>
        <p:spPr>
          <a:xfrm>
            <a:off x="4456100" y="5759000"/>
            <a:ext cx="76500" cy="61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 name="Google Shape;230;p1"/>
          <p:cNvSpPr/>
          <p:nvPr/>
        </p:nvSpPr>
        <p:spPr>
          <a:xfrm flipH="1">
            <a:off x="4456104" y="5483450"/>
            <a:ext cx="76500" cy="2757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4a9c426d01_0_58"/>
          <p:cNvSpPr txBox="1"/>
          <p:nvPr>
            <p:ph idx="2" type="body"/>
          </p:nvPr>
        </p:nvSpPr>
        <p:spPr>
          <a:xfrm>
            <a:off x="673100" y="291825"/>
            <a:ext cx="10155900" cy="5800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00">
                <a:solidFill>
                  <a:srgbClr val="008000"/>
                </a:solidFill>
                <a:highlight>
                  <a:srgbClr val="FFFFFE"/>
                </a:highlight>
              </a:rPr>
              <a:t># Define a route to get all items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800000"/>
                </a:solidFill>
                <a:highlight>
                  <a:srgbClr val="FFFFFE"/>
                </a:highlight>
              </a:rPr>
              <a:t>@app</a:t>
            </a:r>
            <a:r>
              <a:rPr lang="en-US" sz="2000">
                <a:solidFill>
                  <a:srgbClr val="000000"/>
                </a:solidFill>
                <a:highlight>
                  <a:srgbClr val="FFFFFE"/>
                </a:highlight>
              </a:rPr>
              <a:t>.get(</a:t>
            </a:r>
            <a:r>
              <a:rPr lang="en-US" sz="2000">
                <a:solidFill>
                  <a:srgbClr val="A31515"/>
                </a:solidFill>
                <a:highlight>
                  <a:srgbClr val="FFFFFE"/>
                </a:highlight>
              </a:rPr>
              <a:t>"/items/"</a:t>
            </a:r>
            <a:r>
              <a:rPr lang="en-US" sz="2000">
                <a:solidFill>
                  <a:srgbClr val="000000"/>
                </a:solidFill>
                <a:highlight>
                  <a:srgbClr val="FFFFFE"/>
                </a:highlight>
              </a:rPr>
              <a:t>, response_model=List[Item])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def</a:t>
            </a:r>
            <a:r>
              <a:rPr lang="en-US" sz="2000">
                <a:solidFill>
                  <a:srgbClr val="000000"/>
                </a:solidFill>
                <a:highlight>
                  <a:srgbClr val="FFFFFE"/>
                </a:highlight>
              </a:rPr>
              <a:t> get_items():</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return</a:t>
            </a:r>
            <a:r>
              <a:rPr lang="en-US" sz="2000">
                <a:solidFill>
                  <a:srgbClr val="000000"/>
                </a:solidFill>
                <a:highlight>
                  <a:srgbClr val="FFFFFE"/>
                </a:highlight>
              </a:rPr>
              <a:t> </a:t>
            </a:r>
            <a:r>
              <a:rPr lang="en-US" sz="2000">
                <a:solidFill>
                  <a:srgbClr val="0000FF"/>
                </a:solidFill>
                <a:highlight>
                  <a:srgbClr val="FFFFFE"/>
                </a:highlight>
              </a:rPr>
              <a:t>list</a:t>
            </a:r>
            <a:r>
              <a:rPr lang="en-US" sz="2000">
                <a:solidFill>
                  <a:srgbClr val="000000"/>
                </a:solidFill>
                <a:highlight>
                  <a:srgbClr val="FFFFFE"/>
                </a:highlight>
              </a:rPr>
              <a:t>(items_db.values())  </a:t>
            </a:r>
            <a:r>
              <a:rPr lang="en-US" sz="2000">
                <a:solidFill>
                  <a:srgbClr val="008000"/>
                </a:solidFill>
                <a:highlight>
                  <a:srgbClr val="FFFFFE"/>
                </a:highlight>
              </a:rPr>
              <a:t># Return all items in the "database" as a list</a:t>
            </a:r>
            <a:endParaRPr sz="2000">
              <a:solidFill>
                <a:srgbClr val="008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Define a route to get a specific item by ID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800000"/>
                </a:solidFill>
                <a:highlight>
                  <a:srgbClr val="FFFFFE"/>
                </a:highlight>
              </a:rPr>
              <a:t>@app</a:t>
            </a:r>
            <a:r>
              <a:rPr lang="en-US" sz="2000">
                <a:solidFill>
                  <a:srgbClr val="000000"/>
                </a:solidFill>
                <a:highlight>
                  <a:srgbClr val="FFFFFE"/>
                </a:highlight>
              </a:rPr>
              <a:t>.get(</a:t>
            </a:r>
            <a:r>
              <a:rPr lang="en-US" sz="2000">
                <a:solidFill>
                  <a:srgbClr val="A31515"/>
                </a:solidFill>
                <a:highlight>
                  <a:srgbClr val="FFFFFE"/>
                </a:highlight>
              </a:rPr>
              <a:t>"/items/{item_id}"</a:t>
            </a:r>
            <a:r>
              <a:rPr lang="en-US" sz="2000">
                <a:solidFill>
                  <a:srgbClr val="000000"/>
                </a:solidFill>
                <a:highlight>
                  <a:srgbClr val="FFFFFE"/>
                </a:highlight>
              </a:rPr>
              <a:t>, response_model=Item)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def</a:t>
            </a:r>
            <a:r>
              <a:rPr lang="en-US" sz="2000">
                <a:solidFill>
                  <a:srgbClr val="000000"/>
                </a:solidFill>
                <a:highlight>
                  <a:srgbClr val="FFFFFE"/>
                </a:highlight>
              </a:rPr>
              <a:t> get_item(item_id: </a:t>
            </a:r>
            <a:r>
              <a:rPr lang="en-US" sz="2000">
                <a:solidFill>
                  <a:srgbClr val="0000FF"/>
                </a:solidFill>
                <a:highlight>
                  <a:srgbClr val="FFFFFE"/>
                </a:highlight>
              </a:rPr>
              <a:t>int</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if</a:t>
            </a:r>
            <a:r>
              <a:rPr lang="en-US" sz="2000">
                <a:solidFill>
                  <a:srgbClr val="000000"/>
                </a:solidFill>
                <a:highlight>
                  <a:srgbClr val="FFFFFE"/>
                </a:highlight>
              </a:rPr>
              <a:t> item_id </a:t>
            </a:r>
            <a:r>
              <a:rPr lang="en-US" sz="2000">
                <a:solidFill>
                  <a:srgbClr val="0000FF"/>
                </a:solidFill>
                <a:highlight>
                  <a:srgbClr val="FFFFFE"/>
                </a:highlight>
              </a:rPr>
              <a:t>not</a:t>
            </a:r>
            <a:r>
              <a:rPr lang="en-US" sz="2000">
                <a:solidFill>
                  <a:srgbClr val="000000"/>
                </a:solidFill>
                <a:highlight>
                  <a:srgbClr val="FFFFFE"/>
                </a:highlight>
              </a:rPr>
              <a:t> </a:t>
            </a:r>
            <a:r>
              <a:rPr lang="en-US" sz="2000">
                <a:solidFill>
                  <a:srgbClr val="0000FF"/>
                </a:solidFill>
                <a:highlight>
                  <a:srgbClr val="FFFFFE"/>
                </a:highlight>
              </a:rPr>
              <a:t>in</a:t>
            </a:r>
            <a:r>
              <a:rPr lang="en-US" sz="2000">
                <a:solidFill>
                  <a:srgbClr val="000000"/>
                </a:solidFill>
                <a:highlight>
                  <a:srgbClr val="FFFFFE"/>
                </a:highlight>
              </a:rPr>
              <a:t> items_db:  </a:t>
            </a:r>
            <a:r>
              <a:rPr lang="en-US" sz="2000">
                <a:solidFill>
                  <a:srgbClr val="008000"/>
                </a:solidFill>
                <a:highlight>
                  <a:srgbClr val="FFFFFE"/>
                </a:highlight>
              </a:rPr>
              <a:t># Check if item exists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raise</a:t>
            </a:r>
            <a:r>
              <a:rPr lang="en-US" sz="2000">
                <a:solidFill>
                  <a:srgbClr val="000000"/>
                </a:solidFill>
                <a:highlight>
                  <a:srgbClr val="FFFFFE"/>
                </a:highlight>
              </a:rPr>
              <a:t> HTTPException(status_code=</a:t>
            </a:r>
            <a:r>
              <a:rPr lang="en-US" sz="2000">
                <a:solidFill>
                  <a:srgbClr val="098658"/>
                </a:solidFill>
                <a:highlight>
                  <a:srgbClr val="FFFFFE"/>
                </a:highlight>
              </a:rPr>
              <a:t>404</a:t>
            </a:r>
            <a:r>
              <a:rPr lang="en-US" sz="2000">
                <a:solidFill>
                  <a:srgbClr val="000000"/>
                </a:solidFill>
                <a:highlight>
                  <a:srgbClr val="FFFFFE"/>
                </a:highlight>
              </a:rPr>
              <a:t>, detail=</a:t>
            </a:r>
            <a:r>
              <a:rPr lang="en-US" sz="2000">
                <a:solidFill>
                  <a:srgbClr val="A31515"/>
                </a:solidFill>
                <a:highlight>
                  <a:srgbClr val="FFFFFE"/>
                </a:highlight>
              </a:rPr>
              <a:t>"Item not found"</a:t>
            </a:r>
            <a:r>
              <a:rPr lang="en-US" sz="2000">
                <a:solidFill>
                  <a:srgbClr val="000000"/>
                </a:solidFill>
                <a:highlight>
                  <a:srgbClr val="FFFFFE"/>
                </a:highlight>
              </a:rPr>
              <a:t>)  </a:t>
            </a:r>
            <a:r>
              <a:rPr lang="en-US" sz="2000">
                <a:solidFill>
                  <a:srgbClr val="008000"/>
                </a:solidFill>
                <a:highlight>
                  <a:srgbClr val="FFFFFE"/>
                </a:highlight>
              </a:rPr>
              <a:t># Return 404 if not found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return</a:t>
            </a:r>
            <a:r>
              <a:rPr lang="en-US" sz="2000">
                <a:solidFill>
                  <a:srgbClr val="000000"/>
                </a:solidFill>
                <a:highlight>
                  <a:srgbClr val="FFFFFE"/>
                </a:highlight>
              </a:rPr>
              <a:t> items_db[item_id]  </a:t>
            </a:r>
            <a:r>
              <a:rPr lang="en-US" sz="2000">
                <a:solidFill>
                  <a:srgbClr val="008000"/>
                </a:solidFill>
                <a:highlight>
                  <a:srgbClr val="FFFFFE"/>
                </a:highlight>
              </a:rPr>
              <a:t># Return the requested item</a:t>
            </a:r>
            <a:endParaRPr sz="2000">
              <a:solidFill>
                <a:srgbClr val="008000"/>
              </a:solidFill>
              <a:highlight>
                <a:srgbClr val="FFFFFE"/>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4a9c426d01_0_63"/>
          <p:cNvSpPr txBox="1"/>
          <p:nvPr>
            <p:ph idx="2" type="body"/>
          </p:nvPr>
        </p:nvSpPr>
        <p:spPr>
          <a:xfrm>
            <a:off x="691325" y="145925"/>
            <a:ext cx="11219100" cy="5800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00">
                <a:solidFill>
                  <a:srgbClr val="008000"/>
                </a:solidFill>
                <a:highlight>
                  <a:srgbClr val="FFFFFE"/>
                </a:highlight>
              </a:rPr>
              <a:t># Define a route to create a new item</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800000"/>
                </a:solidFill>
                <a:highlight>
                  <a:srgbClr val="FFFFFE"/>
                </a:highlight>
              </a:rPr>
              <a:t>@app</a:t>
            </a:r>
            <a:r>
              <a:rPr lang="en-US" sz="2000">
                <a:solidFill>
                  <a:srgbClr val="000000"/>
                </a:solidFill>
                <a:highlight>
                  <a:srgbClr val="FFFFFE"/>
                </a:highlight>
              </a:rPr>
              <a:t>.post(</a:t>
            </a:r>
            <a:r>
              <a:rPr lang="en-US" sz="2000">
                <a:solidFill>
                  <a:srgbClr val="A31515"/>
                </a:solidFill>
                <a:highlight>
                  <a:srgbClr val="FFFFFE"/>
                </a:highlight>
              </a:rPr>
              <a:t>"/items/"</a:t>
            </a:r>
            <a:r>
              <a:rPr lang="en-US" sz="2000">
                <a:solidFill>
                  <a:srgbClr val="000000"/>
                </a:solidFill>
                <a:highlight>
                  <a:srgbClr val="FFFFFE"/>
                </a:highlight>
              </a:rPr>
              <a:t>, response_model=Item)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def</a:t>
            </a:r>
            <a:r>
              <a:rPr lang="en-US" sz="2000">
                <a:solidFill>
                  <a:srgbClr val="000000"/>
                </a:solidFill>
                <a:highlight>
                  <a:srgbClr val="FFFFFE"/>
                </a:highlight>
              </a:rPr>
              <a:t> create_item(item: 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if</a:t>
            </a:r>
            <a:r>
              <a:rPr lang="en-US" sz="2000">
                <a:solidFill>
                  <a:srgbClr val="000000"/>
                </a:solidFill>
                <a:highlight>
                  <a:srgbClr val="FFFFFE"/>
                </a:highlight>
              </a:rPr>
              <a:t> item.</a:t>
            </a:r>
            <a:r>
              <a:rPr lang="en-US" sz="2000">
                <a:solidFill>
                  <a:srgbClr val="0000FF"/>
                </a:solidFill>
                <a:highlight>
                  <a:srgbClr val="FFFFFE"/>
                </a:highlight>
              </a:rPr>
              <a:t>id</a:t>
            </a:r>
            <a:r>
              <a:rPr lang="en-US" sz="2000">
                <a:solidFill>
                  <a:srgbClr val="000000"/>
                </a:solidFill>
                <a:highlight>
                  <a:srgbClr val="FFFFFE"/>
                </a:highlight>
              </a:rPr>
              <a:t> </a:t>
            </a:r>
            <a:r>
              <a:rPr lang="en-US" sz="2000">
                <a:solidFill>
                  <a:srgbClr val="0000FF"/>
                </a:solidFill>
                <a:highlight>
                  <a:srgbClr val="FFFFFE"/>
                </a:highlight>
              </a:rPr>
              <a:t>in</a:t>
            </a:r>
            <a:r>
              <a:rPr lang="en-US" sz="2000">
                <a:solidFill>
                  <a:srgbClr val="000000"/>
                </a:solidFill>
                <a:highlight>
                  <a:srgbClr val="FFFFFE"/>
                </a:highlight>
              </a:rPr>
              <a:t> items_db:  </a:t>
            </a:r>
            <a:r>
              <a:rPr lang="en-US" sz="2000">
                <a:solidFill>
                  <a:srgbClr val="008000"/>
                </a:solidFill>
                <a:highlight>
                  <a:srgbClr val="FFFFFE"/>
                </a:highlight>
              </a:rPr>
              <a:t># Check if item already exists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raise</a:t>
            </a:r>
            <a:r>
              <a:rPr lang="en-US" sz="2000">
                <a:solidFill>
                  <a:srgbClr val="000000"/>
                </a:solidFill>
                <a:highlight>
                  <a:srgbClr val="FFFFFE"/>
                </a:highlight>
              </a:rPr>
              <a:t> HTTPException(status_code=</a:t>
            </a:r>
            <a:r>
              <a:rPr lang="en-US" sz="2000">
                <a:solidFill>
                  <a:srgbClr val="098658"/>
                </a:solidFill>
                <a:highlight>
                  <a:srgbClr val="FFFFFE"/>
                </a:highlight>
              </a:rPr>
              <a:t>400</a:t>
            </a:r>
            <a:r>
              <a:rPr lang="en-US" sz="2000">
                <a:solidFill>
                  <a:srgbClr val="000000"/>
                </a:solidFill>
                <a:highlight>
                  <a:srgbClr val="FFFFFE"/>
                </a:highlight>
              </a:rPr>
              <a:t>, detail=</a:t>
            </a:r>
            <a:r>
              <a:rPr lang="en-US" sz="2000">
                <a:solidFill>
                  <a:srgbClr val="A31515"/>
                </a:solidFill>
                <a:highlight>
                  <a:srgbClr val="FFFFFE"/>
                </a:highlight>
              </a:rPr>
              <a:t>"Item already exists"</a:t>
            </a:r>
            <a:r>
              <a:rPr lang="en-US" sz="2000">
                <a:solidFill>
                  <a:srgbClr val="000000"/>
                </a:solidFill>
                <a:highlight>
                  <a:srgbClr val="FFFFFE"/>
                </a:highlight>
              </a:rPr>
              <a:t>)  </a:t>
            </a:r>
            <a:r>
              <a:rPr lang="en-US" sz="2000">
                <a:solidFill>
                  <a:srgbClr val="008000"/>
                </a:solidFill>
                <a:highlight>
                  <a:srgbClr val="FFFFFE"/>
                </a:highlight>
              </a:rPr>
              <a:t># return 400 if duplicate</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items_db[item.</a:t>
            </a:r>
            <a:r>
              <a:rPr lang="en-US" sz="2000">
                <a:solidFill>
                  <a:srgbClr val="0000FF"/>
                </a:solidFill>
                <a:highlight>
                  <a:srgbClr val="FFFFFE"/>
                </a:highlight>
              </a:rPr>
              <a:t>id</a:t>
            </a:r>
            <a:r>
              <a:rPr lang="en-US" sz="2000">
                <a:solidFill>
                  <a:srgbClr val="000000"/>
                </a:solidFill>
                <a:highlight>
                  <a:srgbClr val="FFFFFE"/>
                </a:highlight>
              </a:rPr>
              <a:t>] = item  </a:t>
            </a:r>
            <a:r>
              <a:rPr lang="en-US" sz="2000">
                <a:solidFill>
                  <a:srgbClr val="008000"/>
                </a:solidFill>
                <a:highlight>
                  <a:srgbClr val="FFFFFE"/>
                </a:highlight>
              </a:rPr>
              <a:t># Save the item to the "database"</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return</a:t>
            </a:r>
            <a:r>
              <a:rPr lang="en-US" sz="2000">
                <a:solidFill>
                  <a:srgbClr val="000000"/>
                </a:solidFill>
                <a:highlight>
                  <a:srgbClr val="FFFFFE"/>
                </a:highlight>
              </a:rPr>
              <a:t> item  </a:t>
            </a:r>
            <a:r>
              <a:rPr lang="en-US" sz="2000">
                <a:solidFill>
                  <a:srgbClr val="008000"/>
                </a:solidFill>
                <a:highlight>
                  <a:srgbClr val="FFFFFE"/>
                </a:highlight>
              </a:rPr>
              <a:t># Return the created item</a:t>
            </a:r>
            <a:endParaRPr sz="2000">
              <a:solidFill>
                <a:srgbClr val="008000"/>
              </a:solidFill>
              <a:highlight>
                <a:srgbClr val="FFFFFE"/>
              </a:highlight>
            </a:endParaRPr>
          </a:p>
          <a:p>
            <a:pPr indent="0" lvl="0" marL="0" rtl="0" algn="l">
              <a:lnSpc>
                <a:spcPct val="135714"/>
              </a:lnSpc>
              <a:spcBef>
                <a:spcPts val="0"/>
              </a:spcBef>
              <a:spcAft>
                <a:spcPts val="0"/>
              </a:spcAft>
              <a:buNone/>
            </a:pPr>
            <a:r>
              <a:t/>
            </a:r>
            <a:endParaRPr sz="11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Define a route to update an existing item</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800000"/>
                </a:solidFill>
                <a:highlight>
                  <a:srgbClr val="FFFFFE"/>
                </a:highlight>
              </a:rPr>
              <a:t>@app</a:t>
            </a:r>
            <a:r>
              <a:rPr lang="en-US" sz="2000">
                <a:solidFill>
                  <a:srgbClr val="000000"/>
                </a:solidFill>
                <a:highlight>
                  <a:srgbClr val="FFFFFE"/>
                </a:highlight>
              </a:rPr>
              <a:t>.put(</a:t>
            </a:r>
            <a:r>
              <a:rPr lang="en-US" sz="2000">
                <a:solidFill>
                  <a:srgbClr val="A31515"/>
                </a:solidFill>
                <a:highlight>
                  <a:srgbClr val="FFFFFE"/>
                </a:highlight>
              </a:rPr>
              <a:t>"/items/{item_id}"</a:t>
            </a:r>
            <a:r>
              <a:rPr lang="en-US" sz="2000">
                <a:solidFill>
                  <a:srgbClr val="000000"/>
                </a:solidFill>
                <a:highlight>
                  <a:srgbClr val="FFFFFE"/>
                </a:highlight>
              </a:rPr>
              <a:t>, response_model=Item)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def</a:t>
            </a:r>
            <a:r>
              <a:rPr lang="en-US" sz="2000">
                <a:solidFill>
                  <a:srgbClr val="000000"/>
                </a:solidFill>
                <a:highlight>
                  <a:srgbClr val="FFFFFE"/>
                </a:highlight>
              </a:rPr>
              <a:t> update_item(item_id: </a:t>
            </a:r>
            <a:r>
              <a:rPr lang="en-US" sz="2000">
                <a:solidFill>
                  <a:srgbClr val="0000FF"/>
                </a:solidFill>
                <a:highlight>
                  <a:srgbClr val="FFFFFE"/>
                </a:highlight>
              </a:rPr>
              <a:t>int</a:t>
            </a:r>
            <a:r>
              <a:rPr lang="en-US" sz="2000">
                <a:solidFill>
                  <a:srgbClr val="000000"/>
                </a:solidFill>
                <a:highlight>
                  <a:srgbClr val="FFFFFE"/>
                </a:highlight>
              </a:rPr>
              <a:t>, item: Item):</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if</a:t>
            </a:r>
            <a:r>
              <a:rPr lang="en-US" sz="2000">
                <a:solidFill>
                  <a:srgbClr val="000000"/>
                </a:solidFill>
                <a:highlight>
                  <a:srgbClr val="FFFFFE"/>
                </a:highlight>
              </a:rPr>
              <a:t> item_id </a:t>
            </a:r>
            <a:r>
              <a:rPr lang="en-US" sz="2000">
                <a:solidFill>
                  <a:srgbClr val="0000FF"/>
                </a:solidFill>
                <a:highlight>
                  <a:srgbClr val="FFFFFE"/>
                </a:highlight>
              </a:rPr>
              <a:t>not</a:t>
            </a:r>
            <a:r>
              <a:rPr lang="en-US" sz="2000">
                <a:solidFill>
                  <a:srgbClr val="000000"/>
                </a:solidFill>
                <a:highlight>
                  <a:srgbClr val="FFFFFE"/>
                </a:highlight>
              </a:rPr>
              <a:t> </a:t>
            </a:r>
            <a:r>
              <a:rPr lang="en-US" sz="2000">
                <a:solidFill>
                  <a:srgbClr val="0000FF"/>
                </a:solidFill>
                <a:highlight>
                  <a:srgbClr val="FFFFFE"/>
                </a:highlight>
              </a:rPr>
              <a:t>in</a:t>
            </a:r>
            <a:r>
              <a:rPr lang="en-US" sz="2000">
                <a:solidFill>
                  <a:srgbClr val="000000"/>
                </a:solidFill>
                <a:highlight>
                  <a:srgbClr val="FFFFFE"/>
                </a:highlight>
              </a:rPr>
              <a:t> items_db:  </a:t>
            </a:r>
            <a:r>
              <a:rPr lang="en-US" sz="2000">
                <a:solidFill>
                  <a:srgbClr val="008000"/>
                </a:solidFill>
                <a:highlight>
                  <a:srgbClr val="FFFFFE"/>
                </a:highlight>
              </a:rPr>
              <a:t># Check if item exists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raise</a:t>
            </a:r>
            <a:r>
              <a:rPr lang="en-US" sz="2000">
                <a:solidFill>
                  <a:srgbClr val="000000"/>
                </a:solidFill>
                <a:highlight>
                  <a:srgbClr val="FFFFFE"/>
                </a:highlight>
              </a:rPr>
              <a:t> HTTPException(status_code=</a:t>
            </a:r>
            <a:r>
              <a:rPr lang="en-US" sz="2000">
                <a:solidFill>
                  <a:srgbClr val="098658"/>
                </a:solidFill>
                <a:highlight>
                  <a:srgbClr val="FFFFFE"/>
                </a:highlight>
              </a:rPr>
              <a:t>404</a:t>
            </a:r>
            <a:r>
              <a:rPr lang="en-US" sz="2000">
                <a:solidFill>
                  <a:srgbClr val="000000"/>
                </a:solidFill>
                <a:highlight>
                  <a:srgbClr val="FFFFFE"/>
                </a:highlight>
              </a:rPr>
              <a:t>, detail=</a:t>
            </a:r>
            <a:r>
              <a:rPr lang="en-US" sz="2000">
                <a:solidFill>
                  <a:srgbClr val="A31515"/>
                </a:solidFill>
                <a:highlight>
                  <a:srgbClr val="FFFFFE"/>
                </a:highlight>
              </a:rPr>
              <a:t>"Item not found"</a:t>
            </a:r>
            <a:r>
              <a:rPr lang="en-US" sz="2000">
                <a:solidFill>
                  <a:srgbClr val="000000"/>
                </a:solidFill>
                <a:highlight>
                  <a:srgbClr val="FFFFFE"/>
                </a:highlight>
              </a:rPr>
              <a:t>)  </a:t>
            </a:r>
            <a:r>
              <a:rPr lang="en-US" sz="2000">
                <a:solidFill>
                  <a:srgbClr val="008000"/>
                </a:solidFill>
                <a:highlight>
                  <a:srgbClr val="FFFFFE"/>
                </a:highlight>
              </a:rPr>
              <a:t># return 404 if not found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items_db[item_id] = item  </a:t>
            </a:r>
            <a:r>
              <a:rPr lang="en-US" sz="2000">
                <a:solidFill>
                  <a:srgbClr val="008000"/>
                </a:solidFill>
                <a:highlight>
                  <a:srgbClr val="FFFFFE"/>
                </a:highlight>
              </a:rPr>
              <a:t># Update the item with new data</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return</a:t>
            </a:r>
            <a:r>
              <a:rPr lang="en-US" sz="2000">
                <a:solidFill>
                  <a:srgbClr val="000000"/>
                </a:solidFill>
                <a:highlight>
                  <a:srgbClr val="FFFFFE"/>
                </a:highlight>
              </a:rPr>
              <a:t> item  </a:t>
            </a:r>
            <a:r>
              <a:rPr lang="en-US" sz="2000">
                <a:solidFill>
                  <a:srgbClr val="008000"/>
                </a:solidFill>
                <a:highlight>
                  <a:srgbClr val="FFFFFE"/>
                </a:highlight>
              </a:rPr>
              <a:t># Return the updated item</a:t>
            </a:r>
            <a:endParaRPr sz="2000">
              <a:solidFill>
                <a:srgbClr val="008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a:p>
            <a:pPr indent="0" lvl="0" marL="0" rtl="0" algn="l">
              <a:lnSpc>
                <a:spcPct val="135714"/>
              </a:lnSpc>
              <a:spcBef>
                <a:spcPts val="0"/>
              </a:spcBef>
              <a:spcAft>
                <a:spcPts val="0"/>
              </a:spcAft>
              <a:buNone/>
            </a:pPr>
            <a:r>
              <a:t/>
            </a:r>
            <a:endParaRPr sz="2000">
              <a:solidFill>
                <a:srgbClr val="008000"/>
              </a:solidFill>
              <a:highlight>
                <a:srgbClr val="FFFFFE"/>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4a9c426d01_0_68"/>
          <p:cNvSpPr txBox="1"/>
          <p:nvPr>
            <p:ph idx="2" type="body"/>
          </p:nvPr>
        </p:nvSpPr>
        <p:spPr>
          <a:xfrm>
            <a:off x="691325" y="145925"/>
            <a:ext cx="10155900" cy="5800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00">
                <a:solidFill>
                  <a:srgbClr val="008000"/>
                </a:solidFill>
                <a:highlight>
                  <a:srgbClr val="FFFFFE"/>
                </a:highlight>
              </a:rPr>
              <a:t># Define a route to delete an item by ID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800000"/>
                </a:solidFill>
                <a:highlight>
                  <a:srgbClr val="FFFFFE"/>
                </a:highlight>
              </a:rPr>
              <a:t>@app</a:t>
            </a:r>
            <a:r>
              <a:rPr lang="en-US" sz="2000">
                <a:solidFill>
                  <a:srgbClr val="000000"/>
                </a:solidFill>
                <a:highlight>
                  <a:srgbClr val="FFFFFE"/>
                </a:highlight>
              </a:rPr>
              <a:t>.delete(</a:t>
            </a:r>
            <a:r>
              <a:rPr lang="en-US" sz="2000">
                <a:solidFill>
                  <a:srgbClr val="A31515"/>
                </a:solidFill>
                <a:highlight>
                  <a:srgbClr val="FFFFFE"/>
                </a:highlight>
              </a:rPr>
              <a:t>"/items/{item_id}"</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def</a:t>
            </a:r>
            <a:r>
              <a:rPr lang="en-US" sz="2000">
                <a:solidFill>
                  <a:srgbClr val="000000"/>
                </a:solidFill>
                <a:highlight>
                  <a:srgbClr val="FFFFFE"/>
                </a:highlight>
              </a:rPr>
              <a:t> delete_item(item_id: </a:t>
            </a:r>
            <a:r>
              <a:rPr lang="en-US" sz="2000">
                <a:solidFill>
                  <a:srgbClr val="0000FF"/>
                </a:solidFill>
                <a:highlight>
                  <a:srgbClr val="FFFFFE"/>
                </a:highlight>
              </a:rPr>
              <a:t>int</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if</a:t>
            </a:r>
            <a:r>
              <a:rPr lang="en-US" sz="2000">
                <a:solidFill>
                  <a:srgbClr val="000000"/>
                </a:solidFill>
                <a:highlight>
                  <a:srgbClr val="FFFFFE"/>
                </a:highlight>
              </a:rPr>
              <a:t> item_id </a:t>
            </a:r>
            <a:r>
              <a:rPr lang="en-US" sz="2000">
                <a:solidFill>
                  <a:srgbClr val="0000FF"/>
                </a:solidFill>
                <a:highlight>
                  <a:srgbClr val="FFFFFE"/>
                </a:highlight>
              </a:rPr>
              <a:t>not</a:t>
            </a:r>
            <a:r>
              <a:rPr lang="en-US" sz="2000">
                <a:solidFill>
                  <a:srgbClr val="000000"/>
                </a:solidFill>
                <a:highlight>
                  <a:srgbClr val="FFFFFE"/>
                </a:highlight>
              </a:rPr>
              <a:t> </a:t>
            </a:r>
            <a:r>
              <a:rPr lang="en-US" sz="2000">
                <a:solidFill>
                  <a:srgbClr val="0000FF"/>
                </a:solidFill>
                <a:highlight>
                  <a:srgbClr val="FFFFFE"/>
                </a:highlight>
              </a:rPr>
              <a:t>in</a:t>
            </a:r>
            <a:r>
              <a:rPr lang="en-US" sz="2000">
                <a:solidFill>
                  <a:srgbClr val="000000"/>
                </a:solidFill>
                <a:highlight>
                  <a:srgbClr val="FFFFFE"/>
                </a:highlight>
              </a:rPr>
              <a:t> items_db:  </a:t>
            </a:r>
            <a:r>
              <a:rPr lang="en-US" sz="2000">
                <a:solidFill>
                  <a:srgbClr val="008000"/>
                </a:solidFill>
                <a:highlight>
                  <a:srgbClr val="FFFFFE"/>
                </a:highlight>
              </a:rPr>
              <a:t># Check if item exists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raise</a:t>
            </a:r>
            <a:r>
              <a:rPr lang="en-US" sz="2000">
                <a:solidFill>
                  <a:srgbClr val="000000"/>
                </a:solidFill>
                <a:highlight>
                  <a:srgbClr val="FFFFFE"/>
                </a:highlight>
              </a:rPr>
              <a:t> HTTPException(status_code=</a:t>
            </a:r>
            <a:r>
              <a:rPr lang="en-US" sz="2000">
                <a:solidFill>
                  <a:srgbClr val="098658"/>
                </a:solidFill>
                <a:highlight>
                  <a:srgbClr val="FFFFFE"/>
                </a:highlight>
              </a:rPr>
              <a:t>404</a:t>
            </a:r>
            <a:r>
              <a:rPr lang="en-US" sz="2000">
                <a:solidFill>
                  <a:srgbClr val="000000"/>
                </a:solidFill>
                <a:highlight>
                  <a:srgbClr val="FFFFFE"/>
                </a:highlight>
              </a:rPr>
              <a:t>, detail=</a:t>
            </a:r>
            <a:r>
              <a:rPr lang="en-US" sz="2000">
                <a:solidFill>
                  <a:srgbClr val="A31515"/>
                </a:solidFill>
                <a:highlight>
                  <a:srgbClr val="FFFFFE"/>
                </a:highlight>
              </a:rPr>
              <a:t>"Item not found"</a:t>
            </a:r>
            <a:r>
              <a:rPr lang="en-US" sz="2000">
                <a:solidFill>
                  <a:srgbClr val="000000"/>
                </a:solidFill>
                <a:highlight>
                  <a:srgbClr val="FFFFFE"/>
                </a:highlight>
              </a:rPr>
              <a:t>)  </a:t>
            </a:r>
            <a:r>
              <a:rPr lang="en-US" sz="2000">
                <a:solidFill>
                  <a:srgbClr val="008000"/>
                </a:solidFill>
                <a:highlight>
                  <a:srgbClr val="FFFFFE"/>
                </a:highlight>
              </a:rPr>
              <a:t># Return 404 if not found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del</a:t>
            </a:r>
            <a:r>
              <a:rPr lang="en-US" sz="2000">
                <a:solidFill>
                  <a:srgbClr val="000000"/>
                </a:solidFill>
                <a:highlight>
                  <a:srgbClr val="FFFFFE"/>
                </a:highlight>
              </a:rPr>
              <a:t> items_db[item_id]  </a:t>
            </a:r>
            <a:r>
              <a:rPr lang="en-US" sz="2000">
                <a:solidFill>
                  <a:srgbClr val="008000"/>
                </a:solidFill>
                <a:highlight>
                  <a:srgbClr val="FFFFFE"/>
                </a:highlight>
              </a:rPr>
              <a:t># Remove item from the "database"</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return</a:t>
            </a:r>
            <a:r>
              <a:rPr lang="en-US" sz="2000">
                <a:solidFill>
                  <a:srgbClr val="000000"/>
                </a:solidFill>
                <a:highlight>
                  <a:srgbClr val="FFFFFE"/>
                </a:highlight>
              </a:rPr>
              <a:t> {</a:t>
            </a:r>
            <a:r>
              <a:rPr lang="en-US" sz="2000">
                <a:solidFill>
                  <a:srgbClr val="A31515"/>
                </a:solidFill>
                <a:highlight>
                  <a:srgbClr val="FFFFFE"/>
                </a:highlight>
              </a:rPr>
              <a:t>"detail"</a:t>
            </a:r>
            <a:r>
              <a:rPr lang="en-US" sz="2000">
                <a:solidFill>
                  <a:srgbClr val="000000"/>
                </a:solidFill>
                <a:highlight>
                  <a:srgbClr val="FFFFFE"/>
                </a:highlight>
              </a:rPr>
              <a:t>: </a:t>
            </a:r>
            <a:r>
              <a:rPr lang="en-US" sz="2000">
                <a:solidFill>
                  <a:srgbClr val="A31515"/>
                </a:solidFill>
                <a:highlight>
                  <a:srgbClr val="FFFFFE"/>
                </a:highlight>
              </a:rPr>
              <a:t>"Item deleted successfully"</a:t>
            </a:r>
            <a:r>
              <a:rPr lang="en-US" sz="2000">
                <a:solidFill>
                  <a:srgbClr val="000000"/>
                </a:solidFill>
                <a:highlight>
                  <a:srgbClr val="FFFFFE"/>
                </a:highlight>
              </a:rPr>
              <a:t>}  </a:t>
            </a:r>
            <a:r>
              <a:rPr lang="en-US" sz="2000">
                <a:solidFill>
                  <a:srgbClr val="008000"/>
                </a:solidFill>
                <a:highlight>
                  <a:srgbClr val="FFFFFE"/>
                </a:highlight>
              </a:rPr>
              <a:t># Return confirmation message</a:t>
            </a:r>
            <a:endParaRPr sz="2000">
              <a:solidFill>
                <a:srgbClr val="008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Entry point for running the app directly using `python script.py`</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if</a:t>
            </a:r>
            <a:r>
              <a:rPr lang="en-US" sz="2000">
                <a:solidFill>
                  <a:srgbClr val="000000"/>
                </a:solidFill>
                <a:highlight>
                  <a:srgbClr val="FFFFFE"/>
                </a:highlight>
              </a:rPr>
              <a:t> </a:t>
            </a:r>
            <a:r>
              <a:rPr lang="en-US" sz="2000">
                <a:solidFill>
                  <a:srgbClr val="0000FF"/>
                </a:solidFill>
                <a:highlight>
                  <a:srgbClr val="FFFFFE"/>
                </a:highlight>
              </a:rPr>
              <a:t>__name__</a:t>
            </a:r>
            <a:r>
              <a:rPr lang="en-US" sz="2000">
                <a:solidFill>
                  <a:srgbClr val="000000"/>
                </a:solidFill>
                <a:highlight>
                  <a:srgbClr val="FFFFFE"/>
                </a:highlight>
              </a:rPr>
              <a:t> == </a:t>
            </a:r>
            <a:r>
              <a:rPr lang="en-US" sz="2000">
                <a:solidFill>
                  <a:srgbClr val="A31515"/>
                </a:solidFill>
                <a:highlight>
                  <a:srgbClr val="FFFFFE"/>
                </a:highlight>
              </a:rPr>
              <a:t>"__main__"</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8000"/>
                </a:solidFill>
                <a:highlight>
                  <a:srgbClr val="FFFFFE"/>
                </a:highlight>
              </a:rPr>
              <a:t># Start the FastAPI app using Uvicorn server</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uvicorn.run(app, host=</a:t>
            </a:r>
            <a:r>
              <a:rPr lang="en-US" sz="2000">
                <a:solidFill>
                  <a:srgbClr val="A31515"/>
                </a:solidFill>
                <a:highlight>
                  <a:srgbClr val="FFFFFE"/>
                </a:highlight>
              </a:rPr>
              <a:t>"0.0.0.0"</a:t>
            </a:r>
            <a:r>
              <a:rPr lang="en-US" sz="2000">
                <a:solidFill>
                  <a:srgbClr val="000000"/>
                </a:solidFill>
                <a:highlight>
                  <a:srgbClr val="FFFFFE"/>
                </a:highlight>
              </a:rPr>
              <a:t>, port=</a:t>
            </a:r>
            <a:r>
              <a:rPr lang="en-US" sz="2000">
                <a:solidFill>
                  <a:srgbClr val="098658"/>
                </a:solidFill>
                <a:highlight>
                  <a:srgbClr val="FFFFFE"/>
                </a:highlight>
              </a:rPr>
              <a:t>8000</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4a9c426d01_0_83"/>
          <p:cNvSpPr txBox="1"/>
          <p:nvPr>
            <p:ph idx="1" type="body"/>
          </p:nvPr>
        </p:nvSpPr>
        <p:spPr>
          <a:xfrm>
            <a:off x="583507" y="166962"/>
            <a:ext cx="11076600" cy="861900"/>
          </a:xfrm>
          <a:prstGeom prst="rect">
            <a:avLst/>
          </a:prstGeom>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US"/>
              <a:t>Running and testing the app</a:t>
            </a:r>
            <a:endParaRPr/>
          </a:p>
        </p:txBody>
      </p:sp>
      <p:sp>
        <p:nvSpPr>
          <p:cNvPr id="297" name="Google Shape;297;g34a9c426d01_0_83"/>
          <p:cNvSpPr txBox="1"/>
          <p:nvPr>
            <p:ph idx="2" type="body"/>
          </p:nvPr>
        </p:nvSpPr>
        <p:spPr>
          <a:xfrm>
            <a:off x="368300" y="1269025"/>
            <a:ext cx="11292000" cy="49140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Command to run the app </a:t>
            </a:r>
            <a:r>
              <a:rPr lang="en-US"/>
              <a:t>(with auto-reload during development):</a:t>
            </a:r>
            <a:endParaRPr/>
          </a:p>
          <a:p>
            <a:pPr indent="457200" lvl="0" marL="457200" rtl="0" algn="l">
              <a:spcBef>
                <a:spcPts val="1000"/>
              </a:spcBef>
              <a:spcAft>
                <a:spcPts val="0"/>
              </a:spcAft>
              <a:buNone/>
            </a:pPr>
            <a:r>
              <a:rPr i="1" lang="en-US"/>
              <a:t>uvicorn main:app --reload</a:t>
            </a:r>
            <a:endParaRPr i="1"/>
          </a:p>
          <a:p>
            <a:pPr indent="0" lvl="0" marL="0" rtl="0" algn="l">
              <a:spcBef>
                <a:spcPts val="1000"/>
              </a:spcBef>
              <a:spcAft>
                <a:spcPts val="0"/>
              </a:spcAft>
              <a:buNone/>
            </a:pPr>
            <a:r>
              <a:t/>
            </a:r>
            <a:endParaRPr i="1" sz="2000"/>
          </a:p>
          <a:p>
            <a:pPr indent="0" lvl="0" marL="0" rtl="0" algn="l">
              <a:spcBef>
                <a:spcPts val="1000"/>
              </a:spcBef>
              <a:spcAft>
                <a:spcPts val="0"/>
              </a:spcAft>
              <a:buNone/>
            </a:pPr>
            <a:r>
              <a:rPr lang="en-US">
                <a:solidFill>
                  <a:srgbClr val="188038"/>
                </a:solidFill>
              </a:rPr>
              <a:t>m</a:t>
            </a:r>
            <a:r>
              <a:rPr lang="en-US">
                <a:solidFill>
                  <a:srgbClr val="188038"/>
                </a:solidFill>
              </a:rPr>
              <a:t>ain</a:t>
            </a:r>
            <a:r>
              <a:rPr lang="en-US">
                <a:solidFill>
                  <a:srgbClr val="000000"/>
                </a:solidFill>
              </a:rPr>
              <a:t>: the filename (without </a:t>
            </a:r>
            <a:r>
              <a:rPr lang="en-US">
                <a:solidFill>
                  <a:srgbClr val="188038"/>
                </a:solidFill>
              </a:rPr>
              <a:t>.py</a:t>
            </a:r>
            <a:r>
              <a:rPr lang="en-US">
                <a:solidFill>
                  <a:srgbClr val="000000"/>
                </a:solidFill>
              </a:rPr>
              <a:t>)</a:t>
            </a:r>
            <a:endParaRPr>
              <a:solidFill>
                <a:srgbClr val="000000"/>
              </a:solidFill>
            </a:endParaRPr>
          </a:p>
          <a:p>
            <a:pPr indent="0" lvl="0" marL="0" rtl="0" algn="l">
              <a:spcBef>
                <a:spcPts val="1000"/>
              </a:spcBef>
              <a:spcAft>
                <a:spcPts val="0"/>
              </a:spcAft>
              <a:buNone/>
            </a:pPr>
            <a:r>
              <a:rPr lang="en-US">
                <a:solidFill>
                  <a:srgbClr val="188038"/>
                </a:solidFill>
              </a:rPr>
              <a:t>app</a:t>
            </a:r>
            <a:r>
              <a:rPr lang="en-US">
                <a:solidFill>
                  <a:srgbClr val="000000"/>
                </a:solidFill>
              </a:rPr>
              <a:t>: the FastAPI instance name inside the file</a:t>
            </a:r>
            <a:endParaRPr>
              <a:solidFill>
                <a:srgbClr val="000000"/>
              </a:solidFill>
            </a:endParaRPr>
          </a:p>
          <a:p>
            <a:pPr indent="0" lvl="0" marL="0" rtl="0" algn="l">
              <a:spcBef>
                <a:spcPts val="1000"/>
              </a:spcBef>
              <a:spcAft>
                <a:spcPts val="0"/>
              </a:spcAft>
              <a:buNone/>
            </a:pPr>
            <a:r>
              <a:rPr lang="en-US">
                <a:solidFill>
                  <a:srgbClr val="188038"/>
                </a:solidFill>
              </a:rPr>
              <a:t>--rel</a:t>
            </a:r>
            <a:r>
              <a:rPr lang="en-US">
                <a:solidFill>
                  <a:srgbClr val="188038"/>
                </a:solidFill>
              </a:rPr>
              <a:t>oad</a:t>
            </a:r>
            <a:r>
              <a:rPr lang="en-US">
                <a:solidFill>
                  <a:srgbClr val="000000"/>
                </a:solidFill>
              </a:rPr>
              <a:t>: enables auto-reloading when code changes</a:t>
            </a:r>
            <a:endParaRPr>
              <a:solidFill>
                <a:srgbClr val="000000"/>
              </a:solidFill>
            </a:endParaRPr>
          </a:p>
          <a:p>
            <a:pPr indent="0" lvl="0" marL="0" rtl="0" algn="l">
              <a:spcBef>
                <a:spcPts val="1000"/>
              </a:spcBef>
              <a:spcAft>
                <a:spcPts val="0"/>
              </a:spcAft>
              <a:buNone/>
            </a:pPr>
            <a:r>
              <a:t/>
            </a:r>
            <a:endParaRPr sz="1900">
              <a:solidFill>
                <a:srgbClr val="000000"/>
              </a:solidFill>
            </a:endParaRPr>
          </a:p>
          <a:p>
            <a:pPr indent="0" lvl="0" marL="0" rtl="0" algn="l">
              <a:lnSpc>
                <a:spcPct val="115000"/>
              </a:lnSpc>
              <a:spcBef>
                <a:spcPts val="1200"/>
              </a:spcBef>
              <a:spcAft>
                <a:spcPts val="0"/>
              </a:spcAft>
              <a:buNone/>
            </a:pPr>
            <a:r>
              <a:rPr b="1" lang="en-US"/>
              <a:t>Access the app in your browser</a:t>
            </a:r>
            <a:endParaRPr b="1">
              <a:solidFill>
                <a:srgbClr val="000000"/>
              </a:solidFill>
            </a:endParaRPr>
          </a:p>
          <a:p>
            <a:pPr indent="0" lvl="0" marL="0" rtl="0" algn="l">
              <a:lnSpc>
                <a:spcPct val="115000"/>
              </a:lnSpc>
              <a:spcBef>
                <a:spcPts val="1200"/>
              </a:spcBef>
              <a:spcAft>
                <a:spcPts val="0"/>
              </a:spcAft>
              <a:buNone/>
            </a:pPr>
            <a:r>
              <a:rPr lang="en-US">
                <a:solidFill>
                  <a:srgbClr val="000000"/>
                </a:solidFill>
              </a:rPr>
              <a:t>Open a browser and go to:</a:t>
            </a:r>
            <a:endParaRPr>
              <a:solidFill>
                <a:srgbClr val="000000"/>
              </a:solidFill>
            </a:endParaRPr>
          </a:p>
          <a:p>
            <a:pPr indent="-342900" lvl="0" marL="457200" rtl="0" algn="l">
              <a:lnSpc>
                <a:spcPct val="115000"/>
              </a:lnSpc>
              <a:spcBef>
                <a:spcPts val="1200"/>
              </a:spcBef>
              <a:spcAft>
                <a:spcPts val="0"/>
              </a:spcAft>
              <a:buSzPts val="1800"/>
              <a:buChar char="•"/>
            </a:pPr>
            <a:r>
              <a:rPr b="1" lang="en-US"/>
              <a:t>Main endpoint:</a:t>
            </a:r>
            <a:r>
              <a:rPr lang="en-US" sz="2600">
                <a:solidFill>
                  <a:srgbClr val="000000"/>
                </a:solidFill>
              </a:rPr>
              <a:t> </a:t>
            </a:r>
            <a:r>
              <a:rPr lang="en-US">
                <a:solidFill>
                  <a:srgbClr val="188038"/>
                </a:solidFill>
              </a:rPr>
              <a:t>http://127.0.0.1:8000/</a:t>
            </a:r>
            <a:endParaRPr>
              <a:solidFill>
                <a:srgbClr val="188038"/>
              </a:solidFill>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ph idx="1" type="body"/>
          </p:nvPr>
        </p:nvSpPr>
        <p:spPr>
          <a:xfrm>
            <a:off x="385289" y="1240963"/>
            <a:ext cx="7675200" cy="4633800"/>
          </a:xfrm>
          <a:prstGeom prst="rect">
            <a:avLst/>
          </a:prstGeom>
          <a:noFill/>
          <a:ln>
            <a:noFill/>
          </a:ln>
        </p:spPr>
        <p:txBody>
          <a:bodyPr anchorCtr="0" anchor="t" bIns="45700" lIns="91425" spcFirstLastPara="1" rIns="91425" wrap="square" tIns="45700">
            <a:normAutofit/>
          </a:bodyPr>
          <a:lstStyle/>
          <a:p>
            <a:pPr indent="-196850" lvl="0" marL="228592" rtl="0" algn="l">
              <a:lnSpc>
                <a:spcPct val="100000"/>
              </a:lnSpc>
              <a:spcBef>
                <a:spcPts val="0"/>
              </a:spcBef>
              <a:spcAft>
                <a:spcPts val="0"/>
              </a:spcAft>
              <a:buClr>
                <a:schemeClr val="dk1"/>
              </a:buClr>
              <a:buSzPts val="3100"/>
              <a:buChar char="•"/>
            </a:pPr>
            <a:r>
              <a:rPr lang="en-US" sz="3100"/>
              <a:t> </a:t>
            </a:r>
            <a:r>
              <a:rPr lang="en-US" sz="3000"/>
              <a:t>What is FastAPI?</a:t>
            </a:r>
            <a:endParaRPr sz="3000"/>
          </a:p>
          <a:p>
            <a:pPr indent="-190500" lvl="0" marL="228592" rtl="0" algn="l">
              <a:lnSpc>
                <a:spcPct val="100000"/>
              </a:lnSpc>
              <a:spcBef>
                <a:spcPts val="1000"/>
              </a:spcBef>
              <a:spcAft>
                <a:spcPts val="0"/>
              </a:spcAft>
              <a:buClr>
                <a:schemeClr val="dk1"/>
              </a:buClr>
              <a:buSzPts val="3000"/>
              <a:buChar char="•"/>
            </a:pPr>
            <a:r>
              <a:rPr lang="en-US" sz="3000"/>
              <a:t> Why use FastAPI?</a:t>
            </a:r>
            <a:endParaRPr sz="3000"/>
          </a:p>
          <a:p>
            <a:pPr indent="-190500" lvl="0" marL="228592" rtl="0" algn="l">
              <a:lnSpc>
                <a:spcPct val="100000"/>
              </a:lnSpc>
              <a:spcBef>
                <a:spcPts val="1000"/>
              </a:spcBef>
              <a:spcAft>
                <a:spcPts val="0"/>
              </a:spcAft>
              <a:buSzPts val="3000"/>
              <a:buChar char="•"/>
            </a:pPr>
            <a:r>
              <a:rPr lang="en-US" sz="3000"/>
              <a:t> Required modules and installation</a:t>
            </a:r>
            <a:endParaRPr sz="3000"/>
          </a:p>
          <a:p>
            <a:pPr indent="-190500" lvl="0" marL="228592" rtl="0" algn="l">
              <a:lnSpc>
                <a:spcPct val="100000"/>
              </a:lnSpc>
              <a:spcBef>
                <a:spcPts val="1000"/>
              </a:spcBef>
              <a:spcAft>
                <a:spcPts val="0"/>
              </a:spcAft>
              <a:buSzPts val="3000"/>
              <a:buChar char="•"/>
            </a:pPr>
            <a:r>
              <a:rPr lang="en-US" sz="3000"/>
              <a:t> Creating a basic FastAPI application</a:t>
            </a:r>
            <a:endParaRPr sz="3000"/>
          </a:p>
          <a:p>
            <a:pPr indent="-190500" lvl="0" marL="228592" rtl="0" algn="l">
              <a:lnSpc>
                <a:spcPct val="100000"/>
              </a:lnSpc>
              <a:spcBef>
                <a:spcPts val="1000"/>
              </a:spcBef>
              <a:spcAft>
                <a:spcPts val="0"/>
              </a:spcAft>
              <a:buSzPts val="3000"/>
              <a:buChar char="•"/>
            </a:pPr>
            <a:r>
              <a:rPr lang="en-US" sz="3000"/>
              <a:t> Building a CRUD API</a:t>
            </a:r>
            <a:endParaRPr sz="3000"/>
          </a:p>
          <a:p>
            <a:pPr indent="-190500" lvl="0" marL="228592" rtl="0" algn="l">
              <a:lnSpc>
                <a:spcPct val="100000"/>
              </a:lnSpc>
              <a:spcBef>
                <a:spcPts val="1000"/>
              </a:spcBef>
              <a:spcAft>
                <a:spcPts val="0"/>
              </a:spcAft>
              <a:buSzPts val="3000"/>
              <a:buChar char="•"/>
            </a:pPr>
            <a:r>
              <a:rPr lang="en-US" sz="3000"/>
              <a:t> Running and testing the app</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
          <p:cNvSpPr txBox="1"/>
          <p:nvPr>
            <p:ph idx="1" type="body"/>
          </p:nvPr>
        </p:nvSpPr>
        <p:spPr>
          <a:xfrm>
            <a:off x="583507" y="3955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What is FastAPI</a:t>
            </a:r>
            <a:endParaRPr b="1"/>
          </a:p>
        </p:txBody>
      </p:sp>
      <p:sp>
        <p:nvSpPr>
          <p:cNvPr id="241" name="Google Shape;241;p3"/>
          <p:cNvSpPr txBox="1"/>
          <p:nvPr>
            <p:ph idx="2" type="body"/>
          </p:nvPr>
        </p:nvSpPr>
        <p:spPr>
          <a:xfrm>
            <a:off x="368300" y="1410500"/>
            <a:ext cx="11076600" cy="4852500"/>
          </a:xfrm>
          <a:prstGeom prst="rect">
            <a:avLst/>
          </a:prstGeom>
          <a:noFill/>
          <a:ln>
            <a:noFill/>
          </a:ln>
        </p:spPr>
        <p:txBody>
          <a:bodyPr anchorCtr="0" anchor="t" bIns="45700" lIns="91425" spcFirstLastPara="1" rIns="91425" wrap="square" tIns="45700">
            <a:normAutofit/>
          </a:bodyPr>
          <a:lstStyle/>
          <a:p>
            <a:pPr indent="-393700" lvl="0" marL="457200" rtl="0" algn="just">
              <a:lnSpc>
                <a:spcPct val="115000"/>
              </a:lnSpc>
              <a:spcBef>
                <a:spcPts val="1200"/>
              </a:spcBef>
              <a:spcAft>
                <a:spcPts val="0"/>
              </a:spcAft>
              <a:buSzPts val="2600"/>
              <a:buChar char="•"/>
            </a:pPr>
            <a:r>
              <a:rPr lang="en-US" sz="2600"/>
              <a:t>FastAPI is a modern Python web framework for building APIs quickly and efficiently. It leverages Python type hints to provide automatic request validation and documentation. Built on Starlette (for web handling) and Pydantic (for data validation), it's highly performant. FastAPI automatically generates interactive API docs using Swagger UI. It supports asynchronous programming out of the box for high-concurrency applications. Ideal for building RESTful APIs, microservices, and backend services with minimal code.</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a9996558e_0_41"/>
          <p:cNvSpPr txBox="1"/>
          <p:nvPr>
            <p:ph idx="2" type="body"/>
          </p:nvPr>
        </p:nvSpPr>
        <p:spPr>
          <a:xfrm>
            <a:off x="368300" y="1028850"/>
            <a:ext cx="11291700" cy="51180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1200"/>
              </a:spcBef>
              <a:spcAft>
                <a:spcPts val="0"/>
              </a:spcAft>
              <a:buSzPts val="2600"/>
              <a:buChar char="•"/>
            </a:pPr>
            <a:r>
              <a:rPr b="1" lang="en-US" sz="2600"/>
              <a:t>High Performance</a:t>
            </a:r>
            <a:r>
              <a:rPr lang="en-US" sz="2600"/>
              <a:t>: Comparable to Node.js and Go thanks to ASGI and async support(One of the fastest Python frameworks available).</a:t>
            </a:r>
            <a:endParaRPr sz="2600"/>
          </a:p>
          <a:p>
            <a:pPr indent="-393700" lvl="0" marL="457200" marR="0" rtl="0" algn="just">
              <a:lnSpc>
                <a:spcPct val="115000"/>
              </a:lnSpc>
              <a:spcBef>
                <a:spcPts val="0"/>
              </a:spcBef>
              <a:spcAft>
                <a:spcPts val="0"/>
              </a:spcAft>
              <a:buSzPts val="2600"/>
              <a:buChar char="•"/>
            </a:pPr>
            <a:r>
              <a:rPr b="1" lang="en-US" sz="2600"/>
              <a:t>Automatic Validation</a:t>
            </a:r>
            <a:r>
              <a:rPr lang="en-US" sz="2600"/>
              <a:t>: Uses Python type hints and Pydantic for input/output validation.</a:t>
            </a:r>
            <a:endParaRPr sz="2600"/>
          </a:p>
          <a:p>
            <a:pPr indent="-393700" lvl="0" marL="457200" marR="0" rtl="0" algn="just">
              <a:lnSpc>
                <a:spcPct val="115000"/>
              </a:lnSpc>
              <a:spcBef>
                <a:spcPts val="0"/>
              </a:spcBef>
              <a:spcAft>
                <a:spcPts val="0"/>
              </a:spcAft>
              <a:buSzPts val="2600"/>
              <a:buChar char="•"/>
            </a:pPr>
            <a:r>
              <a:rPr b="1" lang="en-US" sz="2600"/>
              <a:t>Interactive Docs: </a:t>
            </a:r>
            <a:r>
              <a:rPr lang="en-US" sz="2600"/>
              <a:t> Auto-generates Swagger documentation for your API.</a:t>
            </a:r>
            <a:endParaRPr sz="2600"/>
          </a:p>
          <a:p>
            <a:pPr indent="-393700" lvl="0" marL="457200" marR="0" rtl="0" algn="just">
              <a:lnSpc>
                <a:spcPct val="115000"/>
              </a:lnSpc>
              <a:spcBef>
                <a:spcPts val="0"/>
              </a:spcBef>
              <a:spcAft>
                <a:spcPts val="0"/>
              </a:spcAft>
              <a:buSzPts val="2600"/>
              <a:buChar char="•"/>
            </a:pPr>
            <a:r>
              <a:rPr b="1" lang="en-US" sz="2600"/>
              <a:t>Modern Features</a:t>
            </a:r>
            <a:r>
              <a:rPr lang="en-US" sz="2600"/>
              <a:t>: Built-in support for async, dependency injection, and OAuth2.</a:t>
            </a:r>
            <a:endParaRPr sz="2600"/>
          </a:p>
          <a:p>
            <a:pPr indent="-393700" lvl="0" marL="457200" marR="0" rtl="0" algn="just">
              <a:lnSpc>
                <a:spcPct val="115000"/>
              </a:lnSpc>
              <a:spcBef>
                <a:spcPts val="0"/>
              </a:spcBef>
              <a:spcAft>
                <a:spcPts val="0"/>
              </a:spcAft>
              <a:buSzPts val="2600"/>
              <a:buChar char="•"/>
            </a:pPr>
            <a:r>
              <a:rPr b="1" lang="en-US" sz="2600"/>
              <a:t>Clean Code</a:t>
            </a:r>
            <a:r>
              <a:rPr lang="en-US" sz="2600"/>
              <a:t>: Type-hinted, readable, and maintainable code structure.</a:t>
            </a:r>
            <a:endParaRPr sz="2600"/>
          </a:p>
          <a:p>
            <a:pPr indent="-393700" lvl="0" marL="457200" marR="0" rtl="0" algn="just">
              <a:lnSpc>
                <a:spcPct val="115000"/>
              </a:lnSpc>
              <a:spcBef>
                <a:spcPts val="0"/>
              </a:spcBef>
              <a:spcAft>
                <a:spcPts val="0"/>
              </a:spcAft>
              <a:buSzPts val="2600"/>
              <a:buChar char="•"/>
            </a:pPr>
            <a:r>
              <a:rPr b="1" lang="en-US" sz="2600"/>
              <a:t>Faster Development:</a:t>
            </a:r>
            <a:r>
              <a:rPr lang="en-US" sz="2600"/>
              <a:t> Less boilerplate and immediate feedback with int</a:t>
            </a:r>
            <a:r>
              <a:rPr lang="en-US" sz="2600"/>
              <a:t>e</a:t>
            </a:r>
            <a:r>
              <a:rPr lang="en-US" sz="2600"/>
              <a:t>ractive docs.</a:t>
            </a:r>
            <a:endParaRPr sz="2600"/>
          </a:p>
        </p:txBody>
      </p:sp>
      <p:sp>
        <p:nvSpPr>
          <p:cNvPr id="247" name="Google Shape;247;g34a9996558e_0_41"/>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US"/>
              <a:t>Why use FastAPI</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4a9c426d01_0_15"/>
          <p:cNvSpPr txBox="1"/>
          <p:nvPr>
            <p:ph idx="2" type="body"/>
          </p:nvPr>
        </p:nvSpPr>
        <p:spPr>
          <a:xfrm>
            <a:off x="368300" y="1028850"/>
            <a:ext cx="11291700" cy="5118000"/>
          </a:xfrm>
          <a:prstGeom prst="rect">
            <a:avLst/>
          </a:prstGeom>
          <a:noFill/>
          <a:ln>
            <a:noFill/>
          </a:ln>
        </p:spPr>
        <p:txBody>
          <a:bodyPr anchorCtr="0" anchor="t" bIns="45700" lIns="91425" spcFirstLastPara="1" rIns="91425" wrap="square" tIns="45700">
            <a:normAutofit/>
          </a:bodyPr>
          <a:lstStyle/>
          <a:p>
            <a:pPr indent="-393700" lvl="0" marL="457200" rtl="0" algn="just">
              <a:lnSpc>
                <a:spcPct val="115000"/>
              </a:lnSpc>
              <a:spcBef>
                <a:spcPts val="1200"/>
              </a:spcBef>
              <a:spcAft>
                <a:spcPts val="0"/>
              </a:spcAft>
              <a:buSzPts val="2600"/>
              <a:buChar char="•"/>
            </a:pPr>
            <a:r>
              <a:rPr b="1" lang="en-US" sz="2600"/>
              <a:t>fastapi </a:t>
            </a:r>
            <a:r>
              <a:rPr lang="en-US" sz="2600"/>
              <a:t>– Core framework</a:t>
            </a:r>
            <a:endParaRPr sz="2600"/>
          </a:p>
          <a:p>
            <a:pPr indent="-393700" lvl="0" marL="457200" rtl="0" algn="just">
              <a:lnSpc>
                <a:spcPct val="115000"/>
              </a:lnSpc>
              <a:spcBef>
                <a:spcPts val="0"/>
              </a:spcBef>
              <a:spcAft>
                <a:spcPts val="0"/>
              </a:spcAft>
              <a:buSzPts val="2600"/>
              <a:buChar char="•"/>
            </a:pPr>
            <a:r>
              <a:rPr b="1" lang="en-US" sz="2600"/>
              <a:t>uvicorn </a:t>
            </a:r>
            <a:r>
              <a:rPr lang="en-US" sz="2600"/>
              <a:t>– ASGI server to run FastAPI</a:t>
            </a:r>
            <a:endParaRPr sz="2600"/>
          </a:p>
          <a:p>
            <a:pPr indent="-393700" lvl="0" marL="457200" rtl="0" algn="just">
              <a:lnSpc>
                <a:spcPct val="115000"/>
              </a:lnSpc>
              <a:spcBef>
                <a:spcPts val="0"/>
              </a:spcBef>
              <a:spcAft>
                <a:spcPts val="0"/>
              </a:spcAft>
              <a:buSzPts val="2600"/>
              <a:buChar char="•"/>
            </a:pPr>
            <a:r>
              <a:rPr b="1" lang="en-US" sz="2600"/>
              <a:t>Command to install FastAPI:</a:t>
            </a:r>
            <a:endParaRPr b="1" sz="2600"/>
          </a:p>
          <a:p>
            <a:pPr indent="-393700" lvl="1" marL="914400" rtl="0" algn="just">
              <a:lnSpc>
                <a:spcPct val="115000"/>
              </a:lnSpc>
              <a:spcBef>
                <a:spcPts val="0"/>
              </a:spcBef>
              <a:spcAft>
                <a:spcPts val="0"/>
              </a:spcAft>
              <a:buSzPts val="2600"/>
              <a:buChar char="•"/>
            </a:pPr>
            <a:r>
              <a:rPr i="1" lang="en-US" sz="2600"/>
              <a:t>pip install fastapi uvicorn</a:t>
            </a:r>
            <a:endParaRPr b="1" sz="2600"/>
          </a:p>
          <a:p>
            <a:pPr indent="-393700" lvl="0" marL="457200" rtl="0" algn="just">
              <a:lnSpc>
                <a:spcPct val="115000"/>
              </a:lnSpc>
              <a:spcBef>
                <a:spcPts val="0"/>
              </a:spcBef>
              <a:spcAft>
                <a:spcPts val="0"/>
              </a:spcAft>
              <a:buSzPts val="2600"/>
              <a:buChar char="•"/>
            </a:pPr>
            <a:r>
              <a:rPr b="1" lang="en-US" sz="2600"/>
              <a:t>pydantic </a:t>
            </a:r>
            <a:r>
              <a:rPr lang="en-US" sz="2600"/>
              <a:t>– For data validation</a:t>
            </a:r>
            <a:endParaRPr sz="2600"/>
          </a:p>
          <a:p>
            <a:pPr indent="-393700" lvl="0" marL="457200" rtl="0" algn="just">
              <a:lnSpc>
                <a:spcPct val="115000"/>
              </a:lnSpc>
              <a:spcBef>
                <a:spcPts val="0"/>
              </a:spcBef>
              <a:spcAft>
                <a:spcPts val="0"/>
              </a:spcAft>
              <a:buSzPts val="2600"/>
              <a:buChar char="•"/>
            </a:pPr>
            <a:r>
              <a:rPr b="1" lang="en-US" sz="2600"/>
              <a:t>typing </a:t>
            </a:r>
            <a:r>
              <a:rPr lang="en-US" sz="2600"/>
              <a:t>– Built-in Python types for hints</a:t>
            </a:r>
            <a:endParaRPr i="1" sz="2600"/>
          </a:p>
        </p:txBody>
      </p:sp>
      <p:sp>
        <p:nvSpPr>
          <p:cNvPr id="253" name="Google Shape;253;g34a9c426d01_0_15"/>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1000"/>
              </a:spcBef>
              <a:spcAft>
                <a:spcPts val="0"/>
              </a:spcAft>
              <a:buNone/>
            </a:pPr>
            <a:r>
              <a:rPr b="1" lang="en-US"/>
              <a:t>Required modules and installation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4a9c426d01_0_32"/>
          <p:cNvSpPr txBox="1"/>
          <p:nvPr>
            <p:ph idx="2" type="body"/>
          </p:nvPr>
        </p:nvSpPr>
        <p:spPr>
          <a:xfrm>
            <a:off x="583500" y="1028850"/>
            <a:ext cx="10174200" cy="33852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None/>
            </a:pPr>
            <a:r>
              <a:rPr lang="en-US" sz="2600">
                <a:solidFill>
                  <a:srgbClr val="008000"/>
                </a:solidFill>
                <a:highlight>
                  <a:srgbClr val="FFFFFE"/>
                </a:highlight>
              </a:rPr>
              <a:t># main.py</a:t>
            </a:r>
            <a:endParaRPr sz="2600">
              <a:solidFill>
                <a:srgbClr val="008000"/>
              </a:solidFill>
              <a:highlight>
                <a:srgbClr val="FFFFFE"/>
              </a:highlight>
            </a:endParaRPr>
          </a:p>
          <a:p>
            <a:pPr indent="0" lvl="0" marL="0" rtl="0" algn="l">
              <a:lnSpc>
                <a:spcPct val="135714"/>
              </a:lnSpc>
              <a:spcBef>
                <a:spcPts val="0"/>
              </a:spcBef>
              <a:spcAft>
                <a:spcPts val="0"/>
              </a:spcAft>
              <a:buNone/>
            </a:pPr>
            <a:r>
              <a:rPr lang="en-US" sz="2600">
                <a:solidFill>
                  <a:srgbClr val="0000FF"/>
                </a:solidFill>
                <a:highlight>
                  <a:srgbClr val="FFFFFE"/>
                </a:highlight>
              </a:rPr>
              <a:t>from</a:t>
            </a:r>
            <a:r>
              <a:rPr lang="en-US" sz="2600">
                <a:solidFill>
                  <a:srgbClr val="000000"/>
                </a:solidFill>
                <a:highlight>
                  <a:srgbClr val="FFFFFE"/>
                </a:highlight>
              </a:rPr>
              <a:t> fastapi </a:t>
            </a:r>
            <a:r>
              <a:rPr lang="en-US" sz="2600">
                <a:solidFill>
                  <a:srgbClr val="0000FF"/>
                </a:solidFill>
                <a:highlight>
                  <a:srgbClr val="FFFFFE"/>
                </a:highlight>
              </a:rPr>
              <a:t>import</a:t>
            </a:r>
            <a:r>
              <a:rPr lang="en-US" sz="2600">
                <a:solidFill>
                  <a:srgbClr val="000000"/>
                </a:solidFill>
                <a:highlight>
                  <a:srgbClr val="FFFFFE"/>
                </a:highlight>
              </a:rPr>
              <a:t> FastAPI</a:t>
            </a:r>
            <a:endParaRPr sz="2600">
              <a:solidFill>
                <a:srgbClr val="000000"/>
              </a:solidFill>
              <a:highlight>
                <a:srgbClr val="FFFFFE"/>
              </a:highlight>
            </a:endParaRPr>
          </a:p>
          <a:p>
            <a:pPr indent="0" lvl="0" marL="0" rtl="0" algn="l">
              <a:lnSpc>
                <a:spcPct val="135714"/>
              </a:lnSpc>
              <a:spcBef>
                <a:spcPts val="0"/>
              </a:spcBef>
              <a:spcAft>
                <a:spcPts val="0"/>
              </a:spcAft>
              <a:buNone/>
            </a:pPr>
            <a:r>
              <a:rPr lang="en-US" sz="2600">
                <a:solidFill>
                  <a:srgbClr val="000000"/>
                </a:solidFill>
                <a:highlight>
                  <a:srgbClr val="FFFFFE"/>
                </a:highlight>
              </a:rPr>
              <a:t>app = FastAPI()</a:t>
            </a:r>
            <a:endParaRPr sz="2600">
              <a:solidFill>
                <a:srgbClr val="000000"/>
              </a:solidFill>
              <a:highlight>
                <a:srgbClr val="FFFFFE"/>
              </a:highlight>
            </a:endParaRPr>
          </a:p>
          <a:p>
            <a:pPr indent="0" lvl="0" marL="0" rtl="0" algn="l">
              <a:lnSpc>
                <a:spcPct val="135714"/>
              </a:lnSpc>
              <a:spcBef>
                <a:spcPts val="0"/>
              </a:spcBef>
              <a:spcAft>
                <a:spcPts val="0"/>
              </a:spcAft>
              <a:buNone/>
            </a:pPr>
            <a:r>
              <a:rPr lang="en-US" sz="2600">
                <a:solidFill>
                  <a:srgbClr val="800000"/>
                </a:solidFill>
                <a:highlight>
                  <a:srgbClr val="FFFFFE"/>
                </a:highlight>
              </a:rPr>
              <a:t>@app</a:t>
            </a:r>
            <a:r>
              <a:rPr lang="en-US" sz="2600">
                <a:solidFill>
                  <a:srgbClr val="000000"/>
                </a:solidFill>
                <a:highlight>
                  <a:srgbClr val="FFFFFE"/>
                </a:highlight>
              </a:rPr>
              <a:t>.get(</a:t>
            </a:r>
            <a:r>
              <a:rPr lang="en-US" sz="2600">
                <a:solidFill>
                  <a:srgbClr val="A31515"/>
                </a:solidFill>
                <a:highlight>
                  <a:srgbClr val="FFFFFE"/>
                </a:highlight>
              </a:rPr>
              <a:t>"/"</a:t>
            </a:r>
            <a:r>
              <a:rPr lang="en-US" sz="2600">
                <a:solidFill>
                  <a:srgbClr val="000000"/>
                </a:solidFill>
                <a:highlight>
                  <a:srgbClr val="FFFFFE"/>
                </a:highlight>
              </a:rPr>
              <a:t>)</a:t>
            </a:r>
            <a:endParaRPr sz="2600">
              <a:solidFill>
                <a:srgbClr val="000000"/>
              </a:solidFill>
              <a:highlight>
                <a:srgbClr val="FFFFFE"/>
              </a:highlight>
            </a:endParaRPr>
          </a:p>
          <a:p>
            <a:pPr indent="0" lvl="0" marL="0" rtl="0" algn="l">
              <a:lnSpc>
                <a:spcPct val="135714"/>
              </a:lnSpc>
              <a:spcBef>
                <a:spcPts val="0"/>
              </a:spcBef>
              <a:spcAft>
                <a:spcPts val="0"/>
              </a:spcAft>
              <a:buNone/>
            </a:pPr>
            <a:r>
              <a:rPr lang="en-US" sz="2600">
                <a:solidFill>
                  <a:srgbClr val="0000FF"/>
                </a:solidFill>
                <a:highlight>
                  <a:srgbClr val="FFFFFE"/>
                </a:highlight>
              </a:rPr>
              <a:t>def</a:t>
            </a:r>
            <a:r>
              <a:rPr lang="en-US" sz="2600">
                <a:solidFill>
                  <a:srgbClr val="000000"/>
                </a:solidFill>
                <a:highlight>
                  <a:srgbClr val="FFFFFE"/>
                </a:highlight>
              </a:rPr>
              <a:t> read_root():</a:t>
            </a:r>
            <a:endParaRPr sz="2600">
              <a:solidFill>
                <a:srgbClr val="000000"/>
              </a:solidFill>
              <a:highlight>
                <a:srgbClr val="FFFFFE"/>
              </a:highlight>
            </a:endParaRPr>
          </a:p>
          <a:p>
            <a:pPr indent="0" lvl="0" marL="0" rtl="0" algn="l">
              <a:lnSpc>
                <a:spcPct val="135714"/>
              </a:lnSpc>
              <a:spcBef>
                <a:spcPts val="0"/>
              </a:spcBef>
              <a:spcAft>
                <a:spcPts val="0"/>
              </a:spcAft>
              <a:buNone/>
            </a:pPr>
            <a:r>
              <a:rPr lang="en-US" sz="2600">
                <a:solidFill>
                  <a:srgbClr val="000000"/>
                </a:solidFill>
                <a:highlight>
                  <a:srgbClr val="FFFFFE"/>
                </a:highlight>
              </a:rPr>
              <a:t>    </a:t>
            </a:r>
            <a:r>
              <a:rPr lang="en-US" sz="2600">
                <a:solidFill>
                  <a:srgbClr val="0000FF"/>
                </a:solidFill>
                <a:highlight>
                  <a:srgbClr val="FFFFFE"/>
                </a:highlight>
              </a:rPr>
              <a:t>return</a:t>
            </a:r>
            <a:r>
              <a:rPr lang="en-US" sz="2600">
                <a:solidFill>
                  <a:srgbClr val="000000"/>
                </a:solidFill>
                <a:highlight>
                  <a:srgbClr val="FFFFFE"/>
                </a:highlight>
              </a:rPr>
              <a:t> {</a:t>
            </a:r>
            <a:r>
              <a:rPr lang="en-US" sz="2600">
                <a:solidFill>
                  <a:srgbClr val="A31515"/>
                </a:solidFill>
                <a:highlight>
                  <a:srgbClr val="FFFFFE"/>
                </a:highlight>
              </a:rPr>
              <a:t>"message"</a:t>
            </a:r>
            <a:r>
              <a:rPr lang="en-US" sz="2600">
                <a:solidFill>
                  <a:srgbClr val="000000"/>
                </a:solidFill>
                <a:highlight>
                  <a:srgbClr val="FFFFFE"/>
                </a:highlight>
              </a:rPr>
              <a:t>: </a:t>
            </a:r>
            <a:r>
              <a:rPr lang="en-US" sz="2600">
                <a:solidFill>
                  <a:srgbClr val="A31515"/>
                </a:solidFill>
                <a:highlight>
                  <a:srgbClr val="FFFFFE"/>
                </a:highlight>
              </a:rPr>
              <a:t>"Hello, FastAPI!"</a:t>
            </a:r>
            <a:r>
              <a:rPr lang="en-US" sz="2600">
                <a:solidFill>
                  <a:srgbClr val="000000"/>
                </a:solidFill>
                <a:highlight>
                  <a:srgbClr val="FFFFFE"/>
                </a:highlight>
              </a:rPr>
              <a:t>}</a:t>
            </a:r>
            <a:endParaRPr b="1" sz="2600"/>
          </a:p>
        </p:txBody>
      </p:sp>
      <p:sp>
        <p:nvSpPr>
          <p:cNvPr id="259" name="Google Shape;259;g34a9c426d01_0_32"/>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1000"/>
              </a:spcBef>
              <a:spcAft>
                <a:spcPts val="0"/>
              </a:spcAft>
              <a:buNone/>
            </a:pPr>
            <a:r>
              <a:rPr b="1" lang="en-US"/>
              <a:t>Creating a Basic FastAPI App</a:t>
            </a:r>
            <a:endParaRPr b="1"/>
          </a:p>
        </p:txBody>
      </p:sp>
      <p:sp>
        <p:nvSpPr>
          <p:cNvPr id="260" name="Google Shape;260;g34a9c426d01_0_32"/>
          <p:cNvSpPr txBox="1"/>
          <p:nvPr>
            <p:ph idx="2" type="body"/>
          </p:nvPr>
        </p:nvSpPr>
        <p:spPr>
          <a:xfrm>
            <a:off x="583500" y="4414050"/>
            <a:ext cx="10174200" cy="1392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35714"/>
              </a:lnSpc>
              <a:spcBef>
                <a:spcPts val="0"/>
              </a:spcBef>
              <a:spcAft>
                <a:spcPts val="0"/>
              </a:spcAft>
              <a:buNone/>
            </a:pPr>
            <a:r>
              <a:rPr b="1" lang="en-US" sz="2924"/>
              <a:t>Run it using uvicorn:</a:t>
            </a:r>
            <a:endParaRPr b="1" sz="2924"/>
          </a:p>
          <a:p>
            <a:pPr indent="0" lvl="0" marL="0" rtl="0" algn="l">
              <a:lnSpc>
                <a:spcPct val="135714"/>
              </a:lnSpc>
              <a:spcBef>
                <a:spcPts val="0"/>
              </a:spcBef>
              <a:spcAft>
                <a:spcPts val="0"/>
              </a:spcAft>
              <a:buNone/>
            </a:pPr>
            <a:r>
              <a:rPr b="1" lang="en-US" sz="2600"/>
              <a:t>	</a:t>
            </a:r>
            <a:r>
              <a:rPr i="1" lang="en-US" sz="2600"/>
              <a:t>uvicorn main:app --reload</a:t>
            </a:r>
            <a:endParaRPr i="1" sz="2600"/>
          </a:p>
          <a:p>
            <a:pPr indent="0" lvl="0" marL="0" rtl="0" algn="l">
              <a:lnSpc>
                <a:spcPct val="135714"/>
              </a:lnSpc>
              <a:spcBef>
                <a:spcPts val="0"/>
              </a:spcBef>
              <a:spcAft>
                <a:spcPts val="0"/>
              </a:spcAft>
              <a:buNone/>
            </a:pPr>
            <a:r>
              <a:t/>
            </a:r>
            <a:endParaRPr b="1"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4a9c426d01_0_21"/>
          <p:cNvSpPr txBox="1"/>
          <p:nvPr>
            <p:ph idx="2" type="body"/>
          </p:nvPr>
        </p:nvSpPr>
        <p:spPr>
          <a:xfrm>
            <a:off x="583500" y="1138300"/>
            <a:ext cx="11418000" cy="5118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50">
                <a:solidFill>
                  <a:srgbClr val="008000"/>
                </a:solidFill>
                <a:highlight>
                  <a:srgbClr val="FFFFFE"/>
                </a:highlight>
              </a:rPr>
              <a:t># Import required modules from FastAPI and related packages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fastapi </a:t>
            </a:r>
            <a:r>
              <a:rPr lang="en-US" sz="2050">
                <a:solidFill>
                  <a:srgbClr val="0000FF"/>
                </a:solidFill>
                <a:highlight>
                  <a:srgbClr val="FFFFFE"/>
                </a:highlight>
              </a:rPr>
              <a:t>import</a:t>
            </a:r>
            <a:r>
              <a:rPr lang="en-US" sz="2050">
                <a:solidFill>
                  <a:srgbClr val="000000"/>
                </a:solidFill>
                <a:highlight>
                  <a:srgbClr val="FFFFFE"/>
                </a:highlight>
              </a:rPr>
              <a:t> FastAPI, HTTPException, Request  </a:t>
            </a:r>
            <a:r>
              <a:rPr lang="en-US" sz="2050">
                <a:solidFill>
                  <a:srgbClr val="008000"/>
                </a:solidFill>
                <a:highlight>
                  <a:srgbClr val="FFFFFE"/>
                </a:highlight>
              </a:rPr>
              <a:t># FastAPI core, HTTP exceptions, and request object</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fastapi.middleware.cors </a:t>
            </a:r>
            <a:r>
              <a:rPr lang="en-US" sz="2050">
                <a:solidFill>
                  <a:srgbClr val="0000FF"/>
                </a:solidFill>
                <a:highlight>
                  <a:srgbClr val="FFFFFE"/>
                </a:highlight>
              </a:rPr>
              <a:t>import</a:t>
            </a:r>
            <a:r>
              <a:rPr lang="en-US" sz="2050">
                <a:solidFill>
                  <a:srgbClr val="000000"/>
                </a:solidFill>
                <a:highlight>
                  <a:srgbClr val="FFFFFE"/>
                </a:highlight>
              </a:rPr>
              <a:t> CORSMiddleware  </a:t>
            </a:r>
            <a:r>
              <a:rPr lang="en-US" sz="2050">
                <a:solidFill>
                  <a:srgbClr val="008000"/>
                </a:solidFill>
                <a:highlight>
                  <a:srgbClr val="FFFFFE"/>
                </a:highlight>
              </a:rPr>
              <a:t># For enabling CORS (Cross-Origin Resource Sharing)</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pydantic </a:t>
            </a:r>
            <a:r>
              <a:rPr lang="en-US" sz="2050">
                <a:solidFill>
                  <a:srgbClr val="0000FF"/>
                </a:solidFill>
                <a:highlight>
                  <a:srgbClr val="FFFFFE"/>
                </a:highlight>
              </a:rPr>
              <a:t>import</a:t>
            </a:r>
            <a:r>
              <a:rPr lang="en-US" sz="2050">
                <a:solidFill>
                  <a:srgbClr val="000000"/>
                </a:solidFill>
                <a:highlight>
                  <a:srgbClr val="FFFFFE"/>
                </a:highlight>
              </a:rPr>
              <a:t> BaseModel  </a:t>
            </a:r>
            <a:r>
              <a:rPr lang="en-US" sz="2050">
                <a:solidFill>
                  <a:srgbClr val="008000"/>
                </a:solidFill>
                <a:highlight>
                  <a:srgbClr val="FFFFFE"/>
                </a:highlight>
              </a:rPr>
              <a:t># Used for request validation and data modeling</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typing </a:t>
            </a:r>
            <a:r>
              <a:rPr lang="en-US" sz="2050">
                <a:solidFill>
                  <a:srgbClr val="0000FF"/>
                </a:solidFill>
                <a:highlight>
                  <a:srgbClr val="FFFFFE"/>
                </a:highlight>
              </a:rPr>
              <a:t>import</a:t>
            </a:r>
            <a:r>
              <a:rPr lang="en-US" sz="2050">
                <a:solidFill>
                  <a:srgbClr val="000000"/>
                </a:solidFill>
                <a:highlight>
                  <a:srgbClr val="FFFFFE"/>
                </a:highlight>
              </a:rPr>
              <a:t> List, Optional  </a:t>
            </a:r>
            <a:r>
              <a:rPr lang="en-US" sz="2050">
                <a:solidFill>
                  <a:srgbClr val="008000"/>
                </a:solidFill>
                <a:highlight>
                  <a:srgbClr val="FFFFFE"/>
                </a:highlight>
              </a:rPr>
              <a:t># Type hints for lists and optional values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import</a:t>
            </a:r>
            <a:r>
              <a:rPr lang="en-US" sz="2050">
                <a:solidFill>
                  <a:srgbClr val="000000"/>
                </a:solidFill>
                <a:highlight>
                  <a:srgbClr val="FFFFFE"/>
                </a:highlight>
              </a:rPr>
              <a:t> uvicorn  </a:t>
            </a:r>
            <a:r>
              <a:rPr lang="en-US" sz="2050">
                <a:solidFill>
                  <a:srgbClr val="008000"/>
                </a:solidFill>
                <a:highlight>
                  <a:srgbClr val="FFFFFE"/>
                </a:highlight>
              </a:rPr>
              <a:t># ASGI server to run FastAPI apps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fastapi.staticfiles </a:t>
            </a:r>
            <a:r>
              <a:rPr lang="en-US" sz="2050">
                <a:solidFill>
                  <a:srgbClr val="0000FF"/>
                </a:solidFill>
                <a:highlight>
                  <a:srgbClr val="FFFFFE"/>
                </a:highlight>
              </a:rPr>
              <a:t>import</a:t>
            </a:r>
            <a:r>
              <a:rPr lang="en-US" sz="2050">
                <a:solidFill>
                  <a:srgbClr val="000000"/>
                </a:solidFill>
                <a:highlight>
                  <a:srgbClr val="FFFFFE"/>
                </a:highlight>
              </a:rPr>
              <a:t> StaticFiles  </a:t>
            </a:r>
            <a:r>
              <a:rPr lang="en-US" sz="2050">
                <a:solidFill>
                  <a:srgbClr val="008000"/>
                </a:solidFill>
                <a:highlight>
                  <a:srgbClr val="FFFFFE"/>
                </a:highlight>
              </a:rPr>
              <a:t># To serve static files like JS/CSS/images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fastapi.responses </a:t>
            </a:r>
            <a:r>
              <a:rPr lang="en-US" sz="2050">
                <a:solidFill>
                  <a:srgbClr val="0000FF"/>
                </a:solidFill>
                <a:highlight>
                  <a:srgbClr val="FFFFFE"/>
                </a:highlight>
              </a:rPr>
              <a:t>import</a:t>
            </a:r>
            <a:r>
              <a:rPr lang="en-US" sz="2050">
                <a:solidFill>
                  <a:srgbClr val="000000"/>
                </a:solidFill>
                <a:highlight>
                  <a:srgbClr val="FFFFFE"/>
                </a:highlight>
              </a:rPr>
              <a:t> FileResponse  </a:t>
            </a:r>
            <a:r>
              <a:rPr lang="en-US" sz="2050">
                <a:solidFill>
                  <a:srgbClr val="008000"/>
                </a:solidFill>
                <a:highlight>
                  <a:srgbClr val="FFFFFE"/>
                </a:highlight>
              </a:rPr>
              <a:t># To return files as responses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from</a:t>
            </a:r>
            <a:r>
              <a:rPr lang="en-US" sz="2050">
                <a:solidFill>
                  <a:srgbClr val="000000"/>
                </a:solidFill>
                <a:highlight>
                  <a:srgbClr val="FFFFFE"/>
                </a:highlight>
              </a:rPr>
              <a:t> dotenv </a:t>
            </a:r>
            <a:r>
              <a:rPr lang="en-US" sz="2050">
                <a:solidFill>
                  <a:srgbClr val="0000FF"/>
                </a:solidFill>
                <a:highlight>
                  <a:srgbClr val="FFFFFE"/>
                </a:highlight>
              </a:rPr>
              <a:t>import</a:t>
            </a:r>
            <a:r>
              <a:rPr lang="en-US" sz="2050">
                <a:solidFill>
                  <a:srgbClr val="000000"/>
                </a:solidFill>
                <a:highlight>
                  <a:srgbClr val="FFFFFE"/>
                </a:highlight>
              </a:rPr>
              <a:t> load_dotenv  </a:t>
            </a:r>
            <a:r>
              <a:rPr lang="en-US" sz="2050">
                <a:solidFill>
                  <a:srgbClr val="008000"/>
                </a:solidFill>
                <a:highlight>
                  <a:srgbClr val="FFFFFE"/>
                </a:highlight>
              </a:rPr>
              <a:t># To load environment variables from a `.env` file</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FF"/>
                </a:solidFill>
                <a:highlight>
                  <a:srgbClr val="FFFFFE"/>
                </a:highlight>
              </a:rPr>
              <a:t>import</a:t>
            </a:r>
            <a:r>
              <a:rPr lang="en-US" sz="2050">
                <a:solidFill>
                  <a:srgbClr val="000000"/>
                </a:solidFill>
                <a:highlight>
                  <a:srgbClr val="FFFFFE"/>
                </a:highlight>
              </a:rPr>
              <a:t> os  </a:t>
            </a:r>
            <a:r>
              <a:rPr lang="en-US" sz="2050">
                <a:solidFill>
                  <a:srgbClr val="008000"/>
                </a:solidFill>
                <a:highlight>
                  <a:srgbClr val="FFFFFE"/>
                </a:highlight>
              </a:rPr>
              <a:t># To access environment variables</a:t>
            </a:r>
            <a:endParaRPr sz="2050">
              <a:solidFill>
                <a:srgbClr val="008000"/>
              </a:solidFill>
              <a:highlight>
                <a:srgbClr val="FFFFFE"/>
              </a:highlight>
            </a:endParaRPr>
          </a:p>
          <a:p>
            <a:pPr indent="0" lvl="0" marL="0" rtl="0" algn="l">
              <a:lnSpc>
                <a:spcPct val="135714"/>
              </a:lnSpc>
              <a:spcBef>
                <a:spcPts val="0"/>
              </a:spcBef>
              <a:spcAft>
                <a:spcPts val="0"/>
              </a:spcAft>
              <a:buNone/>
            </a:pPr>
            <a:r>
              <a:t/>
            </a:r>
            <a:endParaRPr sz="2050">
              <a:solidFill>
                <a:srgbClr val="008000"/>
              </a:solidFill>
              <a:highlight>
                <a:srgbClr val="FFFFFE"/>
              </a:highlight>
            </a:endParaRPr>
          </a:p>
        </p:txBody>
      </p:sp>
      <p:sp>
        <p:nvSpPr>
          <p:cNvPr id="266" name="Google Shape;266;g34a9c426d01_0_21"/>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1000"/>
              </a:spcBef>
              <a:spcAft>
                <a:spcPts val="0"/>
              </a:spcAft>
              <a:buNone/>
            </a:pPr>
            <a:r>
              <a:rPr b="1" lang="en-US"/>
              <a:t>Building a CRUD API</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4a9c426d01_0_47"/>
          <p:cNvSpPr txBox="1"/>
          <p:nvPr>
            <p:ph idx="2" type="body"/>
          </p:nvPr>
        </p:nvSpPr>
        <p:spPr>
          <a:xfrm>
            <a:off x="673100" y="291825"/>
            <a:ext cx="10155900" cy="5800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50">
                <a:solidFill>
                  <a:srgbClr val="008000"/>
                </a:solidFill>
                <a:highlight>
                  <a:srgbClr val="FFFFFE"/>
                </a:highlight>
              </a:rPr>
              <a:t># Load environment variables from the .env file into the system</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load_dotenv()</a:t>
            </a:r>
            <a:endParaRPr sz="2050">
              <a:solidFill>
                <a:srgbClr val="000000"/>
              </a:solidFill>
              <a:highlight>
                <a:srgbClr val="FFFFFE"/>
              </a:highlight>
            </a:endParaRPr>
          </a:p>
          <a:p>
            <a:pPr indent="0" lvl="0" marL="0" rtl="0" algn="l">
              <a:lnSpc>
                <a:spcPct val="135714"/>
              </a:lnSpc>
              <a:spcBef>
                <a:spcPts val="0"/>
              </a:spcBef>
              <a:spcAft>
                <a:spcPts val="0"/>
              </a:spcAft>
              <a:buNone/>
            </a:pPr>
            <a:r>
              <a:rPr lang="en-US" sz="2050">
                <a:solidFill>
                  <a:srgbClr val="008000"/>
                </a:solidFill>
                <a:highlight>
                  <a:srgbClr val="FFFFFE"/>
                </a:highlight>
              </a:rPr>
              <a:t># Initialize the FastAPI application</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app = FastAPI()</a:t>
            </a:r>
            <a:endParaRPr sz="2050">
              <a:solidFill>
                <a:srgbClr val="000000"/>
              </a:solidFill>
              <a:highlight>
                <a:srgbClr val="FFFFFE"/>
              </a:highlight>
            </a:endParaRPr>
          </a:p>
          <a:p>
            <a:pPr indent="0" lvl="0" marL="0" rtl="0" algn="l">
              <a:lnSpc>
                <a:spcPct val="135714"/>
              </a:lnSpc>
              <a:spcBef>
                <a:spcPts val="0"/>
              </a:spcBef>
              <a:spcAft>
                <a:spcPts val="0"/>
              </a:spcAft>
              <a:buNone/>
            </a:pPr>
            <a:r>
              <a:rPr lang="en-US" sz="2050">
                <a:solidFill>
                  <a:srgbClr val="008000"/>
                </a:solidFill>
                <a:highlight>
                  <a:srgbClr val="FFFFFE"/>
                </a:highlight>
              </a:rPr>
              <a:t># Add CORS middleware to allow cross-origin requests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8000"/>
                </a:solidFill>
                <a:highlight>
                  <a:srgbClr val="FFFFFE"/>
                </a:highlight>
              </a:rPr>
              <a:t># This setup allows *all* origins, which is okay for development</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8000"/>
                </a:solidFill>
                <a:highlight>
                  <a:srgbClr val="FFFFFE"/>
                </a:highlight>
              </a:rPr>
              <a:t># In production, restrict `allow_origins` to specific domains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app.add_middleware(</a:t>
            </a:r>
            <a:endParaRPr sz="2050">
              <a:solidFill>
                <a:srgbClr val="000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    CORSMiddleware,</a:t>
            </a:r>
            <a:endParaRPr sz="2050">
              <a:solidFill>
                <a:srgbClr val="000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    allow_origins=[</a:t>
            </a:r>
            <a:r>
              <a:rPr lang="en-US" sz="2050">
                <a:solidFill>
                  <a:srgbClr val="A31515"/>
                </a:solidFill>
                <a:highlight>
                  <a:srgbClr val="FFFFFE"/>
                </a:highlight>
              </a:rPr>
              <a:t>"*"</a:t>
            </a:r>
            <a:r>
              <a:rPr lang="en-US" sz="2050">
                <a:solidFill>
                  <a:srgbClr val="000000"/>
                </a:solidFill>
                <a:highlight>
                  <a:srgbClr val="FFFFFE"/>
                </a:highlight>
              </a:rPr>
              <a:t>],  </a:t>
            </a:r>
            <a:r>
              <a:rPr lang="en-US" sz="2050">
                <a:solidFill>
                  <a:srgbClr val="008000"/>
                </a:solidFill>
                <a:highlight>
                  <a:srgbClr val="FFFFFE"/>
                </a:highlight>
              </a:rPr>
              <a:t># Allow all origins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    allow_credentials=</a:t>
            </a:r>
            <a:r>
              <a:rPr lang="en-US" sz="2050">
                <a:solidFill>
                  <a:srgbClr val="0000FF"/>
                </a:solidFill>
                <a:highlight>
                  <a:srgbClr val="FFFFFE"/>
                </a:highlight>
              </a:rPr>
              <a:t>True</a:t>
            </a:r>
            <a:r>
              <a:rPr lang="en-US" sz="2050">
                <a:solidFill>
                  <a:srgbClr val="000000"/>
                </a:solidFill>
                <a:highlight>
                  <a:srgbClr val="FFFFFE"/>
                </a:highlight>
              </a:rPr>
              <a:t>,  </a:t>
            </a:r>
            <a:r>
              <a:rPr lang="en-US" sz="2050">
                <a:solidFill>
                  <a:srgbClr val="008000"/>
                </a:solidFill>
                <a:highlight>
                  <a:srgbClr val="FFFFFE"/>
                </a:highlight>
              </a:rPr>
              <a:t># Allow cookies and authentication headers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    allow_methods=[</a:t>
            </a:r>
            <a:r>
              <a:rPr lang="en-US" sz="2050">
                <a:solidFill>
                  <a:srgbClr val="A31515"/>
                </a:solidFill>
                <a:highlight>
                  <a:srgbClr val="FFFFFE"/>
                </a:highlight>
              </a:rPr>
              <a:t>"*"</a:t>
            </a:r>
            <a:r>
              <a:rPr lang="en-US" sz="2050">
                <a:solidFill>
                  <a:srgbClr val="000000"/>
                </a:solidFill>
                <a:highlight>
                  <a:srgbClr val="FFFFFE"/>
                </a:highlight>
              </a:rPr>
              <a:t>],  </a:t>
            </a:r>
            <a:r>
              <a:rPr lang="en-US" sz="2050">
                <a:solidFill>
                  <a:srgbClr val="008000"/>
                </a:solidFill>
                <a:highlight>
                  <a:srgbClr val="FFFFFE"/>
                </a:highlight>
              </a:rPr>
              <a:t># Allow all HTTP methods: GET, POST, PUT, DELETE, etc.</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    allow_headers=[</a:t>
            </a:r>
            <a:r>
              <a:rPr lang="en-US" sz="2050">
                <a:solidFill>
                  <a:srgbClr val="A31515"/>
                </a:solidFill>
                <a:highlight>
                  <a:srgbClr val="FFFFFE"/>
                </a:highlight>
              </a:rPr>
              <a:t>"*"</a:t>
            </a:r>
            <a:r>
              <a:rPr lang="en-US" sz="2050">
                <a:solidFill>
                  <a:srgbClr val="000000"/>
                </a:solidFill>
                <a:highlight>
                  <a:srgbClr val="FFFFFE"/>
                </a:highlight>
              </a:rPr>
              <a:t>],  </a:t>
            </a:r>
            <a:r>
              <a:rPr lang="en-US" sz="2050">
                <a:solidFill>
                  <a:srgbClr val="008000"/>
                </a:solidFill>
                <a:highlight>
                  <a:srgbClr val="FFFFFE"/>
                </a:highlight>
              </a:rPr>
              <a:t># Allow all headers</a:t>
            </a:r>
            <a:endParaRPr sz="2050">
              <a:solidFill>
                <a:srgbClr val="008000"/>
              </a:solidFill>
              <a:highlight>
                <a:srgbClr val="FFFFFE"/>
              </a:highlight>
            </a:endParaRPr>
          </a:p>
          <a:p>
            <a:pPr indent="0" lvl="0" marL="0" rtl="0" algn="l">
              <a:lnSpc>
                <a:spcPct val="135714"/>
              </a:lnSpc>
              <a:spcBef>
                <a:spcPts val="0"/>
              </a:spcBef>
              <a:spcAft>
                <a:spcPts val="0"/>
              </a:spcAft>
              <a:buNone/>
            </a:pPr>
            <a:r>
              <a:rPr lang="en-US" sz="2050">
                <a:solidFill>
                  <a:srgbClr val="000000"/>
                </a:solidFill>
                <a:highlight>
                  <a:srgbClr val="FFFFFE"/>
                </a:highlight>
              </a:rPr>
              <a:t>)</a:t>
            </a:r>
            <a:endParaRPr sz="20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4a9c426d01_0_53"/>
          <p:cNvSpPr txBox="1"/>
          <p:nvPr>
            <p:ph idx="2" type="body"/>
          </p:nvPr>
        </p:nvSpPr>
        <p:spPr>
          <a:xfrm>
            <a:off x="673100" y="291825"/>
            <a:ext cx="10155900" cy="58002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000">
                <a:solidFill>
                  <a:srgbClr val="008000"/>
                </a:solidFill>
                <a:highlight>
                  <a:srgbClr val="FFFFFE"/>
                </a:highlight>
              </a:rPr>
              <a:t># Define a data model for the items using Pydantic</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This model defines the structure of request/response objects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FF"/>
                </a:solidFill>
                <a:highlight>
                  <a:srgbClr val="FFFFFE"/>
                </a:highlight>
              </a:rPr>
              <a:t>class</a:t>
            </a:r>
            <a:r>
              <a:rPr lang="en-US" sz="2000">
                <a:solidFill>
                  <a:srgbClr val="000000"/>
                </a:solidFill>
                <a:highlight>
                  <a:srgbClr val="FFFFFE"/>
                </a:highlight>
              </a:rPr>
              <a:t> Item(BaseModel):</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a:t>
            </a:r>
            <a:r>
              <a:rPr lang="en-US" sz="2000">
                <a:solidFill>
                  <a:srgbClr val="0000FF"/>
                </a:solidFill>
                <a:highlight>
                  <a:srgbClr val="FFFFFE"/>
                </a:highlight>
              </a:rPr>
              <a:t>id</a:t>
            </a:r>
            <a:r>
              <a:rPr lang="en-US" sz="2000">
                <a:solidFill>
                  <a:srgbClr val="000000"/>
                </a:solidFill>
                <a:highlight>
                  <a:srgbClr val="FFFFFE"/>
                </a:highlight>
              </a:rPr>
              <a:t>: </a:t>
            </a:r>
            <a:r>
              <a:rPr lang="en-US" sz="2000">
                <a:solidFill>
                  <a:srgbClr val="0000FF"/>
                </a:solidFill>
                <a:highlight>
                  <a:srgbClr val="FFFFFE"/>
                </a:highlight>
              </a:rPr>
              <a:t>int</a:t>
            </a:r>
            <a:r>
              <a:rPr lang="en-US" sz="2000">
                <a:solidFill>
                  <a:srgbClr val="000000"/>
                </a:solidFill>
                <a:highlight>
                  <a:srgbClr val="FFFFFE"/>
                </a:highlight>
              </a:rPr>
              <a:t>  </a:t>
            </a:r>
            <a:r>
              <a:rPr lang="en-US" sz="2000">
                <a:solidFill>
                  <a:srgbClr val="008000"/>
                </a:solidFill>
                <a:highlight>
                  <a:srgbClr val="FFFFFE"/>
                </a:highlight>
              </a:rPr>
              <a:t># Required integer ID</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name: </a:t>
            </a:r>
            <a:r>
              <a:rPr lang="en-US" sz="2000">
                <a:solidFill>
                  <a:srgbClr val="0000FF"/>
                </a:solidFill>
                <a:highlight>
                  <a:srgbClr val="FFFFFE"/>
                </a:highlight>
              </a:rPr>
              <a:t>str</a:t>
            </a:r>
            <a:r>
              <a:rPr lang="en-US" sz="2000">
                <a:solidFill>
                  <a:srgbClr val="000000"/>
                </a:solidFill>
                <a:highlight>
                  <a:srgbClr val="FFFFFE"/>
                </a:highlight>
              </a:rPr>
              <a:t>  </a:t>
            </a:r>
            <a:r>
              <a:rPr lang="en-US" sz="2000">
                <a:solidFill>
                  <a:srgbClr val="008000"/>
                </a:solidFill>
                <a:highlight>
                  <a:srgbClr val="FFFFFE"/>
                </a:highlight>
              </a:rPr>
              <a:t># Required name string</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    description: Optional[</a:t>
            </a:r>
            <a:r>
              <a:rPr lang="en-US" sz="2000">
                <a:solidFill>
                  <a:srgbClr val="0000FF"/>
                </a:solidFill>
                <a:highlight>
                  <a:srgbClr val="FFFFFE"/>
                </a:highlight>
              </a:rPr>
              <a:t>str</a:t>
            </a:r>
            <a:r>
              <a:rPr lang="en-US" sz="2000">
                <a:solidFill>
                  <a:srgbClr val="000000"/>
                </a:solidFill>
                <a:highlight>
                  <a:srgbClr val="FFFFFE"/>
                </a:highlight>
              </a:rPr>
              <a:t>] = </a:t>
            </a:r>
            <a:r>
              <a:rPr lang="en-US" sz="2000">
                <a:solidFill>
                  <a:srgbClr val="0000FF"/>
                </a:solidFill>
                <a:highlight>
                  <a:srgbClr val="FFFFFE"/>
                </a:highlight>
              </a:rPr>
              <a:t>None</a:t>
            </a:r>
            <a:r>
              <a:rPr lang="en-US" sz="2000">
                <a:solidFill>
                  <a:srgbClr val="000000"/>
                </a:solidFill>
                <a:highlight>
                  <a:srgbClr val="FFFFFE"/>
                </a:highlight>
              </a:rPr>
              <a:t>  </a:t>
            </a:r>
            <a:r>
              <a:rPr lang="en-US" sz="2000">
                <a:solidFill>
                  <a:srgbClr val="008000"/>
                </a:solidFill>
                <a:highlight>
                  <a:srgbClr val="FFFFFE"/>
                </a:highlight>
              </a:rPr>
              <a:t># Optional description string</a:t>
            </a:r>
            <a:endParaRPr sz="2000">
              <a:solidFill>
                <a:srgbClr val="008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Simulate a database using a Python dictionary</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Keys will be item IDs, and values will be `Item` objects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items_db = {}</a:t>
            </a:r>
            <a:endParaRPr sz="2000">
              <a:solidFill>
                <a:srgbClr val="000000"/>
              </a:solidFill>
              <a:highlight>
                <a:srgbClr val="FFFFFE"/>
              </a:highlight>
            </a:endParaRPr>
          </a:p>
          <a:p>
            <a:pPr indent="0" lvl="0" marL="0" rtl="0" algn="l">
              <a:lnSpc>
                <a:spcPct val="135714"/>
              </a:lnSpc>
              <a:spcBef>
                <a:spcPts val="0"/>
              </a:spcBef>
              <a:spcAft>
                <a:spcPts val="0"/>
              </a:spcAft>
              <a:buNone/>
            </a:pPr>
            <a:r>
              <a:t/>
            </a:r>
            <a:endParaRPr sz="2000">
              <a:solidFill>
                <a:srgbClr val="000000"/>
              </a:solidFill>
              <a:highlight>
                <a:srgbClr val="FFFFFE"/>
              </a:highlight>
            </a:endParaRPr>
          </a:p>
          <a:p>
            <a:pPr indent="0" lvl="0" marL="0" rtl="0" algn="l">
              <a:lnSpc>
                <a:spcPct val="135714"/>
              </a:lnSpc>
              <a:spcBef>
                <a:spcPts val="0"/>
              </a:spcBef>
              <a:spcAft>
                <a:spcPts val="0"/>
              </a:spcAft>
              <a:buNone/>
            </a:pPr>
            <a:r>
              <a:rPr lang="en-US" sz="2000">
                <a:solidFill>
                  <a:srgbClr val="008000"/>
                </a:solidFill>
                <a:highlight>
                  <a:srgbClr val="FFFFFE"/>
                </a:highlight>
              </a:rPr>
              <a:t># Read the PROJECT_ID from environment variables</a:t>
            </a:r>
            <a:endParaRPr sz="2000">
              <a:solidFill>
                <a:srgbClr val="008000"/>
              </a:solidFill>
              <a:highlight>
                <a:srgbClr val="FFFFFE"/>
              </a:highlight>
            </a:endParaRPr>
          </a:p>
          <a:p>
            <a:pPr indent="0" lvl="0" marL="0" rtl="0" algn="l">
              <a:lnSpc>
                <a:spcPct val="135714"/>
              </a:lnSpc>
              <a:spcBef>
                <a:spcPts val="0"/>
              </a:spcBef>
              <a:spcAft>
                <a:spcPts val="0"/>
              </a:spcAft>
              <a:buNone/>
            </a:pPr>
            <a:r>
              <a:rPr lang="en-US" sz="2000">
                <a:solidFill>
                  <a:srgbClr val="000000"/>
                </a:solidFill>
                <a:highlight>
                  <a:srgbClr val="FFFFFE"/>
                </a:highlight>
              </a:rPr>
              <a:t>project_id = os.environ[</a:t>
            </a:r>
            <a:r>
              <a:rPr lang="en-US" sz="2000">
                <a:solidFill>
                  <a:srgbClr val="A31515"/>
                </a:solidFill>
                <a:highlight>
                  <a:srgbClr val="FFFFFE"/>
                </a:highlight>
              </a:rPr>
              <a:t>"PROJECT_ID"</a:t>
            </a:r>
            <a:r>
              <a:rPr lang="en-US" sz="2000">
                <a:solidFill>
                  <a:srgbClr val="000000"/>
                </a:solidFill>
                <a:highlight>
                  <a:srgbClr val="FFFFFE"/>
                </a:highlight>
              </a:rPr>
              <a:t>]</a:t>
            </a:r>
            <a:endParaRPr sz="2000">
              <a:solidFill>
                <a:srgbClr val="000000"/>
              </a:solidFill>
              <a:highlight>
                <a:srgbClr val="FFFFFE"/>
              </a:highlight>
            </a:endParaRPr>
          </a:p>
          <a:p>
            <a:pPr indent="0" lvl="0" marL="0" rtl="0" algn="l">
              <a:lnSpc>
                <a:spcPct val="135714"/>
              </a:lnSpc>
              <a:spcBef>
                <a:spcPts val="0"/>
              </a:spcBef>
              <a:spcAft>
                <a:spcPts val="0"/>
              </a:spcAft>
              <a:buNone/>
            </a:pPr>
            <a:r>
              <a:t/>
            </a:r>
            <a:endParaRPr sz="2050">
              <a:solidFill>
                <a:srgbClr val="008000"/>
              </a:solidFill>
              <a:highlight>
                <a:srgbClr val="FFFFFE"/>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iracle-2019-standard">
  <a:themeElements>
    <a:clrScheme name="Miracle_Colors">
      <a:dk1>
        <a:srgbClr val="232527"/>
      </a:dk1>
      <a:lt1>
        <a:srgbClr val="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