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4" r:id="rId4"/>
    <p:sldId id="258" r:id="rId5"/>
    <p:sldId id="266" r:id="rId6"/>
    <p:sldId id="259" r:id="rId7"/>
    <p:sldId id="267" r:id="rId8"/>
    <p:sldId id="260" r:id="rId9"/>
    <p:sldId id="268" r:id="rId10"/>
    <p:sldId id="272" r:id="rId11"/>
    <p:sldId id="273" r:id="rId12"/>
    <p:sldId id="270" r:id="rId13"/>
    <p:sldId id="271" r:id="rId14"/>
    <p:sldId id="261" r:id="rId15"/>
    <p:sldId id="269" r:id="rId16"/>
    <p:sldId id="275" r:id="rId17"/>
    <p:sldId id="276" r:id="rId18"/>
    <p:sldId id="280" r:id="rId19"/>
    <p:sldId id="281" r:id="rId20"/>
    <p:sldId id="277" r:id="rId21"/>
    <p:sldId id="278" r:id="rId22"/>
    <p:sldId id="279" r:id="rId23"/>
    <p:sldId id="284" r:id="rId24"/>
    <p:sldId id="285" r:id="rId25"/>
    <p:sldId id="265" r:id="rId26"/>
  </p:sldIdLst>
  <p:sldSz cx="18288000" cy="10287000"/>
  <p:notesSz cx="6858000" cy="9144000"/>
  <p:embeddedFontLst>
    <p:embeddedFont>
      <p:font typeface="Calibri"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33" d="100"/>
          <a:sy n="33" d="100"/>
        </p:scale>
        <p:origin x="-758"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svg"/><Relationship Id="rId18" Type="http://schemas.openxmlformats.org/officeDocument/2006/relationships/image" Target="../media/image10.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7.png"/><Relationship Id="rId17"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6.png"/><Relationship Id="rId19"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8.png"/><Relationship Id="rId22"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18" Type="http://schemas.openxmlformats.org/officeDocument/2006/relationships/image" Target="../media/image19.gif"/><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17.sv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45.sv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1.svg"/><Relationship Id="rId5" Type="http://schemas.openxmlformats.org/officeDocument/2006/relationships/image" Target="../media/image2.png"/><Relationship Id="rId15" Type="http://schemas.openxmlformats.org/officeDocument/2006/relationships/image" Target="../media/image36.svg"/><Relationship Id="rId10" Type="http://schemas.openxmlformats.org/officeDocument/2006/relationships/image" Target="../media/image12.png"/><Relationship Id="rId19" Type="http://schemas.openxmlformats.org/officeDocument/2006/relationships/image" Target="../media/image31.png"/><Relationship Id="rId4" Type="http://schemas.openxmlformats.org/officeDocument/2006/relationships/image" Target="../media/image15.svg"/><Relationship Id="rId9" Type="http://schemas.openxmlformats.org/officeDocument/2006/relationships/image" Target="../media/image3.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18" Type="http://schemas.openxmlformats.org/officeDocument/2006/relationships/image" Target="../media/image19.gif"/><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36.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18"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49.sv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42.svg"/><Relationship Id="rId2" Type="http://schemas.openxmlformats.org/officeDocument/2006/relationships/image" Target="../media/image1.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1.svg"/><Relationship Id="rId24" Type="http://schemas.openxmlformats.org/officeDocument/2006/relationships/image" Target="../media/image34.gif"/><Relationship Id="rId5" Type="http://schemas.openxmlformats.org/officeDocument/2006/relationships/image" Target="../media/image2.png"/><Relationship Id="rId15" Type="http://schemas.openxmlformats.org/officeDocument/2006/relationships/image" Target="../media/image17.svg"/><Relationship Id="rId23" Type="http://schemas.openxmlformats.org/officeDocument/2006/relationships/image" Target="../media/image33.svg"/><Relationship Id="rId10" Type="http://schemas.openxmlformats.org/officeDocument/2006/relationships/image" Target="../media/image12.png"/><Relationship Id="rId19" Type="http://schemas.openxmlformats.org/officeDocument/2006/relationships/image" Target="../media/image47.svg"/><Relationship Id="rId4" Type="http://schemas.openxmlformats.org/officeDocument/2006/relationships/image" Target="../media/image15.svg"/><Relationship Id="rId9" Type="http://schemas.openxmlformats.org/officeDocument/2006/relationships/image" Target="../media/image3.png"/><Relationship Id="rId14" Type="http://schemas.openxmlformats.org/officeDocument/2006/relationships/image" Target="../media/image10.png"/><Relationship Id="rId22"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18" Type="http://schemas.openxmlformats.org/officeDocument/2006/relationships/image" Target="../media/image34.gif"/><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33.svg"/><Relationship Id="rId2" Type="http://schemas.openxmlformats.org/officeDocument/2006/relationships/image" Target="../media/image1.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18" Type="http://schemas.openxmlformats.org/officeDocument/2006/relationships/image" Target="../media/image47.svg"/><Relationship Id="rId3" Type="http://schemas.openxmlformats.org/officeDocument/2006/relationships/image" Target="../media/image9.png"/><Relationship Id="rId21" Type="http://schemas.openxmlformats.org/officeDocument/2006/relationships/image" Target="../media/image39.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36.gif"/><Relationship Id="rId20" Type="http://schemas.openxmlformats.org/officeDocument/2006/relationships/image" Target="../media/image49.sv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1.svg"/><Relationship Id="rId5" Type="http://schemas.openxmlformats.org/officeDocument/2006/relationships/image" Target="../media/image2.png"/><Relationship Id="rId15" Type="http://schemas.openxmlformats.org/officeDocument/2006/relationships/image" Target="../media/image17.svg"/><Relationship Id="rId23" Type="http://schemas.openxmlformats.org/officeDocument/2006/relationships/image" Target="../media/image40.gif"/><Relationship Id="rId10" Type="http://schemas.openxmlformats.org/officeDocument/2006/relationships/image" Target="../media/image12.png"/><Relationship Id="rId19" Type="http://schemas.openxmlformats.org/officeDocument/2006/relationships/image" Target="../media/image38.png"/><Relationship Id="rId4" Type="http://schemas.openxmlformats.org/officeDocument/2006/relationships/image" Target="../media/image15.svg"/><Relationship Id="rId9" Type="http://schemas.openxmlformats.org/officeDocument/2006/relationships/image" Target="../media/image3.png"/><Relationship Id="rId14" Type="http://schemas.openxmlformats.org/officeDocument/2006/relationships/image" Target="../media/image10.png"/><Relationship Id="rId22"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18" Type="http://schemas.openxmlformats.org/officeDocument/2006/relationships/image" Target="../media/image47.svg"/><Relationship Id="rId3" Type="http://schemas.openxmlformats.org/officeDocument/2006/relationships/image" Target="../media/image2.png"/><Relationship Id="rId21" Type="http://schemas.openxmlformats.org/officeDocument/2006/relationships/image" Target="../media/image39.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40.gif"/><Relationship Id="rId20" Type="http://schemas.openxmlformats.org/officeDocument/2006/relationships/image" Target="../media/image49.sv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19" Type="http://schemas.openxmlformats.org/officeDocument/2006/relationships/image" Target="../media/image38.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9.png"/><Relationship Id="rId18" Type="http://schemas.openxmlformats.org/officeDocument/2006/relationships/image" Target="../media/image15.png"/><Relationship Id="rId3" Type="http://schemas.openxmlformats.org/officeDocument/2006/relationships/image" Target="../media/image19.gif"/><Relationship Id="rId21"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29.svg"/><Relationship Id="rId17" Type="http://schemas.openxmlformats.org/officeDocument/2006/relationships/image" Target="../media/image15.svg"/><Relationship Id="rId25" Type="http://schemas.openxmlformats.org/officeDocument/2006/relationships/image" Target="../media/image34.gif"/><Relationship Id="rId2" Type="http://schemas.openxmlformats.org/officeDocument/2006/relationships/image" Target="../media/image1.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0.png"/><Relationship Id="rId24" Type="http://schemas.openxmlformats.org/officeDocument/2006/relationships/image" Target="../media/image25.gif"/><Relationship Id="rId5" Type="http://schemas.openxmlformats.org/officeDocument/2006/relationships/image" Target="../media/image3.svg"/><Relationship Id="rId23" Type="http://schemas.openxmlformats.org/officeDocument/2006/relationships/image" Target="../media/image45.svg"/><Relationship Id="rId10" Type="http://schemas.openxmlformats.org/officeDocument/2006/relationships/image" Target="../media/image21.svg"/><Relationship Id="rId19"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12.png"/><Relationship Id="rId22"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5" Type="http://schemas.openxmlformats.org/officeDocument/2006/relationships/image" Target="../media/image43.jpe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42.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41.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45.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44.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5" Type="http://schemas.openxmlformats.org/officeDocument/2006/relationships/image" Target="../media/image48.jpe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47.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46.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sv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4.gif"/><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gif"/><Relationship Id="rId11" Type="http://schemas.openxmlformats.org/officeDocument/2006/relationships/image" Target="../media/image19.svg"/><Relationship Id="rId5" Type="http://schemas.openxmlformats.org/officeDocument/2006/relationships/image" Target="../media/image3.png"/><Relationship Id="rId15" Type="http://schemas.openxmlformats.org/officeDocument/2006/relationships/image" Target="../media/image7.svg"/><Relationship Id="rId10" Type="http://schemas.openxmlformats.org/officeDocument/2006/relationships/image" Target="../media/image11.png"/><Relationship Id="rId19" Type="http://schemas.openxmlformats.org/officeDocument/2006/relationships/image" Target="../media/image17.png"/><Relationship Id="rId4" Type="http://schemas.openxmlformats.org/officeDocument/2006/relationships/image" Target="../media/image3.svg"/><Relationship Id="rId9" Type="http://schemas.openxmlformats.org/officeDocument/2006/relationships/image" Target="../media/image15.sv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50.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49.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52.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51.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21" Type="http://schemas.openxmlformats.org/officeDocument/2006/relationships/image" Target="../media/image29.svg"/><Relationship Id="rId7" Type="http://schemas.openxmlformats.org/officeDocument/2006/relationships/image" Target="../media/image3.png"/><Relationship Id="rId12" Type="http://schemas.openxmlformats.org/officeDocument/2006/relationships/image" Target="../media/image15.png"/><Relationship Id="rId25" Type="http://schemas.openxmlformats.org/officeDocument/2006/relationships/image" Target="../media/image55.jpeg"/><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24" Type="http://schemas.openxmlformats.org/officeDocument/2006/relationships/image" Target="../media/image54.jpeg"/><Relationship Id="rId5" Type="http://schemas.openxmlformats.org/officeDocument/2006/relationships/image" Target="../media/image11.png"/><Relationship Id="rId15" Type="http://schemas.openxmlformats.org/officeDocument/2006/relationships/image" Target="../media/image17.svg"/><Relationship Id="rId23" Type="http://schemas.openxmlformats.org/officeDocument/2006/relationships/image" Target="../media/image53.jpeg"/><Relationship Id="rId10" Type="http://schemas.openxmlformats.org/officeDocument/2006/relationships/image" Target="../media/image9.png"/><Relationship Id="rId19" Type="http://schemas.openxmlformats.org/officeDocument/2006/relationships/image" Target="../media/image49.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 Id="rId22" Type="http://schemas.openxmlformats.org/officeDocument/2006/relationships/image" Target="../media/image34.gif"/></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18" Type="http://schemas.openxmlformats.org/officeDocument/2006/relationships/image" Target="../media/image42.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18.gif"/><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1.svg"/><Relationship Id="rId5" Type="http://schemas.openxmlformats.org/officeDocument/2006/relationships/image" Target="../media/image2.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3.png"/><Relationship Id="rId1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18.gif"/><Relationship Id="rId2" Type="http://schemas.openxmlformats.org/officeDocument/2006/relationships/image" Target="../media/image1.png"/><Relationship Id="rId16" Type="http://schemas.openxmlformats.org/officeDocument/2006/relationships/image" Target="../media/image30.gif"/><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7.svg"/><Relationship Id="rId5" Type="http://schemas.openxmlformats.org/officeDocument/2006/relationships/image" Target="../media/image11.png"/><Relationship Id="rId15" Type="http://schemas.openxmlformats.org/officeDocument/2006/relationships/image" Target="../media/image15.svg"/><Relationship Id="rId10"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15.svg"/><Relationship Id="rId12"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8.gif"/><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svg"/><Relationship Id="rId5" Type="http://schemas.openxmlformats.org/officeDocument/2006/relationships/image" Target="../media/image3.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image" Target="../media/image19.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1.png"/><Relationship Id="rId18" Type="http://schemas.openxmlformats.org/officeDocument/2006/relationships/image" Target="../media/image15.svg"/><Relationship Id="rId3" Type="http://schemas.openxmlformats.org/officeDocument/2006/relationships/image" Target="../media/image19.gif"/><Relationship Id="rId21" Type="http://schemas.openxmlformats.org/officeDocument/2006/relationships/image" Target="../media/image10.png"/><Relationship Id="rId7" Type="http://schemas.openxmlformats.org/officeDocument/2006/relationships/image" Target="../media/image19.svg"/><Relationship Id="rId12" Type="http://schemas.openxmlformats.org/officeDocument/2006/relationships/image" Target="../media/image29.sv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33.svg"/><Relationship Id="rId20"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3.svg"/><Relationship Id="rId15" Type="http://schemas.openxmlformats.org/officeDocument/2006/relationships/image" Target="../media/image22.png"/><Relationship Id="rId10" Type="http://schemas.openxmlformats.org/officeDocument/2006/relationships/image" Target="../media/image21.sv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2.png"/><Relationship Id="rId14" Type="http://schemas.openxmlformats.org/officeDocument/2006/relationships/image" Target="../media/image31.svg"/><Relationship Id="rId22"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3.svg"/><Relationship Id="rId1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24.png"/><Relationship Id="rId17" Type="http://schemas.openxmlformats.org/officeDocument/2006/relationships/image" Target="../media/image7.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9.svg"/><Relationship Id="rId5" Type="http://schemas.openxmlformats.org/officeDocument/2006/relationships/image" Target="../media/image11.png"/><Relationship Id="rId15" Type="http://schemas.openxmlformats.org/officeDocument/2006/relationships/image" Target="../media/image15.svg"/><Relationship Id="rId10" Type="http://schemas.openxmlformats.org/officeDocument/2006/relationships/image" Target="../media/image23.png"/><Relationship Id="rId19"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38.svg"/><Relationship Id="rId3" Type="http://schemas.openxmlformats.org/officeDocument/2006/relationships/image" Target="../media/image25.gif"/><Relationship Id="rId21" Type="http://schemas.openxmlformats.org/officeDocument/2006/relationships/image" Target="../media/image10.png"/><Relationship Id="rId7" Type="http://schemas.openxmlformats.org/officeDocument/2006/relationships/image" Target="../media/image3.svg"/><Relationship Id="rId12" Type="http://schemas.openxmlformats.org/officeDocument/2006/relationships/image" Target="../media/image21.svg"/><Relationship Id="rId17" Type="http://schemas.openxmlformats.org/officeDocument/2006/relationships/image" Target="../media/image27.png"/><Relationship Id="rId2" Type="http://schemas.openxmlformats.org/officeDocument/2006/relationships/image" Target="../media/image1.png"/><Relationship Id="rId16" Type="http://schemas.openxmlformats.org/officeDocument/2006/relationships/image" Target="../media/image36.svg"/><Relationship Id="rId20"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15.svg"/><Relationship Id="rId15" Type="http://schemas.openxmlformats.org/officeDocument/2006/relationships/image" Target="../media/image26.png"/><Relationship Id="rId10" Type="http://schemas.openxmlformats.org/officeDocument/2006/relationships/image" Target="../media/image3.png"/><Relationship Id="rId19" Type="http://schemas.openxmlformats.org/officeDocument/2006/relationships/image" Target="../media/image28.png"/><Relationship Id="rId4" Type="http://schemas.openxmlformats.org/officeDocument/2006/relationships/image" Target="../media/image9.png"/><Relationship Id="rId9" Type="http://schemas.openxmlformats.org/officeDocument/2006/relationships/image" Target="../media/image19.svg"/><Relationship Id="rId14" Type="http://schemas.openxmlformats.org/officeDocument/2006/relationships/image" Target="../media/image7.svg"/><Relationship Id="rId22"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1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36.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19" Type="http://schemas.openxmlformats.org/officeDocument/2006/relationships/image" Target="../media/image38.sv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18" Type="http://schemas.openxmlformats.org/officeDocument/2006/relationships/image" Target="../media/image42.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18.gif"/><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1.svg"/><Relationship Id="rId5" Type="http://schemas.openxmlformats.org/officeDocument/2006/relationships/image" Target="../media/image2.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3.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18.gif"/><Relationship Id="rId2" Type="http://schemas.openxmlformats.org/officeDocument/2006/relationships/image" Target="../media/image1.png"/><Relationship Id="rId16" Type="http://schemas.openxmlformats.org/officeDocument/2006/relationships/image" Target="../media/image30.gif"/><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15.svg"/><Relationship Id="rId5" Type="http://schemas.openxmlformats.org/officeDocument/2006/relationships/image" Target="../media/image11.png"/><Relationship Id="rId1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21.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5" cstate="print">
              <a:extLst>
                <a:ext uri="{96DAC541-7B7A-43D3-8B79-37D633B846F1}">
                  <asvg:svgBlip xmlns:asvg="http://schemas.microsoft.com/office/drawing/2016/SVG/main" xmlns="" r:embed="rId4"/>
                </a:ext>
              </a:extLst>
            </a:blip>
            <a:stretch>
              <a:fillRect/>
            </a:stretch>
          </a:blipFill>
        </p:spPr>
        <p:txBody>
          <a:bodyPr/>
          <a:lstStyle/>
          <a:p>
            <a:endParaRPr lang="en-IN"/>
          </a:p>
        </p:txBody>
      </p:sp>
      <p:grpSp>
        <p:nvGrpSpPr>
          <p:cNvPr id="5" name="Group 5"/>
          <p:cNvGrpSpPr/>
          <p:nvPr/>
        </p:nvGrpSpPr>
        <p:grpSpPr>
          <a:xfrm>
            <a:off x="2387022" y="1724475"/>
            <a:ext cx="13513955" cy="6838049"/>
            <a:chOff x="0" y="0"/>
            <a:chExt cx="3559231" cy="1800968"/>
          </a:xfrm>
        </p:grpSpPr>
        <p:sp>
          <p:nvSpPr>
            <p:cNvPr id="6" name="Freeform 6"/>
            <p:cNvSpPr/>
            <p:nvPr/>
          </p:nvSpPr>
          <p:spPr>
            <a:xfrm>
              <a:off x="0" y="0"/>
              <a:ext cx="3559231" cy="1800968"/>
            </a:xfrm>
            <a:custGeom>
              <a:avLst/>
              <a:gdLst/>
              <a:ahLst/>
              <a:cxnLst/>
              <a:rect l="l" t="t" r="r" b="b"/>
              <a:pathLst>
                <a:path w="3559231" h="1800968">
                  <a:moveTo>
                    <a:pt x="29217" y="0"/>
                  </a:moveTo>
                  <a:lnTo>
                    <a:pt x="3530014" y="0"/>
                  </a:lnTo>
                  <a:cubicBezTo>
                    <a:pt x="3537763" y="0"/>
                    <a:pt x="3545194" y="3078"/>
                    <a:pt x="3550673" y="8557"/>
                  </a:cubicBezTo>
                  <a:cubicBezTo>
                    <a:pt x="3556153" y="14037"/>
                    <a:pt x="3559231" y="21468"/>
                    <a:pt x="3559231" y="29217"/>
                  </a:cubicBezTo>
                  <a:lnTo>
                    <a:pt x="3559231" y="1771751"/>
                  </a:lnTo>
                  <a:cubicBezTo>
                    <a:pt x="3559231" y="1779499"/>
                    <a:pt x="3556153" y="1786931"/>
                    <a:pt x="3550673" y="1792410"/>
                  </a:cubicBezTo>
                  <a:cubicBezTo>
                    <a:pt x="3545194" y="1797889"/>
                    <a:pt x="3537763" y="1800968"/>
                    <a:pt x="3530014" y="1800968"/>
                  </a:cubicBezTo>
                  <a:lnTo>
                    <a:pt x="29217" y="1800968"/>
                  </a:lnTo>
                  <a:cubicBezTo>
                    <a:pt x="21468" y="1800968"/>
                    <a:pt x="14037" y="1797889"/>
                    <a:pt x="8557" y="1792410"/>
                  </a:cubicBezTo>
                  <a:cubicBezTo>
                    <a:pt x="3078" y="1786931"/>
                    <a:pt x="0" y="1779499"/>
                    <a:pt x="0" y="1771751"/>
                  </a:cubicBezTo>
                  <a:lnTo>
                    <a:pt x="0" y="29217"/>
                  </a:lnTo>
                  <a:cubicBezTo>
                    <a:pt x="0" y="21468"/>
                    <a:pt x="3078" y="14037"/>
                    <a:pt x="8557" y="8557"/>
                  </a:cubicBezTo>
                  <a:cubicBezTo>
                    <a:pt x="14037" y="3078"/>
                    <a:pt x="21468" y="0"/>
                    <a:pt x="29217" y="0"/>
                  </a:cubicBezTo>
                  <a:close/>
                </a:path>
              </a:pathLst>
            </a:custGeom>
            <a:solidFill>
              <a:srgbClr val="000000">
                <a:alpha val="0"/>
              </a:srgbClr>
            </a:solidFill>
            <a:ln w="38100">
              <a:solidFill>
                <a:srgbClr val="FFFFFF"/>
              </a:solidFill>
            </a:ln>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174213" y="7174554"/>
            <a:ext cx="1757056" cy="744353"/>
          </a:xfrm>
          <a:custGeom>
            <a:avLst/>
            <a:gdLst/>
            <a:ahLst/>
            <a:cxnLst/>
            <a:rect l="l" t="t" r="r" b="b"/>
            <a:pathLst>
              <a:path w="1757056" h="744353">
                <a:moveTo>
                  <a:pt x="0" y="0"/>
                </a:moveTo>
                <a:lnTo>
                  <a:pt x="1757056" y="0"/>
                </a:lnTo>
                <a:lnTo>
                  <a:pt x="1757056" y="744353"/>
                </a:lnTo>
                <a:lnTo>
                  <a:pt x="0" y="744353"/>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9" name="Freeform 9"/>
          <p:cNvSpPr/>
          <p:nvPr/>
        </p:nvSpPr>
        <p:spPr>
          <a:xfrm>
            <a:off x="11355326" y="7174554"/>
            <a:ext cx="1757056" cy="744353"/>
          </a:xfrm>
          <a:custGeom>
            <a:avLst/>
            <a:gdLst/>
            <a:ahLst/>
            <a:cxnLst/>
            <a:rect l="l" t="t" r="r" b="b"/>
            <a:pathLst>
              <a:path w="1757056" h="744353">
                <a:moveTo>
                  <a:pt x="0" y="0"/>
                </a:moveTo>
                <a:lnTo>
                  <a:pt x="1757056" y="0"/>
                </a:lnTo>
                <a:lnTo>
                  <a:pt x="1757056" y="744353"/>
                </a:lnTo>
                <a:lnTo>
                  <a:pt x="0" y="744353"/>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0" name="Freeform 10"/>
          <p:cNvSpPr/>
          <p:nvPr/>
        </p:nvSpPr>
        <p:spPr>
          <a:xfrm>
            <a:off x="8748191" y="2669945"/>
            <a:ext cx="791618" cy="884939"/>
          </a:xfrm>
          <a:custGeom>
            <a:avLst/>
            <a:gdLst/>
            <a:ahLst/>
            <a:cxnLst/>
            <a:rect l="l" t="t" r="r" b="b"/>
            <a:pathLst>
              <a:path w="791618" h="884939">
                <a:moveTo>
                  <a:pt x="0" y="0"/>
                </a:moveTo>
                <a:lnTo>
                  <a:pt x="791618" y="0"/>
                </a:lnTo>
                <a:lnTo>
                  <a:pt x="791618" y="884939"/>
                </a:lnTo>
                <a:lnTo>
                  <a:pt x="0" y="88493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1" name="Freeform 11"/>
          <p:cNvSpPr/>
          <p:nvPr/>
        </p:nvSpPr>
        <p:spPr>
          <a:xfrm>
            <a:off x="8264769" y="7098354"/>
            <a:ext cx="1757056" cy="744353"/>
          </a:xfrm>
          <a:custGeom>
            <a:avLst/>
            <a:gdLst/>
            <a:ahLst/>
            <a:cxnLst/>
            <a:rect l="l" t="t" r="r" b="b"/>
            <a:pathLst>
              <a:path w="1757056" h="744353">
                <a:moveTo>
                  <a:pt x="0" y="0"/>
                </a:moveTo>
                <a:lnTo>
                  <a:pt x="1757057" y="0"/>
                </a:lnTo>
                <a:lnTo>
                  <a:pt x="1757057" y="744353"/>
                </a:lnTo>
                <a:lnTo>
                  <a:pt x="0" y="74435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2" name="Freeform 12"/>
          <p:cNvSpPr/>
          <p:nvPr/>
        </p:nvSpPr>
        <p:spPr>
          <a:xfrm>
            <a:off x="5390137" y="5888870"/>
            <a:ext cx="7507727" cy="464114"/>
          </a:xfrm>
          <a:custGeom>
            <a:avLst/>
            <a:gdLst/>
            <a:ahLst/>
            <a:cxnLst/>
            <a:rect l="l" t="t" r="r" b="b"/>
            <a:pathLst>
              <a:path w="7507727" h="464114">
                <a:moveTo>
                  <a:pt x="0" y="0"/>
                </a:moveTo>
                <a:lnTo>
                  <a:pt x="7507726" y="0"/>
                </a:lnTo>
                <a:lnTo>
                  <a:pt x="7507726" y="464114"/>
                </a:lnTo>
                <a:lnTo>
                  <a:pt x="0" y="46411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13" name="Freeform 13"/>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14" name="TextBox 14"/>
          <p:cNvSpPr txBox="1"/>
          <p:nvPr/>
        </p:nvSpPr>
        <p:spPr>
          <a:xfrm>
            <a:off x="2041535" y="3824120"/>
            <a:ext cx="14204931" cy="1487587"/>
          </a:xfrm>
          <a:prstGeom prst="rect">
            <a:avLst/>
          </a:prstGeom>
        </p:spPr>
        <p:txBody>
          <a:bodyPr lIns="0" tIns="0" rIns="0" bIns="0" rtlCol="0" anchor="t">
            <a:spAutoFit/>
          </a:bodyPr>
          <a:lstStyle/>
          <a:p>
            <a:pPr algn="ctr">
              <a:lnSpc>
                <a:spcPts val="11616"/>
              </a:lnSpc>
            </a:pPr>
            <a:r>
              <a:rPr lang="en-IN" sz="11853" spc="-545" dirty="0" err="1">
                <a:solidFill>
                  <a:srgbClr val="FFFFFF"/>
                </a:solidFill>
                <a:latin typeface="Arcade Gamer Bold"/>
              </a:rPr>
              <a:t>ClassicRealm</a:t>
            </a:r>
            <a:endParaRPr lang="en-US" sz="11853" spc="-545" dirty="0">
              <a:solidFill>
                <a:srgbClr val="FFFFFF"/>
              </a:solidFill>
              <a:latin typeface="Arcade Gamer Bold"/>
            </a:endParaRPr>
          </a:p>
        </p:txBody>
      </p:sp>
      <p:sp>
        <p:nvSpPr>
          <p:cNvPr id="15" name="Freeform 15"/>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16" name="Freeform 16"/>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17" name="Freeform 17"/>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18" name="Freeform 18"/>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19" name="Freeform 19"/>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0" name="Freeform 20"/>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1" name="Freeform 21"/>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2" name="Freeform 22"/>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3" name="Freeform 23"/>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sp>
        <p:nvSpPr>
          <p:cNvPr id="24" name="Freeform 24"/>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sp>
        <p:nvSpPr>
          <p:cNvPr id="25" name="Freeform 25"/>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sp>
        <p:nvSpPr>
          <p:cNvPr id="26" name="Freeform 26"/>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sp>
        <p:nvSpPr>
          <p:cNvPr id="27" name="Freeform 27"/>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sp>
        <p:nvSpPr>
          <p:cNvPr id="28" name="Freeform 28"/>
          <p:cNvSpPr/>
          <p:nvPr/>
        </p:nvSpPr>
        <p:spPr>
          <a:xfrm>
            <a:off x="10021826" y="2669945"/>
            <a:ext cx="791618" cy="884939"/>
          </a:xfrm>
          <a:custGeom>
            <a:avLst/>
            <a:gdLst/>
            <a:ahLst/>
            <a:cxnLst/>
            <a:rect l="l" t="t" r="r" b="b"/>
            <a:pathLst>
              <a:path w="791618" h="884939">
                <a:moveTo>
                  <a:pt x="0" y="0"/>
                </a:moveTo>
                <a:lnTo>
                  <a:pt x="791618" y="0"/>
                </a:lnTo>
                <a:lnTo>
                  <a:pt x="791618" y="884939"/>
                </a:lnTo>
                <a:lnTo>
                  <a:pt x="0" y="88493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9" name="Freeform 29"/>
          <p:cNvSpPr/>
          <p:nvPr/>
        </p:nvSpPr>
        <p:spPr>
          <a:xfrm>
            <a:off x="7470798" y="2669945"/>
            <a:ext cx="791618" cy="884939"/>
          </a:xfrm>
          <a:custGeom>
            <a:avLst/>
            <a:gdLst/>
            <a:ahLst/>
            <a:cxnLst/>
            <a:rect l="l" t="t" r="r" b="b"/>
            <a:pathLst>
              <a:path w="791618" h="884939">
                <a:moveTo>
                  <a:pt x="0" y="0"/>
                </a:moveTo>
                <a:lnTo>
                  <a:pt x="791618" y="0"/>
                </a:lnTo>
                <a:lnTo>
                  <a:pt x="791618" y="884939"/>
                </a:lnTo>
                <a:lnTo>
                  <a:pt x="0" y="88493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0" name="Freeform 30"/>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4" name="Freeform 4"/>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6" name="Freeform 6"/>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7" name="Freeform 7"/>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9" name="Freeform 9"/>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0" name="Freeform 10"/>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1" name="Freeform 11"/>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2" name="Freeform 12"/>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3" name="Freeform 13"/>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9"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4" name="Freeform 14"/>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5" name="Freeform 15"/>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7" name="Freeform 17"/>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9" name="Freeform 19"/>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0" name="Freeform 20"/>
          <p:cNvSpPr/>
          <p:nvPr/>
        </p:nvSpPr>
        <p:spPr>
          <a:xfrm flipH="1">
            <a:off x="8501058" y="5000624"/>
            <a:ext cx="1289431" cy="2395902"/>
          </a:xfrm>
          <a:custGeom>
            <a:avLst/>
            <a:gdLst/>
            <a:ahLst/>
            <a:cxnLst/>
            <a:rect l="l" t="t" r="r" b="b"/>
            <a:pathLst>
              <a:path w="1289431" h="2395902">
                <a:moveTo>
                  <a:pt x="1289431" y="0"/>
                </a:moveTo>
                <a:lnTo>
                  <a:pt x="0" y="0"/>
                </a:lnTo>
                <a:lnTo>
                  <a:pt x="0" y="2395901"/>
                </a:lnTo>
                <a:lnTo>
                  <a:pt x="1289431" y="2395901"/>
                </a:lnTo>
                <a:lnTo>
                  <a:pt x="1289431"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3" name="TextBox 23"/>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a:solidFill>
                  <a:srgbClr val="FFFFFF"/>
                </a:solidFill>
                <a:latin typeface="Arcade Gamer Bold"/>
              </a:rPr>
              <a:t>PURPOSE </a:t>
            </a:r>
            <a:endParaRPr lang="en-US" sz="8084" spc="-371" dirty="0">
              <a:solidFill>
                <a:srgbClr val="FFFFFF"/>
              </a:solidFill>
              <a:latin typeface="Arcade Gamer Bold"/>
            </a:endParaRPr>
          </a:p>
        </p:txBody>
      </p:sp>
      <p:sp>
        <p:nvSpPr>
          <p:cNvPr id="24" name="Freeform 24"/>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5" name="Freeform 25"/>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txBody>
          <a:bodyPr/>
          <a:lstStyle/>
          <a:p>
            <a:endParaRPr lang="en-IN"/>
          </a:p>
        </p:txBody>
      </p:sp>
      <p:pic>
        <p:nvPicPr>
          <p:cNvPr id="26" name="Picture 3"/>
          <p:cNvPicPr>
            <a:picLocks noChangeAspect="1"/>
          </p:cNvPicPr>
          <p:nvPr/>
        </p:nvPicPr>
        <p:blipFill>
          <a:blip r:embed="rId18" cstate="print"/>
          <a:srcRect/>
          <a:stretch>
            <a:fillRect/>
          </a:stretch>
        </p:blipFill>
        <p:spPr>
          <a:xfrm flipH="1" flipV="1">
            <a:off x="7429488" y="5715004"/>
            <a:ext cx="1079639" cy="1226862"/>
          </a:xfrm>
          <a:prstGeom prst="rect">
            <a:avLst/>
          </a:prstGeom>
        </p:spPr>
      </p:pic>
      <p:sp>
        <p:nvSpPr>
          <p:cNvPr id="27" name="Freeform 24"/>
          <p:cNvSpPr/>
          <p:nvPr/>
        </p:nvSpPr>
        <p:spPr>
          <a:xfrm>
            <a:off x="8143868" y="1857352"/>
            <a:ext cx="1785950" cy="1000132"/>
          </a:xfrm>
          <a:custGeom>
            <a:avLst/>
            <a:gdLst/>
            <a:ahLst/>
            <a:cxnLst/>
            <a:rect l="l" t="t" r="r" b="b"/>
            <a:pathLst>
              <a:path w="981264" h="635146">
                <a:moveTo>
                  <a:pt x="0" y="0"/>
                </a:moveTo>
                <a:lnTo>
                  <a:pt x="981264" y="0"/>
                </a:lnTo>
                <a:lnTo>
                  <a:pt x="981264" y="635146"/>
                </a:lnTo>
                <a:lnTo>
                  <a:pt x="0" y="635146"/>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dirty="0"/>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9" name="Freeform 20"/>
          <p:cNvSpPr/>
          <p:nvPr/>
        </p:nvSpPr>
        <p:spPr>
          <a:xfrm flipH="1">
            <a:off x="16359238" y="3929054"/>
            <a:ext cx="1289431" cy="2395902"/>
          </a:xfrm>
          <a:custGeom>
            <a:avLst/>
            <a:gdLst/>
            <a:ahLst/>
            <a:cxnLst/>
            <a:rect l="l" t="t" r="r" b="b"/>
            <a:pathLst>
              <a:path w="1289431" h="2395902">
                <a:moveTo>
                  <a:pt x="1289431" y="0"/>
                </a:moveTo>
                <a:lnTo>
                  <a:pt x="0" y="0"/>
                </a:lnTo>
                <a:lnTo>
                  <a:pt x="0" y="2395901"/>
                </a:lnTo>
                <a:lnTo>
                  <a:pt x="1289431" y="2395901"/>
                </a:lnTo>
                <a:lnTo>
                  <a:pt x="1289431"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pic>
        <p:nvPicPr>
          <p:cNvPr id="24" name="Picture 3"/>
          <p:cNvPicPr>
            <a:picLocks noChangeAspect="1"/>
          </p:cNvPicPr>
          <p:nvPr/>
        </p:nvPicPr>
        <p:blipFill>
          <a:blip r:embed="rId18" cstate="print"/>
          <a:srcRect/>
          <a:stretch>
            <a:fillRect/>
          </a:stretch>
        </p:blipFill>
        <p:spPr>
          <a:xfrm flipH="1" flipV="1">
            <a:off x="642878" y="4786310"/>
            <a:ext cx="1079639" cy="1226862"/>
          </a:xfrm>
          <a:prstGeom prst="rect">
            <a:avLst/>
          </a:prstGeom>
        </p:spPr>
      </p:pic>
      <p:sp>
        <p:nvSpPr>
          <p:cNvPr id="3" name="TextBox 2">
            <a:extLst>
              <a:ext uri="{FF2B5EF4-FFF2-40B4-BE49-F238E27FC236}">
                <a16:creationId xmlns:a16="http://schemas.microsoft.com/office/drawing/2014/main" xmlns="" id="{FCF280AA-BA56-106E-CE79-A8A8E3485FFA}"/>
              </a:ext>
            </a:extLst>
          </p:cNvPr>
          <p:cNvSpPr txBox="1"/>
          <p:nvPr/>
        </p:nvSpPr>
        <p:spPr>
          <a:xfrm>
            <a:off x="2643142" y="1428724"/>
            <a:ext cx="12858840" cy="6186309"/>
          </a:xfrm>
          <a:prstGeom prst="rect">
            <a:avLst/>
          </a:prstGeom>
          <a:noFill/>
        </p:spPr>
        <p:txBody>
          <a:bodyPr wrap="square" rtlCol="0">
            <a:spAutoFit/>
          </a:bodyPr>
          <a:lstStyle/>
          <a:p>
            <a:pPr algn="just"/>
            <a:r>
              <a:rPr lang="en-US" sz="3600" dirty="0">
                <a:solidFill>
                  <a:schemeClr val="bg1"/>
                </a:solidFill>
                <a:latin typeface="Arcade Gamer Bold"/>
              </a:rPr>
              <a:t>1. Recreating Classic Games: Revive timeless multiplayer classics for new and nostalgic players.</a:t>
            </a:r>
          </a:p>
          <a:p>
            <a:pPr algn="just"/>
            <a:endParaRPr lang="en-US" sz="3600" dirty="0">
              <a:solidFill>
                <a:schemeClr val="bg1"/>
              </a:solidFill>
              <a:latin typeface="Arcade Gamer Bold"/>
            </a:endParaRPr>
          </a:p>
          <a:p>
            <a:pPr algn="just"/>
            <a:r>
              <a:rPr lang="en-US" sz="3600" dirty="0">
                <a:solidFill>
                  <a:schemeClr val="bg1"/>
                </a:solidFill>
                <a:latin typeface="Arcade Gamer Bold"/>
              </a:rPr>
              <a:t>2. Entertainment and Recreation: Provide diverse classic games for fun and relaxation.</a:t>
            </a:r>
          </a:p>
          <a:p>
            <a:pPr algn="just"/>
            <a:endParaRPr lang="en-US" sz="3600" dirty="0">
              <a:solidFill>
                <a:schemeClr val="bg1"/>
              </a:solidFill>
              <a:latin typeface="Arcade Gamer Bold"/>
            </a:endParaRPr>
          </a:p>
          <a:p>
            <a:pPr algn="just"/>
            <a:r>
              <a:rPr lang="en-US" sz="3600" dirty="0">
                <a:solidFill>
                  <a:schemeClr val="bg1"/>
                </a:solidFill>
                <a:latin typeface="Arcade Gamer Bold"/>
              </a:rPr>
              <a:t>3. Multiplayer Interaction: Foster social connections with offline and online multiplayer modes.</a:t>
            </a:r>
          </a:p>
          <a:p>
            <a:pPr algn="just"/>
            <a:endParaRPr lang="en-US" sz="3600" dirty="0">
              <a:solidFill>
                <a:schemeClr val="bg1"/>
              </a:solidFill>
              <a:latin typeface="Arcade Gamer Bold"/>
            </a:endParaRPr>
          </a:p>
          <a:p>
            <a:pPr algn="just"/>
            <a:r>
              <a:rPr lang="en-US" sz="3600" dirty="0">
                <a:solidFill>
                  <a:schemeClr val="bg1"/>
                </a:solidFill>
                <a:latin typeface="Arcade Gamer Bold"/>
              </a:rPr>
              <a:t>4. Mobile Gaming: Make classics accessible on Android devices anytime, anywhere.</a:t>
            </a:r>
            <a:endParaRPr lang="en-US" sz="3000" dirty="0">
              <a:solidFill>
                <a:schemeClr val="bg1"/>
              </a:solidFill>
              <a:latin typeface="Arcade Gamer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6" name="Freeform 6"/>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8" name="Freeform 8"/>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9" name="Freeform 9"/>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0" name="Freeform 10"/>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1" name="Freeform 11"/>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2" name="Freeform 12"/>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9"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3" name="Freeform 13"/>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4" name="Freeform 14"/>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5" name="Freeform 15"/>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7" name="Freeform 17"/>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9" name="Freeform 19"/>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0" name="Freeform 20"/>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5" name="Freeform 25"/>
          <p:cNvSpPr/>
          <p:nvPr/>
        </p:nvSpPr>
        <p:spPr>
          <a:xfrm>
            <a:off x="8469373" y="1526959"/>
            <a:ext cx="1349253" cy="1349253"/>
          </a:xfrm>
          <a:custGeom>
            <a:avLst/>
            <a:gdLst/>
            <a:ahLst/>
            <a:cxnLst/>
            <a:rect l="l" t="t" r="r" b="b"/>
            <a:pathLst>
              <a:path w="1349253" h="1349253">
                <a:moveTo>
                  <a:pt x="0" y="0"/>
                </a:moveTo>
                <a:lnTo>
                  <a:pt x="1349254" y="0"/>
                </a:lnTo>
                <a:lnTo>
                  <a:pt x="1349254" y="1349253"/>
                </a:lnTo>
                <a:lnTo>
                  <a:pt x="0" y="1349253"/>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6" name="TextBox 26"/>
          <p:cNvSpPr txBox="1"/>
          <p:nvPr/>
        </p:nvSpPr>
        <p:spPr>
          <a:xfrm>
            <a:off x="3556956" y="3406178"/>
            <a:ext cx="11174088" cy="2026196"/>
          </a:xfrm>
          <a:prstGeom prst="rect">
            <a:avLst/>
          </a:prstGeom>
        </p:spPr>
        <p:txBody>
          <a:bodyPr lIns="0" tIns="0" rIns="0" bIns="0" rtlCol="0" anchor="t">
            <a:spAutoFit/>
          </a:bodyPr>
          <a:lstStyle/>
          <a:p>
            <a:pPr algn="ctr">
              <a:lnSpc>
                <a:spcPts val="7922"/>
              </a:lnSpc>
            </a:pPr>
            <a:r>
              <a:rPr lang="en-IN" sz="8084" spc="-371">
                <a:solidFill>
                  <a:srgbClr val="FFFFFF"/>
                </a:solidFill>
                <a:latin typeface="Arcade Gamer Bold"/>
              </a:rPr>
              <a:t>SCOPE OF THE PROJECT</a:t>
            </a:r>
            <a:endParaRPr lang="en-US" sz="8084" spc="-371" dirty="0">
              <a:solidFill>
                <a:srgbClr val="FFFFFF"/>
              </a:solidFill>
              <a:latin typeface="Arcade Gamer Bold"/>
            </a:endParaRPr>
          </a:p>
        </p:txBody>
      </p:sp>
      <p:sp>
        <p:nvSpPr>
          <p:cNvPr id="27" name="Freeform 22"/>
          <p:cNvSpPr/>
          <p:nvPr/>
        </p:nvSpPr>
        <p:spPr>
          <a:xfrm flipH="1">
            <a:off x="11430016" y="6143632"/>
            <a:ext cx="1479500" cy="1543413"/>
          </a:xfrm>
          <a:custGeom>
            <a:avLst/>
            <a:gdLst/>
            <a:ahLst/>
            <a:cxnLst/>
            <a:rect l="l" t="t" r="r" b="b"/>
            <a:pathLst>
              <a:path w="1520896" h="1614851">
                <a:moveTo>
                  <a:pt x="0" y="0"/>
                </a:moveTo>
                <a:lnTo>
                  <a:pt x="1520896" y="0"/>
                </a:lnTo>
                <a:lnTo>
                  <a:pt x="1520896" y="1614850"/>
                </a:lnTo>
                <a:lnTo>
                  <a:pt x="0" y="1614850"/>
                </a:lnTo>
                <a:lnTo>
                  <a:pt x="0" y="0"/>
                </a:lnTo>
                <a:close/>
              </a:path>
            </a:pathLst>
          </a:custGeom>
          <a:blipFill>
            <a:blip r:embed="rId18"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28" name="Freeform 23"/>
          <p:cNvSpPr/>
          <p:nvPr/>
        </p:nvSpPr>
        <p:spPr>
          <a:xfrm rot="732860" flipH="1">
            <a:off x="10982628" y="6227095"/>
            <a:ext cx="870253" cy="759539"/>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20" cstate="print">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9" name="Freeform 18"/>
          <p:cNvSpPr/>
          <p:nvPr/>
        </p:nvSpPr>
        <p:spPr>
          <a:xfrm>
            <a:off x="4500530" y="5214938"/>
            <a:ext cx="1571636" cy="2847546"/>
          </a:xfrm>
          <a:custGeom>
            <a:avLst/>
            <a:gdLst/>
            <a:ahLst/>
            <a:cxnLst/>
            <a:rect l="l" t="t" r="r" b="b"/>
            <a:pathLst>
              <a:path w="1794253" h="2990422">
                <a:moveTo>
                  <a:pt x="0" y="0"/>
                </a:moveTo>
                <a:lnTo>
                  <a:pt x="1794253" y="0"/>
                </a:lnTo>
                <a:lnTo>
                  <a:pt x="1794253" y="2990422"/>
                </a:lnTo>
                <a:lnTo>
                  <a:pt x="0" y="2990422"/>
                </a:lnTo>
                <a:lnTo>
                  <a:pt x="0" y="0"/>
                </a:lnTo>
                <a:close/>
              </a:path>
            </a:pathLst>
          </a:custGeom>
          <a:blipFill>
            <a:blip r:embed="rId22">
              <a:extLst>
                <a:ext uri="{96DAC541-7B7A-43D3-8B79-37D633B846F1}">
                  <asvg:svgBlip xmlns:asvg="http://schemas.microsoft.com/office/drawing/2016/SVG/main" xmlns="" r:embed="rId23"/>
                </a:ext>
              </a:extLst>
            </a:blip>
            <a:stretch>
              <a:fillRect/>
            </a:stretch>
          </a:blipFill>
        </p:spPr>
        <p:txBody>
          <a:bodyPr/>
          <a:lstStyle/>
          <a:p>
            <a:endParaRPr lang="en-IN"/>
          </a:p>
        </p:txBody>
      </p:sp>
      <p:pic>
        <p:nvPicPr>
          <p:cNvPr id="30" name="Picture 23"/>
          <p:cNvPicPr>
            <a:picLocks noChangeAspect="1"/>
          </p:cNvPicPr>
          <p:nvPr/>
        </p:nvPicPr>
        <p:blipFill>
          <a:blip r:embed="rId24" cstate="print"/>
          <a:srcRect/>
          <a:stretch>
            <a:fillRect/>
          </a:stretch>
        </p:blipFill>
        <p:spPr>
          <a:xfrm>
            <a:off x="8358182" y="6349275"/>
            <a:ext cx="1428760" cy="1651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dirty="0"/>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2" name="Freeform 18"/>
          <p:cNvSpPr/>
          <p:nvPr/>
        </p:nvSpPr>
        <p:spPr>
          <a:xfrm>
            <a:off x="1071506" y="4357682"/>
            <a:ext cx="1285884" cy="2000264"/>
          </a:xfrm>
          <a:custGeom>
            <a:avLst/>
            <a:gdLst/>
            <a:ahLst/>
            <a:cxnLst/>
            <a:rect l="l" t="t" r="r" b="b"/>
            <a:pathLst>
              <a:path w="1794253" h="2990422">
                <a:moveTo>
                  <a:pt x="0" y="0"/>
                </a:moveTo>
                <a:lnTo>
                  <a:pt x="1794253" y="0"/>
                </a:lnTo>
                <a:lnTo>
                  <a:pt x="1794253" y="2990422"/>
                </a:lnTo>
                <a:lnTo>
                  <a:pt x="0" y="2990422"/>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pic>
        <p:nvPicPr>
          <p:cNvPr id="33" name="Picture 23"/>
          <p:cNvPicPr>
            <a:picLocks noChangeAspect="1"/>
          </p:cNvPicPr>
          <p:nvPr/>
        </p:nvPicPr>
        <p:blipFill>
          <a:blip r:embed="rId18" cstate="print"/>
          <a:srcRect/>
          <a:stretch>
            <a:fillRect/>
          </a:stretch>
        </p:blipFill>
        <p:spPr>
          <a:xfrm>
            <a:off x="16359238" y="4714872"/>
            <a:ext cx="1428760" cy="1651745"/>
          </a:xfrm>
          <a:prstGeom prst="rect">
            <a:avLst/>
          </a:prstGeom>
        </p:spPr>
      </p:pic>
      <p:sp>
        <p:nvSpPr>
          <p:cNvPr id="3" name="TextBox 2">
            <a:extLst>
              <a:ext uri="{FF2B5EF4-FFF2-40B4-BE49-F238E27FC236}">
                <a16:creationId xmlns:a16="http://schemas.microsoft.com/office/drawing/2014/main" xmlns="" id="{03931EE2-FF71-FF8E-4569-69CE362C8756}"/>
              </a:ext>
            </a:extLst>
          </p:cNvPr>
          <p:cNvSpPr txBox="1"/>
          <p:nvPr/>
        </p:nvSpPr>
        <p:spPr>
          <a:xfrm>
            <a:off x="1088345" y="890759"/>
            <a:ext cx="16491529" cy="8956298"/>
          </a:xfrm>
          <a:prstGeom prst="rect">
            <a:avLst/>
          </a:prstGeom>
          <a:noFill/>
        </p:spPr>
        <p:txBody>
          <a:bodyPr wrap="square" rtlCol="0">
            <a:spAutoFit/>
          </a:bodyPr>
          <a:lstStyle/>
          <a:p>
            <a:pPr algn="just"/>
            <a:endParaRPr lang="en-US" sz="3600" dirty="0">
              <a:solidFill>
                <a:schemeClr val="bg1"/>
              </a:solidFill>
              <a:latin typeface="Arcade Gamer Bold"/>
            </a:endParaRPr>
          </a:p>
          <a:p>
            <a:pPr algn="just"/>
            <a:r>
              <a:rPr lang="en-US" sz="3600" dirty="0">
                <a:solidFill>
                  <a:schemeClr val="bg1"/>
                </a:solidFill>
                <a:latin typeface="Arcade Gamer Bold"/>
              </a:rPr>
              <a:t>1. Game Selection: The </a:t>
            </a:r>
            <a:r>
              <a:rPr lang="en-US" sz="3600" dirty="0" smtClean="0">
                <a:solidFill>
                  <a:schemeClr val="bg1"/>
                </a:solidFill>
                <a:latin typeface="Arcade Gamer Bold"/>
              </a:rPr>
              <a:t>project includes </a:t>
            </a:r>
            <a:r>
              <a:rPr lang="en-US" sz="3600" dirty="0">
                <a:solidFill>
                  <a:schemeClr val="bg1"/>
                </a:solidFill>
                <a:latin typeface="Arcade Gamer Bold"/>
              </a:rPr>
              <a:t>a well-curated selection of classic multiplayer games. The scope could involve continually expanding the game library based on user demand.</a:t>
            </a:r>
          </a:p>
          <a:p>
            <a:pPr algn="just"/>
            <a:endParaRPr lang="en-US" sz="3600" dirty="0">
              <a:solidFill>
                <a:schemeClr val="bg1"/>
              </a:solidFill>
              <a:latin typeface="Arcade Gamer Bold"/>
            </a:endParaRPr>
          </a:p>
          <a:p>
            <a:pPr algn="just"/>
            <a:r>
              <a:rPr lang="en-US" sz="3600" dirty="0">
                <a:solidFill>
                  <a:schemeClr val="bg1"/>
                </a:solidFill>
                <a:latin typeface="Arcade Gamer Bold"/>
              </a:rPr>
              <a:t>2. Platform: </a:t>
            </a:r>
            <a:r>
              <a:rPr lang="en-US" sz="3600" dirty="0" err="1">
                <a:solidFill>
                  <a:schemeClr val="bg1"/>
                </a:solidFill>
                <a:latin typeface="Arcade Gamer Bold"/>
              </a:rPr>
              <a:t>ClassicRealm</a:t>
            </a:r>
            <a:r>
              <a:rPr lang="en-US" sz="3600" dirty="0">
                <a:solidFill>
                  <a:schemeClr val="bg1"/>
                </a:solidFill>
                <a:latin typeface="Arcade Gamer Bold"/>
              </a:rPr>
              <a:t> is designed for Android devices, but the scope may include potential expansion to other platforms like iOS or web-based versions in the future.</a:t>
            </a:r>
          </a:p>
          <a:p>
            <a:pPr algn="just"/>
            <a:endParaRPr lang="en-US" sz="3600" dirty="0">
              <a:solidFill>
                <a:schemeClr val="bg1"/>
              </a:solidFill>
              <a:latin typeface="Arcade Gamer Bold"/>
            </a:endParaRPr>
          </a:p>
          <a:p>
            <a:pPr algn="just"/>
            <a:r>
              <a:rPr lang="en-US" sz="3600" dirty="0">
                <a:solidFill>
                  <a:schemeClr val="bg1"/>
                </a:solidFill>
                <a:latin typeface="Arcade Gamer Bold"/>
              </a:rPr>
              <a:t>3. Gameplay Modes: The project includes both single-player and multiplayer modes, both online and offline. Expanding or enhancing these </a:t>
            </a:r>
            <a:r>
              <a:rPr lang="en-US" sz="3600" dirty="0" err="1" smtClean="0">
                <a:solidFill>
                  <a:schemeClr val="bg1"/>
                </a:solidFill>
                <a:latin typeface="Arcade Gamer Bold"/>
              </a:rPr>
              <a:t>modesis</a:t>
            </a:r>
            <a:r>
              <a:rPr lang="en-US" sz="3600" dirty="0" smtClean="0">
                <a:solidFill>
                  <a:schemeClr val="bg1"/>
                </a:solidFill>
                <a:latin typeface="Arcade Gamer Bold"/>
              </a:rPr>
              <a:t> scope of this project.</a:t>
            </a:r>
            <a:endParaRPr lang="en-US" sz="3600" dirty="0">
              <a:solidFill>
                <a:schemeClr val="bg1"/>
              </a:solidFill>
              <a:latin typeface="Arcade Gamer Bold"/>
            </a:endParaRPr>
          </a:p>
          <a:p>
            <a:pPr algn="just"/>
            <a:endParaRPr lang="en-US" sz="3600" dirty="0">
              <a:solidFill>
                <a:schemeClr val="bg1"/>
              </a:solidFill>
              <a:latin typeface="Arcade Gamer Bold"/>
            </a:endParaRPr>
          </a:p>
          <a:p>
            <a:pPr algn="just"/>
            <a:r>
              <a:rPr lang="en-US" sz="3600" dirty="0">
                <a:solidFill>
                  <a:schemeClr val="bg1"/>
                </a:solidFill>
                <a:latin typeface="Arcade Gamer Bold"/>
              </a:rPr>
              <a:t>4. Features: The scope encompasses features like chat functionality, user profiles, leaderboards, and customization options. Additional features may be added to enhance user experience.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dirty="0"/>
          </a:p>
        </p:txBody>
      </p:sp>
      <p:sp>
        <p:nvSpPr>
          <p:cNvPr id="3" name="Freeform 3"/>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6" name="Freeform 6"/>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8" name="Freeform 8"/>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9" name="Freeform 9"/>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0" name="Freeform 10"/>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1" name="Freeform 11"/>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2" name="Freeform 12"/>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9"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3" name="Freeform 13"/>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4" name="Freeform 14"/>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5" name="Freeform 15"/>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7" name="Freeform 17"/>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9" name="Freeform 19"/>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0" name="Freeform 20"/>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pic>
        <p:nvPicPr>
          <p:cNvPr id="21" name="Picture 21"/>
          <p:cNvPicPr>
            <a:picLocks noChangeAspect="1"/>
          </p:cNvPicPr>
          <p:nvPr/>
        </p:nvPicPr>
        <p:blipFill>
          <a:blip r:embed="rId16" cstate="print"/>
          <a:srcRect/>
          <a:stretch>
            <a:fillRect/>
          </a:stretch>
        </p:blipFill>
        <p:spPr>
          <a:xfrm>
            <a:off x="8376704" y="1875519"/>
            <a:ext cx="1533186" cy="1139135"/>
          </a:xfrm>
          <a:prstGeom prst="rect">
            <a:avLst/>
          </a:prstGeom>
        </p:spPr>
      </p:pic>
      <p:sp>
        <p:nvSpPr>
          <p:cNvPr id="22" name="Freeform 22"/>
          <p:cNvSpPr/>
          <p:nvPr/>
        </p:nvSpPr>
        <p:spPr>
          <a:xfrm>
            <a:off x="7167394" y="5729283"/>
            <a:ext cx="1520896" cy="1614851"/>
          </a:xfrm>
          <a:custGeom>
            <a:avLst/>
            <a:gdLst/>
            <a:ahLst/>
            <a:cxnLst/>
            <a:rect l="l" t="t" r="r" b="b"/>
            <a:pathLst>
              <a:path w="1520896" h="1614851">
                <a:moveTo>
                  <a:pt x="0" y="0"/>
                </a:moveTo>
                <a:lnTo>
                  <a:pt x="1520896" y="0"/>
                </a:lnTo>
                <a:lnTo>
                  <a:pt x="1520896" y="1614850"/>
                </a:lnTo>
                <a:lnTo>
                  <a:pt x="0" y="1614850"/>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3" name="Freeform 23"/>
          <p:cNvSpPr/>
          <p:nvPr/>
        </p:nvSpPr>
        <p:spPr>
          <a:xfrm rot="732860">
            <a:off x="8307822" y="5868830"/>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9" cstate="print">
              <a:extLst>
                <a:ext uri="{96DAC541-7B7A-43D3-8B79-37D633B846F1}">
                  <asvg:svgBlip xmlns:asvg="http://schemas.microsoft.com/office/drawing/2016/SVG/main" xmlns="" r:embed="rId20"/>
                </a:ext>
              </a:extLst>
            </a:blip>
            <a:stretch>
              <a:fillRect/>
            </a:stretch>
          </a:blipFill>
        </p:spPr>
        <p:txBody>
          <a:bodyPr/>
          <a:lstStyle/>
          <a:p>
            <a:endParaRPr lang="en-IN"/>
          </a:p>
        </p:txBody>
      </p:sp>
      <p:sp>
        <p:nvSpPr>
          <p:cNvPr id="24" name="Freeform 24"/>
          <p:cNvSpPr/>
          <p:nvPr/>
        </p:nvSpPr>
        <p:spPr>
          <a:xfrm>
            <a:off x="9858380" y="6858012"/>
            <a:ext cx="981264" cy="635146"/>
          </a:xfrm>
          <a:custGeom>
            <a:avLst/>
            <a:gdLst/>
            <a:ahLst/>
            <a:cxnLst/>
            <a:rect l="l" t="t" r="r" b="b"/>
            <a:pathLst>
              <a:path w="981264" h="635146">
                <a:moveTo>
                  <a:pt x="0" y="0"/>
                </a:moveTo>
                <a:lnTo>
                  <a:pt x="981264" y="0"/>
                </a:lnTo>
                <a:lnTo>
                  <a:pt x="981264" y="635146"/>
                </a:lnTo>
                <a:lnTo>
                  <a:pt x="0" y="635146"/>
                </a:lnTo>
                <a:lnTo>
                  <a:pt x="0" y="0"/>
                </a:lnTo>
                <a:close/>
              </a:path>
            </a:pathLst>
          </a:custGeom>
          <a:blipFill>
            <a:blip r:embed="rId21" cstate="print">
              <a:extLst>
                <a:ext uri="{96DAC541-7B7A-43D3-8B79-37D633B846F1}">
                  <asvg:svgBlip xmlns:asvg="http://schemas.microsoft.com/office/drawing/2016/SVG/main" xmlns="" r:embed="rId22"/>
                </a:ext>
              </a:extLst>
            </a:blip>
            <a:stretch>
              <a:fillRect/>
            </a:stretch>
          </a:blipFill>
        </p:spPr>
        <p:txBody>
          <a:bodyPr/>
          <a:lstStyle/>
          <a:p>
            <a:endParaRPr lang="en-IN"/>
          </a:p>
        </p:txBody>
      </p:sp>
      <p:pic>
        <p:nvPicPr>
          <p:cNvPr id="25" name="Picture 25"/>
          <p:cNvPicPr>
            <a:picLocks noChangeAspect="1"/>
          </p:cNvPicPr>
          <p:nvPr/>
        </p:nvPicPr>
        <p:blipFill>
          <a:blip r:embed="rId23" cstate="print"/>
          <a:srcRect/>
          <a:stretch>
            <a:fillRect/>
          </a:stretch>
        </p:blipFill>
        <p:spPr>
          <a:xfrm>
            <a:off x="11949725" y="6248318"/>
            <a:ext cx="1206205" cy="1237133"/>
          </a:xfrm>
          <a:prstGeom prst="rect">
            <a:avLst/>
          </a:prstGeom>
        </p:spPr>
      </p:pic>
      <p:sp>
        <p:nvSpPr>
          <p:cNvPr id="26" name="TextBox 26"/>
          <p:cNvSpPr txBox="1"/>
          <p:nvPr/>
        </p:nvSpPr>
        <p:spPr>
          <a:xfrm>
            <a:off x="2387022" y="3406178"/>
            <a:ext cx="13513955" cy="1013098"/>
          </a:xfrm>
          <a:prstGeom prst="rect">
            <a:avLst/>
          </a:prstGeom>
        </p:spPr>
        <p:txBody>
          <a:bodyPr lIns="0" tIns="0" rIns="0" bIns="0" rtlCol="0" anchor="t">
            <a:spAutoFit/>
          </a:bodyPr>
          <a:lstStyle/>
          <a:p>
            <a:pPr algn="ctr">
              <a:lnSpc>
                <a:spcPts val="7922"/>
              </a:lnSpc>
            </a:pPr>
            <a:r>
              <a:rPr lang="en-IN" sz="8084" spc="-371" dirty="0">
                <a:solidFill>
                  <a:srgbClr val="FFFFFF"/>
                </a:solidFill>
                <a:latin typeface="Arcade Gamer Bold"/>
              </a:rPr>
              <a:t>REQUIREMENTS</a:t>
            </a:r>
            <a:endParaRPr lang="en-US" sz="8084" spc="-371" dirty="0">
              <a:solidFill>
                <a:srgbClr val="FFFFFF"/>
              </a:solidFill>
              <a:latin typeface="Arcade Gamer Bold"/>
            </a:endParaRPr>
          </a:p>
        </p:txBody>
      </p:sp>
      <p:pic>
        <p:nvPicPr>
          <p:cNvPr id="27" name="Picture 27"/>
          <p:cNvPicPr>
            <a:picLocks noChangeAspect="1"/>
          </p:cNvPicPr>
          <p:nvPr/>
        </p:nvPicPr>
        <p:blipFill>
          <a:blip r:embed="rId23" cstate="print"/>
          <a:srcRect/>
          <a:stretch>
            <a:fillRect/>
          </a:stretch>
        </p:blipFill>
        <p:spPr>
          <a:xfrm>
            <a:off x="4426969" y="6252074"/>
            <a:ext cx="1206205" cy="12371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pic>
        <p:nvPicPr>
          <p:cNvPr id="32" name="Picture 27"/>
          <p:cNvPicPr>
            <a:picLocks noChangeAspect="1"/>
          </p:cNvPicPr>
          <p:nvPr/>
        </p:nvPicPr>
        <p:blipFill>
          <a:blip r:embed="rId16" cstate="print"/>
          <a:srcRect/>
          <a:stretch>
            <a:fillRect/>
          </a:stretch>
        </p:blipFill>
        <p:spPr>
          <a:xfrm>
            <a:off x="500002" y="2571732"/>
            <a:ext cx="1206205" cy="1237133"/>
          </a:xfrm>
          <a:prstGeom prst="rect">
            <a:avLst/>
          </a:prstGeom>
        </p:spPr>
      </p:pic>
      <p:sp>
        <p:nvSpPr>
          <p:cNvPr id="33" name="Freeform 22"/>
          <p:cNvSpPr/>
          <p:nvPr/>
        </p:nvSpPr>
        <p:spPr>
          <a:xfrm>
            <a:off x="1000068" y="5286376"/>
            <a:ext cx="1520896" cy="1614851"/>
          </a:xfrm>
          <a:custGeom>
            <a:avLst/>
            <a:gdLst/>
            <a:ahLst/>
            <a:cxnLst/>
            <a:rect l="l" t="t" r="r" b="b"/>
            <a:pathLst>
              <a:path w="1520896" h="1614851">
                <a:moveTo>
                  <a:pt x="0" y="0"/>
                </a:moveTo>
                <a:lnTo>
                  <a:pt x="1520896" y="0"/>
                </a:lnTo>
                <a:lnTo>
                  <a:pt x="1520896" y="1614850"/>
                </a:lnTo>
                <a:lnTo>
                  <a:pt x="0" y="1614850"/>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34" name="Freeform 23"/>
          <p:cNvSpPr/>
          <p:nvPr/>
        </p:nvSpPr>
        <p:spPr>
          <a:xfrm rot="732860">
            <a:off x="2308944" y="5380807"/>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9" cstate="print">
              <a:extLst>
                <a:ext uri="{96DAC541-7B7A-43D3-8B79-37D633B846F1}">
                  <asvg:svgBlip xmlns:asvg="http://schemas.microsoft.com/office/drawing/2016/SVG/main" xmlns="" r:embed="rId20"/>
                </a:ext>
              </a:extLst>
            </a:blip>
            <a:stretch>
              <a:fillRect/>
            </a:stretch>
          </a:blipFill>
        </p:spPr>
        <p:txBody>
          <a:bodyPr/>
          <a:lstStyle/>
          <a:p>
            <a:endParaRPr lang="en-IN"/>
          </a:p>
        </p:txBody>
      </p:sp>
      <p:sp>
        <p:nvSpPr>
          <p:cNvPr id="35" name="Freeform 24"/>
          <p:cNvSpPr/>
          <p:nvPr/>
        </p:nvSpPr>
        <p:spPr>
          <a:xfrm>
            <a:off x="15716296" y="5929318"/>
            <a:ext cx="981264" cy="635146"/>
          </a:xfrm>
          <a:custGeom>
            <a:avLst/>
            <a:gdLst/>
            <a:ahLst/>
            <a:cxnLst/>
            <a:rect l="l" t="t" r="r" b="b"/>
            <a:pathLst>
              <a:path w="981264" h="635146">
                <a:moveTo>
                  <a:pt x="0" y="0"/>
                </a:moveTo>
                <a:lnTo>
                  <a:pt x="981264" y="0"/>
                </a:lnTo>
                <a:lnTo>
                  <a:pt x="981264" y="635146"/>
                </a:lnTo>
                <a:lnTo>
                  <a:pt x="0" y="635146"/>
                </a:lnTo>
                <a:lnTo>
                  <a:pt x="0" y="0"/>
                </a:lnTo>
                <a:close/>
              </a:path>
            </a:pathLst>
          </a:custGeom>
          <a:blipFill>
            <a:blip r:embed="rId21" cstate="print">
              <a:extLst>
                <a:ext uri="{96DAC541-7B7A-43D3-8B79-37D633B846F1}">
                  <asvg:svgBlip xmlns:asvg="http://schemas.microsoft.com/office/drawing/2016/SVG/main" xmlns="" r:embed="rId22"/>
                </a:ext>
              </a:extLst>
            </a:blip>
            <a:stretch>
              <a:fillRect/>
            </a:stretch>
          </a:blipFill>
        </p:spPr>
        <p:txBody>
          <a:bodyPr/>
          <a:lstStyle/>
          <a:p>
            <a:endParaRPr lang="en-IN"/>
          </a:p>
        </p:txBody>
      </p:sp>
      <p:pic>
        <p:nvPicPr>
          <p:cNvPr id="36" name="Picture 25"/>
          <p:cNvPicPr>
            <a:picLocks noChangeAspect="1"/>
          </p:cNvPicPr>
          <p:nvPr/>
        </p:nvPicPr>
        <p:blipFill>
          <a:blip r:embed="rId16" cstate="print"/>
          <a:srcRect/>
          <a:stretch>
            <a:fillRect/>
          </a:stretch>
        </p:blipFill>
        <p:spPr>
          <a:xfrm>
            <a:off x="16716428" y="1500162"/>
            <a:ext cx="1206205" cy="1237133"/>
          </a:xfrm>
          <a:prstGeom prst="rect">
            <a:avLst/>
          </a:prstGeom>
        </p:spPr>
      </p:pic>
      <p:sp>
        <p:nvSpPr>
          <p:cNvPr id="37" name="TextBox 36"/>
          <p:cNvSpPr txBox="1"/>
          <p:nvPr/>
        </p:nvSpPr>
        <p:spPr>
          <a:xfrm>
            <a:off x="2813603" y="2057401"/>
            <a:ext cx="13432160" cy="6524863"/>
          </a:xfrm>
          <a:prstGeom prst="rect">
            <a:avLst/>
          </a:prstGeom>
          <a:noFill/>
        </p:spPr>
        <p:txBody>
          <a:bodyPr wrap="square" rtlCol="0">
            <a:spAutoFit/>
          </a:bodyPr>
          <a:lstStyle/>
          <a:p>
            <a:pPr algn="just">
              <a:buFont typeface="Wingdings" pitchFamily="2" charset="2"/>
              <a:buChar char="v"/>
            </a:pPr>
            <a:r>
              <a:rPr lang="en-US" dirty="0">
                <a:solidFill>
                  <a:schemeClr val="bg1"/>
                </a:solidFill>
                <a:latin typeface="Arcade Gamer Bold"/>
              </a:rPr>
              <a:t>	</a:t>
            </a:r>
            <a:r>
              <a:rPr lang="en-US" sz="2000" b="1" dirty="0">
                <a:solidFill>
                  <a:schemeClr val="bg1"/>
                </a:solidFill>
                <a:latin typeface="Arcade Gamer Bold"/>
              </a:rPr>
              <a:t>Hardware Requirement</a:t>
            </a:r>
          </a:p>
          <a:p>
            <a:pPr algn="just"/>
            <a:endParaRPr lang="en-US" sz="2000" dirty="0">
              <a:solidFill>
                <a:schemeClr val="bg1"/>
              </a:solidFill>
              <a:latin typeface="Arcade Gamer Bold"/>
            </a:endParaRPr>
          </a:p>
          <a:p>
            <a:pPr lvl="1" algn="just"/>
            <a:r>
              <a:rPr lang="en-US" sz="2000" dirty="0">
                <a:solidFill>
                  <a:schemeClr val="bg1"/>
                </a:solidFill>
                <a:latin typeface="Arcade Gamer Bold"/>
              </a:rPr>
              <a:t>1.	Computer/Laptop</a:t>
            </a:r>
          </a:p>
          <a:p>
            <a:pPr lvl="2" algn="just"/>
            <a:r>
              <a:rPr lang="en-US" sz="2000" dirty="0">
                <a:solidFill>
                  <a:schemeClr val="bg1"/>
                </a:solidFill>
                <a:latin typeface="Arcade Gamer Bold"/>
              </a:rPr>
              <a:t>•x86 64-bit CPU (Intel / AMD architecture).</a:t>
            </a:r>
          </a:p>
          <a:p>
            <a:pPr lvl="2" algn="just"/>
            <a:r>
              <a:rPr lang="en-US" sz="2000" dirty="0">
                <a:solidFill>
                  <a:schemeClr val="bg1"/>
                </a:solidFill>
                <a:latin typeface="Arcade Gamer Bold"/>
              </a:rPr>
              <a:t>•8GB RAM (16GB preferable).</a:t>
            </a:r>
          </a:p>
          <a:p>
            <a:pPr lvl="2" algn="just"/>
            <a:r>
              <a:rPr lang="en-US" sz="2000" dirty="0">
                <a:solidFill>
                  <a:schemeClr val="bg1"/>
                </a:solidFill>
                <a:latin typeface="Arcade Gamer Bold"/>
              </a:rPr>
              <a:t>•5GB free storage.</a:t>
            </a:r>
          </a:p>
          <a:p>
            <a:pPr algn="just"/>
            <a:endParaRPr lang="en-US" sz="2000" dirty="0">
              <a:solidFill>
                <a:schemeClr val="bg1"/>
              </a:solidFill>
              <a:latin typeface="Arcade Gamer Bold"/>
            </a:endParaRPr>
          </a:p>
          <a:p>
            <a:pPr lvl="1" algn="just"/>
            <a:r>
              <a:rPr lang="en-US" sz="2000" dirty="0">
                <a:solidFill>
                  <a:schemeClr val="bg1"/>
                </a:solidFill>
                <a:latin typeface="Arcade Gamer Bold"/>
              </a:rPr>
              <a:t>2.	Android Device</a:t>
            </a:r>
          </a:p>
          <a:p>
            <a:pPr lvl="2" algn="just"/>
            <a:r>
              <a:rPr lang="en-US" sz="2000" dirty="0">
                <a:solidFill>
                  <a:schemeClr val="bg1"/>
                </a:solidFill>
                <a:latin typeface="Arcade Gamer Bold"/>
              </a:rPr>
              <a:t>• Android 7Nougat or above.</a:t>
            </a:r>
          </a:p>
          <a:p>
            <a:pPr algn="just"/>
            <a:endParaRPr lang="en-US" sz="2000" dirty="0">
              <a:solidFill>
                <a:schemeClr val="bg1"/>
              </a:solidFill>
              <a:latin typeface="Arcade Gamer Bold"/>
            </a:endParaRPr>
          </a:p>
          <a:p>
            <a:pPr algn="just">
              <a:buFont typeface="Wingdings" pitchFamily="2" charset="2"/>
              <a:buChar char="v"/>
            </a:pPr>
            <a:r>
              <a:rPr lang="en-US" sz="2000" dirty="0">
                <a:solidFill>
                  <a:schemeClr val="bg1"/>
                </a:solidFill>
                <a:latin typeface="Arcade Gamer Bold"/>
              </a:rPr>
              <a:t>	</a:t>
            </a:r>
            <a:r>
              <a:rPr lang="en-US" sz="2000" b="1" dirty="0">
                <a:solidFill>
                  <a:schemeClr val="bg1"/>
                </a:solidFill>
                <a:latin typeface="Arcade Gamer Bold"/>
              </a:rPr>
              <a:t>Software Requirement</a:t>
            </a:r>
          </a:p>
          <a:p>
            <a:endParaRPr lang="en-US" sz="2000" dirty="0">
              <a:solidFill>
                <a:schemeClr val="bg1"/>
              </a:solidFill>
              <a:latin typeface="Arcade Gamer Bold"/>
            </a:endParaRPr>
          </a:p>
          <a:p>
            <a:pPr lvl="1"/>
            <a:r>
              <a:rPr lang="en-US" sz="2000" dirty="0">
                <a:solidFill>
                  <a:schemeClr val="bg1"/>
                </a:solidFill>
                <a:latin typeface="Arcade Gamer Bold"/>
              </a:rPr>
              <a:t>1.	Operating system: </a:t>
            </a:r>
          </a:p>
          <a:p>
            <a:pPr lvl="2"/>
            <a:r>
              <a:rPr lang="en-US" sz="2000" dirty="0">
                <a:solidFill>
                  <a:schemeClr val="bg1"/>
                </a:solidFill>
                <a:latin typeface="Arcade Gamer Bold"/>
              </a:rPr>
              <a:t>•Windows 10 or 11</a:t>
            </a:r>
          </a:p>
          <a:p>
            <a:pPr lvl="2"/>
            <a:r>
              <a:rPr lang="en-US" sz="2000" dirty="0">
                <a:solidFill>
                  <a:schemeClr val="bg1"/>
                </a:solidFill>
                <a:latin typeface="Arcade Gamer Bold"/>
              </a:rPr>
              <a:t>•Mac OS X 10.11 or higher, 64-bit</a:t>
            </a:r>
          </a:p>
          <a:p>
            <a:pPr lvl="2"/>
            <a:r>
              <a:rPr lang="en-US" sz="2000" dirty="0">
                <a:solidFill>
                  <a:schemeClr val="bg1"/>
                </a:solidFill>
                <a:latin typeface="Arcade Gamer Bold"/>
              </a:rPr>
              <a:t>•Linux: RHEL 6/7, 64-bit </a:t>
            </a:r>
          </a:p>
          <a:p>
            <a:endParaRPr lang="en-US" sz="2000" dirty="0">
              <a:solidFill>
                <a:schemeClr val="bg1"/>
              </a:solidFill>
              <a:latin typeface="Arcade Gamer Bold"/>
            </a:endParaRPr>
          </a:p>
          <a:p>
            <a:pPr marL="800100" lvl="1" indent="-342900">
              <a:buAutoNum type="arabicPeriod" startAt="2"/>
            </a:pPr>
            <a:r>
              <a:rPr lang="en-US" sz="2000" dirty="0">
                <a:solidFill>
                  <a:schemeClr val="bg1"/>
                </a:solidFill>
                <a:latin typeface="Arcade Gamer Bold"/>
              </a:rPr>
              <a:t>Android Studio</a:t>
            </a:r>
          </a:p>
          <a:p>
            <a:pPr marL="800100" lvl="1" indent="-342900">
              <a:buAutoNum type="arabicPeriod" startAt="2"/>
            </a:pPr>
            <a:endParaRPr lang="en-US" sz="2000" dirty="0">
              <a:solidFill>
                <a:schemeClr val="bg1"/>
              </a:solidFill>
              <a:latin typeface="Arcade Gamer Bold"/>
            </a:endParaRPr>
          </a:p>
          <a:p>
            <a:pPr marL="914400" lvl="1" indent="-457200">
              <a:buAutoNum type="arabicPeriod" startAt="3"/>
            </a:pPr>
            <a:r>
              <a:rPr lang="en-US" sz="2000" dirty="0">
                <a:solidFill>
                  <a:schemeClr val="bg1"/>
                </a:solidFill>
                <a:latin typeface="Arcade Gamer Bold"/>
              </a:rPr>
              <a:t>Web Browser (For Firebase Console).</a:t>
            </a:r>
            <a:endParaRPr lang="en-US" dirty="0">
              <a:solidFill>
                <a:schemeClr val="bg1"/>
              </a:solidFill>
              <a:latin typeface="Arcade Gamer Bold"/>
            </a:endParaRPr>
          </a:p>
          <a:p>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US" spc="-371" dirty="0" smtClean="0">
                <a:solidFill>
                  <a:srgbClr val="FFFFFF"/>
                </a:solidFill>
                <a:latin typeface="Arcade Gamer Bold"/>
              </a:rPr>
              <a:t>VS</a:t>
            </a:r>
            <a:endParaRPr lang="en-IN" dirty="0"/>
          </a:p>
        </p:txBody>
      </p:sp>
      <p:pic>
        <p:nvPicPr>
          <p:cNvPr id="3" name="Picture 3"/>
          <p:cNvPicPr>
            <a:picLocks noChangeAspect="1"/>
          </p:cNvPicPr>
          <p:nvPr/>
        </p:nvPicPr>
        <p:blipFill>
          <a:blip r:embed="rId3" cstate="print"/>
          <a:srcRect/>
          <a:stretch>
            <a:fillRect/>
          </a:stretch>
        </p:blipFill>
        <p:spPr>
          <a:xfrm rot="16737681">
            <a:off x="9968906" y="6488698"/>
            <a:ext cx="794396" cy="902723"/>
          </a:xfrm>
          <a:prstGeom prst="rect">
            <a:avLst/>
          </a:prstGeom>
        </p:spPr>
      </p:pic>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8"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6" name="Freeform 16"/>
          <p:cNvSpPr/>
          <p:nvPr/>
        </p:nvSpPr>
        <p:spPr>
          <a:xfrm>
            <a:off x="8643934" y="5214938"/>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3"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3"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3"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8"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24" name="TextBox 24"/>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smtClean="0">
                <a:solidFill>
                  <a:srgbClr val="FFFFFF"/>
                </a:solidFill>
                <a:latin typeface="Arcade Gamer Bold"/>
              </a:rPr>
              <a:t>SCREENSHOTS</a:t>
            </a: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sp>
        <p:nvSpPr>
          <p:cNvPr id="28" name="Freeform 24"/>
          <p:cNvSpPr/>
          <p:nvPr/>
        </p:nvSpPr>
        <p:spPr>
          <a:xfrm>
            <a:off x="13430280" y="7429516"/>
            <a:ext cx="981264" cy="635146"/>
          </a:xfrm>
          <a:custGeom>
            <a:avLst/>
            <a:gdLst/>
            <a:ahLst/>
            <a:cxnLst/>
            <a:rect l="l" t="t" r="r" b="b"/>
            <a:pathLst>
              <a:path w="981264" h="635146">
                <a:moveTo>
                  <a:pt x="0" y="0"/>
                </a:moveTo>
                <a:lnTo>
                  <a:pt x="981264" y="0"/>
                </a:lnTo>
                <a:lnTo>
                  <a:pt x="981264" y="635146"/>
                </a:lnTo>
                <a:lnTo>
                  <a:pt x="0" y="635146"/>
                </a:lnTo>
                <a:lnTo>
                  <a:pt x="0" y="0"/>
                </a:lnTo>
                <a:close/>
              </a:path>
            </a:pathLst>
          </a:custGeom>
          <a:blipFill>
            <a:blip r:embed="rId22" cstate="print">
              <a:extLst>
                <a:ext uri="{96DAC541-7B7A-43D3-8B79-37D633B846F1}">
                  <asvg:svgBlip xmlns:asvg="http://schemas.microsoft.com/office/drawing/2016/SVG/main" xmlns="" r:embed="rId23"/>
                </a:ext>
              </a:extLst>
            </a:blip>
            <a:stretch>
              <a:fillRect/>
            </a:stretch>
          </a:blipFill>
        </p:spPr>
        <p:txBody>
          <a:bodyPr/>
          <a:lstStyle/>
          <a:p>
            <a:endParaRPr lang="en-IN"/>
          </a:p>
        </p:txBody>
      </p:sp>
      <p:pic>
        <p:nvPicPr>
          <p:cNvPr id="29" name="Picture 3"/>
          <p:cNvPicPr>
            <a:picLocks noChangeAspect="1"/>
          </p:cNvPicPr>
          <p:nvPr/>
        </p:nvPicPr>
        <p:blipFill>
          <a:blip r:embed="rId24" cstate="print"/>
          <a:srcRect/>
          <a:stretch>
            <a:fillRect/>
          </a:stretch>
        </p:blipFill>
        <p:spPr>
          <a:xfrm>
            <a:off x="5286348" y="5643566"/>
            <a:ext cx="1161178" cy="2322356"/>
          </a:xfrm>
          <a:prstGeom prst="rect">
            <a:avLst/>
          </a:prstGeom>
        </p:spPr>
      </p:pic>
      <p:pic>
        <p:nvPicPr>
          <p:cNvPr id="30" name="Picture 23"/>
          <p:cNvPicPr>
            <a:picLocks noChangeAspect="1"/>
          </p:cNvPicPr>
          <p:nvPr/>
        </p:nvPicPr>
        <p:blipFill>
          <a:blip r:embed="rId25" cstate="print"/>
          <a:srcRect/>
          <a:stretch>
            <a:fillRect/>
          </a:stretch>
        </p:blipFill>
        <p:spPr>
          <a:xfrm>
            <a:off x="8715372" y="1142972"/>
            <a:ext cx="1428760" cy="16517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1026" name="Picture 2" descr="C:\Users\acer\Desktop\classicrealm\image0.jpeg"/>
          <p:cNvPicPr>
            <a:picLocks noChangeAspect="1" noChangeArrowheads="1"/>
          </p:cNvPicPr>
          <p:nvPr/>
        </p:nvPicPr>
        <p:blipFill>
          <a:blip r:embed="rId23"/>
          <a:srcRect/>
          <a:stretch>
            <a:fillRect/>
          </a:stretch>
        </p:blipFill>
        <p:spPr bwMode="auto">
          <a:xfrm>
            <a:off x="3357522" y="1285848"/>
            <a:ext cx="3286148" cy="7302552"/>
          </a:xfrm>
          <a:prstGeom prst="rect">
            <a:avLst/>
          </a:prstGeom>
          <a:noFill/>
        </p:spPr>
      </p:pic>
      <p:pic>
        <p:nvPicPr>
          <p:cNvPr id="1027" name="Picture 3" descr="C:\Users\acer\Desktop\classicrealm\image1.jpeg"/>
          <p:cNvPicPr>
            <a:picLocks noChangeAspect="1" noChangeArrowheads="1"/>
          </p:cNvPicPr>
          <p:nvPr/>
        </p:nvPicPr>
        <p:blipFill>
          <a:blip r:embed="rId24"/>
          <a:srcRect/>
          <a:stretch>
            <a:fillRect/>
          </a:stretch>
        </p:blipFill>
        <p:spPr bwMode="auto">
          <a:xfrm>
            <a:off x="7500926" y="1285847"/>
            <a:ext cx="3286148" cy="7302553"/>
          </a:xfrm>
          <a:prstGeom prst="rect">
            <a:avLst/>
          </a:prstGeom>
          <a:noFill/>
        </p:spPr>
      </p:pic>
      <p:pic>
        <p:nvPicPr>
          <p:cNvPr id="1028" name="Picture 4" descr="C:\Users\acer\Desktop\classicrealm\image2.jpeg"/>
          <p:cNvPicPr>
            <a:picLocks noChangeAspect="1" noChangeArrowheads="1"/>
          </p:cNvPicPr>
          <p:nvPr/>
        </p:nvPicPr>
        <p:blipFill>
          <a:blip r:embed="rId25"/>
          <a:srcRect/>
          <a:stretch>
            <a:fillRect/>
          </a:stretch>
        </p:blipFill>
        <p:spPr bwMode="auto">
          <a:xfrm>
            <a:off x="11715768" y="1214410"/>
            <a:ext cx="3311151" cy="735811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3074" name="Picture 2" descr="C:\Users\acer\Desktop\classicrealm\image5.jpeg"/>
          <p:cNvPicPr>
            <a:picLocks noChangeAspect="1" noChangeArrowheads="1"/>
          </p:cNvPicPr>
          <p:nvPr/>
        </p:nvPicPr>
        <p:blipFill>
          <a:blip r:embed="rId23"/>
          <a:srcRect/>
          <a:stretch>
            <a:fillRect/>
          </a:stretch>
        </p:blipFill>
        <p:spPr bwMode="auto">
          <a:xfrm>
            <a:off x="4786282" y="1285848"/>
            <a:ext cx="3311151" cy="7358114"/>
          </a:xfrm>
          <a:prstGeom prst="rect">
            <a:avLst/>
          </a:prstGeom>
          <a:noFill/>
        </p:spPr>
      </p:pic>
      <p:pic>
        <p:nvPicPr>
          <p:cNvPr id="3076" name="Picture 4" descr="C:\Users\acer\Desktop\classicrealm\image4.jpeg"/>
          <p:cNvPicPr>
            <a:picLocks noChangeAspect="1" noChangeArrowheads="1"/>
          </p:cNvPicPr>
          <p:nvPr/>
        </p:nvPicPr>
        <p:blipFill>
          <a:blip r:embed="rId24"/>
          <a:srcRect/>
          <a:stretch>
            <a:fillRect/>
          </a:stretch>
        </p:blipFill>
        <p:spPr bwMode="auto">
          <a:xfrm>
            <a:off x="10358446" y="1214410"/>
            <a:ext cx="3343298" cy="742955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4098" name="Picture 2" descr="C:\Users\acer\Desktop\classicrealm\image7.jpeg"/>
          <p:cNvPicPr>
            <a:picLocks noChangeAspect="1" noChangeArrowheads="1"/>
          </p:cNvPicPr>
          <p:nvPr/>
        </p:nvPicPr>
        <p:blipFill>
          <a:blip r:embed="rId23"/>
          <a:srcRect/>
          <a:stretch>
            <a:fillRect/>
          </a:stretch>
        </p:blipFill>
        <p:spPr bwMode="auto">
          <a:xfrm>
            <a:off x="3214646" y="1142971"/>
            <a:ext cx="3357586" cy="7461303"/>
          </a:xfrm>
          <a:prstGeom prst="rect">
            <a:avLst/>
          </a:prstGeom>
          <a:noFill/>
        </p:spPr>
      </p:pic>
      <p:pic>
        <p:nvPicPr>
          <p:cNvPr id="4099" name="Picture 3" descr="C:\Users\acer\Desktop\classicrealm\image6.jpeg"/>
          <p:cNvPicPr>
            <a:picLocks noChangeAspect="1" noChangeArrowheads="1"/>
          </p:cNvPicPr>
          <p:nvPr/>
        </p:nvPicPr>
        <p:blipFill>
          <a:blip r:embed="rId24"/>
          <a:srcRect/>
          <a:stretch>
            <a:fillRect/>
          </a:stretch>
        </p:blipFill>
        <p:spPr bwMode="auto">
          <a:xfrm>
            <a:off x="7572364" y="1000096"/>
            <a:ext cx="3439740" cy="7643866"/>
          </a:xfrm>
          <a:prstGeom prst="rect">
            <a:avLst/>
          </a:prstGeom>
          <a:noFill/>
        </p:spPr>
      </p:pic>
      <p:pic>
        <p:nvPicPr>
          <p:cNvPr id="4100" name="Picture 4" descr="C:\Users\acer\Downloads\WhatsApp Image 2023-11-28 at 23.45.07.jpeg"/>
          <p:cNvPicPr>
            <a:picLocks noChangeAspect="1" noChangeArrowheads="1"/>
          </p:cNvPicPr>
          <p:nvPr/>
        </p:nvPicPr>
        <p:blipFill>
          <a:blip r:embed="rId25"/>
          <a:srcRect/>
          <a:stretch>
            <a:fillRect/>
          </a:stretch>
        </p:blipFill>
        <p:spPr bwMode="auto">
          <a:xfrm>
            <a:off x="12001520" y="928658"/>
            <a:ext cx="3407593" cy="75724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5" cstate="print">
              <a:extLst>
                <a:ext uri="{96DAC541-7B7A-43D3-8B79-37D633B846F1}">
                  <asvg:svgBlip xmlns:asvg="http://schemas.microsoft.com/office/drawing/2016/SVG/main" xmlns="" r:embed="rId4"/>
                </a:ext>
              </a:extLst>
            </a:blip>
            <a:stretch>
              <a:fillRect/>
            </a:stretch>
          </a:blipFill>
        </p:spPr>
        <p:txBody>
          <a:bodyPr/>
          <a:lstStyle/>
          <a:p>
            <a:endParaRPr lang="en-IN"/>
          </a:p>
        </p:txBody>
      </p:sp>
      <p:grpSp>
        <p:nvGrpSpPr>
          <p:cNvPr id="5" name="Group 5"/>
          <p:cNvGrpSpPr/>
          <p:nvPr/>
        </p:nvGrpSpPr>
        <p:grpSpPr>
          <a:xfrm>
            <a:off x="2214514" y="1428724"/>
            <a:ext cx="13513955" cy="6838049"/>
            <a:chOff x="0" y="0"/>
            <a:chExt cx="3559231" cy="1800968"/>
          </a:xfrm>
        </p:grpSpPr>
        <p:sp>
          <p:nvSpPr>
            <p:cNvPr id="6" name="Freeform 6"/>
            <p:cNvSpPr/>
            <p:nvPr/>
          </p:nvSpPr>
          <p:spPr>
            <a:xfrm>
              <a:off x="0" y="0"/>
              <a:ext cx="3559231" cy="1800968"/>
            </a:xfrm>
            <a:custGeom>
              <a:avLst/>
              <a:gdLst/>
              <a:ahLst/>
              <a:cxnLst/>
              <a:rect l="l" t="t" r="r" b="b"/>
              <a:pathLst>
                <a:path w="3559231" h="1800968">
                  <a:moveTo>
                    <a:pt x="29217" y="0"/>
                  </a:moveTo>
                  <a:lnTo>
                    <a:pt x="3530014" y="0"/>
                  </a:lnTo>
                  <a:cubicBezTo>
                    <a:pt x="3537763" y="0"/>
                    <a:pt x="3545194" y="3078"/>
                    <a:pt x="3550673" y="8557"/>
                  </a:cubicBezTo>
                  <a:cubicBezTo>
                    <a:pt x="3556153" y="14037"/>
                    <a:pt x="3559231" y="21468"/>
                    <a:pt x="3559231" y="29217"/>
                  </a:cubicBezTo>
                  <a:lnTo>
                    <a:pt x="3559231" y="1771751"/>
                  </a:lnTo>
                  <a:cubicBezTo>
                    <a:pt x="3559231" y="1779499"/>
                    <a:pt x="3556153" y="1786931"/>
                    <a:pt x="3550673" y="1792410"/>
                  </a:cubicBezTo>
                  <a:cubicBezTo>
                    <a:pt x="3545194" y="1797889"/>
                    <a:pt x="3537763" y="1800968"/>
                    <a:pt x="3530014" y="1800968"/>
                  </a:cubicBezTo>
                  <a:lnTo>
                    <a:pt x="29217" y="1800968"/>
                  </a:lnTo>
                  <a:cubicBezTo>
                    <a:pt x="21468" y="1800968"/>
                    <a:pt x="14037" y="1797889"/>
                    <a:pt x="8557" y="1792410"/>
                  </a:cubicBezTo>
                  <a:cubicBezTo>
                    <a:pt x="3078" y="1786931"/>
                    <a:pt x="0" y="1779499"/>
                    <a:pt x="0" y="1771751"/>
                  </a:cubicBezTo>
                  <a:lnTo>
                    <a:pt x="0" y="29217"/>
                  </a:lnTo>
                  <a:cubicBezTo>
                    <a:pt x="0" y="21468"/>
                    <a:pt x="3078" y="14037"/>
                    <a:pt x="8557" y="8557"/>
                  </a:cubicBezTo>
                  <a:cubicBezTo>
                    <a:pt x="14037" y="3078"/>
                    <a:pt x="21468" y="0"/>
                    <a:pt x="29217" y="0"/>
                  </a:cubicBezTo>
                  <a:close/>
                </a:path>
              </a:pathLst>
            </a:custGeom>
            <a:solidFill>
              <a:srgbClr val="000000">
                <a:alpha val="0"/>
              </a:srgbClr>
            </a:solidFill>
            <a:ln w="38100">
              <a:solidFill>
                <a:srgbClr val="FFFFFF"/>
              </a:solidFill>
            </a:ln>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330980" y="5578449"/>
            <a:ext cx="1539496" cy="153949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2E1B5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1" name="Picture 11"/>
          <p:cNvPicPr>
            <a:picLocks noChangeAspect="1"/>
          </p:cNvPicPr>
          <p:nvPr/>
        </p:nvPicPr>
        <p:blipFill>
          <a:blip r:embed="rId6" cstate="print"/>
          <a:srcRect/>
          <a:stretch>
            <a:fillRect/>
          </a:stretch>
        </p:blipFill>
        <p:spPr>
          <a:xfrm>
            <a:off x="5637617" y="5843583"/>
            <a:ext cx="888122" cy="1009229"/>
          </a:xfrm>
          <a:prstGeom prst="rect">
            <a:avLst/>
          </a:prstGeom>
        </p:spPr>
      </p:pic>
      <p:grpSp>
        <p:nvGrpSpPr>
          <p:cNvPr id="12" name="Group 12"/>
          <p:cNvGrpSpPr/>
          <p:nvPr/>
        </p:nvGrpSpPr>
        <p:grpSpPr>
          <a:xfrm>
            <a:off x="7405446" y="5627077"/>
            <a:ext cx="1539496" cy="15394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2E1B5B"/>
            </a:solidFill>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419438" y="5627077"/>
            <a:ext cx="1539496" cy="153949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2E1B5B"/>
            </a:solidFill>
          </p:spPr>
          <p:txBody>
            <a:bodyPr/>
            <a:lstStyle/>
            <a:p>
              <a:endParaRPr lang="en-IN"/>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1523786" y="5627077"/>
            <a:ext cx="1539496" cy="153949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2E1B5B"/>
            </a:solidFill>
          </p:spPr>
          <p:txBody>
            <a:bodyPr/>
            <a:lstStyle/>
            <a:p>
              <a:endParaRPr lang="en-IN"/>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21" name="Picture 21"/>
          <p:cNvPicPr>
            <a:picLocks noChangeAspect="1"/>
          </p:cNvPicPr>
          <p:nvPr/>
        </p:nvPicPr>
        <p:blipFill>
          <a:blip r:embed="rId7" cstate="print"/>
          <a:srcRect/>
          <a:stretch>
            <a:fillRect/>
          </a:stretch>
        </p:blipFill>
        <p:spPr>
          <a:xfrm>
            <a:off x="11930082" y="6072194"/>
            <a:ext cx="713698" cy="530267"/>
          </a:xfrm>
          <a:prstGeom prst="rect">
            <a:avLst/>
          </a:prstGeom>
        </p:spPr>
      </p:pic>
      <p:sp>
        <p:nvSpPr>
          <p:cNvPr id="22" name="Freeform 22"/>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3" name="Freeform 23"/>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4" name="Freeform 24"/>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5" name="Freeform 2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6" name="Freeform 2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7" name="Freeform 2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8" name="Freeform 2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9" name="Freeform 2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0" name="Freeform 30"/>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1" name="Freeform 31"/>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2" name="Freeform 32"/>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3" name="Freeform 33"/>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4" name="Freeform 34"/>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5" name="Freeform 35"/>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6" name="Freeform 3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37" name="Freeform 3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38" name="Freeform 38"/>
          <p:cNvSpPr/>
          <p:nvPr/>
        </p:nvSpPr>
        <p:spPr>
          <a:xfrm>
            <a:off x="7749466" y="5982923"/>
            <a:ext cx="887718" cy="887718"/>
          </a:xfrm>
          <a:custGeom>
            <a:avLst/>
            <a:gdLst/>
            <a:ahLst/>
            <a:cxnLst/>
            <a:rect l="l" t="t" r="r" b="b"/>
            <a:pathLst>
              <a:path w="887718" h="887718">
                <a:moveTo>
                  <a:pt x="0" y="0"/>
                </a:moveTo>
                <a:lnTo>
                  <a:pt x="887718" y="0"/>
                </a:lnTo>
                <a:lnTo>
                  <a:pt x="887718" y="887718"/>
                </a:lnTo>
                <a:lnTo>
                  <a:pt x="0" y="887718"/>
                </a:lnTo>
                <a:lnTo>
                  <a:pt x="0" y="0"/>
                </a:lnTo>
                <a:close/>
              </a:path>
            </a:pathLst>
          </a:custGeom>
          <a:blipFill>
            <a:blip r:embed="rId18" cstate="print"/>
            <a:stretch>
              <a:fillRect/>
            </a:stretch>
          </a:blipFill>
        </p:spPr>
        <p:txBody>
          <a:bodyPr/>
          <a:lstStyle/>
          <a:p>
            <a:endParaRPr lang="en-IN"/>
          </a:p>
        </p:txBody>
      </p:sp>
      <p:grpSp>
        <p:nvGrpSpPr>
          <p:cNvPr id="39" name="Group 39"/>
          <p:cNvGrpSpPr/>
          <p:nvPr/>
        </p:nvGrpSpPr>
        <p:grpSpPr>
          <a:xfrm rot="-337373">
            <a:off x="9594685" y="5802324"/>
            <a:ext cx="1189002" cy="1189002"/>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FFFFFF"/>
            </a:solidFill>
          </p:spPr>
          <p:txBody>
            <a:bodyPr/>
            <a:lstStyle/>
            <a:p>
              <a:endParaRPr lang="en-IN"/>
            </a:p>
          </p:txBody>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2" name="Freeform 42"/>
          <p:cNvSpPr/>
          <p:nvPr/>
        </p:nvSpPr>
        <p:spPr>
          <a:xfrm>
            <a:off x="9478342" y="4947391"/>
            <a:ext cx="2099324" cy="2099324"/>
          </a:xfrm>
          <a:custGeom>
            <a:avLst/>
            <a:gdLst/>
            <a:ahLst/>
            <a:cxnLst/>
            <a:rect l="l" t="t" r="r" b="b"/>
            <a:pathLst>
              <a:path w="2099324" h="2099324">
                <a:moveTo>
                  <a:pt x="0" y="0"/>
                </a:moveTo>
                <a:lnTo>
                  <a:pt x="2099324" y="0"/>
                </a:lnTo>
                <a:lnTo>
                  <a:pt x="2099324" y="2099324"/>
                </a:lnTo>
                <a:lnTo>
                  <a:pt x="0" y="2099324"/>
                </a:lnTo>
                <a:lnTo>
                  <a:pt x="0" y="0"/>
                </a:lnTo>
                <a:close/>
              </a:path>
            </a:pathLst>
          </a:custGeom>
          <a:blipFill>
            <a:blip r:embed="rId19"/>
            <a:stretch>
              <a:fillRect/>
            </a:stretch>
          </a:blipFill>
        </p:spPr>
        <p:txBody>
          <a:bodyPr/>
          <a:lstStyle/>
          <a:p>
            <a:endParaRPr lang="en-IN"/>
          </a:p>
        </p:txBody>
      </p:sp>
      <p:sp>
        <p:nvSpPr>
          <p:cNvPr id="43" name="TextBox 43"/>
          <p:cNvSpPr txBox="1"/>
          <p:nvPr/>
        </p:nvSpPr>
        <p:spPr>
          <a:xfrm>
            <a:off x="2643142" y="1071534"/>
            <a:ext cx="11358641" cy="5065489"/>
          </a:xfrm>
          <a:prstGeom prst="rect">
            <a:avLst/>
          </a:prstGeom>
        </p:spPr>
        <p:txBody>
          <a:bodyPr wrap="square" lIns="0" tIns="0" rIns="0" bIns="0" rtlCol="0" anchor="t">
            <a:spAutoFit/>
          </a:bodyPr>
          <a:lstStyle/>
          <a:p>
            <a:pPr algn="ctr">
              <a:lnSpc>
                <a:spcPts val="7922"/>
              </a:lnSpc>
            </a:pPr>
            <a:r>
              <a:rPr lang="en-IN" sz="3600" spc="-371" dirty="0">
                <a:solidFill>
                  <a:srgbClr val="FFFFFF"/>
                </a:solidFill>
                <a:latin typeface="Arcade Gamer Bold"/>
              </a:rPr>
              <a:t>Submitted by: </a:t>
            </a:r>
          </a:p>
          <a:p>
            <a:pPr algn="just">
              <a:lnSpc>
                <a:spcPts val="7922"/>
              </a:lnSpc>
            </a:pPr>
            <a:r>
              <a:rPr lang="en-US" sz="3200" spc="-371" dirty="0" err="1">
                <a:solidFill>
                  <a:srgbClr val="FFFFFF"/>
                </a:solidFill>
                <a:latin typeface="Arcade Gamer Bold"/>
              </a:rPr>
              <a:t>Khushbu</a:t>
            </a:r>
            <a:r>
              <a:rPr lang="en-US" sz="3200" spc="-371" dirty="0">
                <a:solidFill>
                  <a:srgbClr val="FFFFFF"/>
                </a:solidFill>
                <a:latin typeface="Arcade Gamer Bold"/>
              </a:rPr>
              <a:t>  </a:t>
            </a:r>
            <a:r>
              <a:rPr lang="en-US" sz="3200" spc="-371" dirty="0" err="1">
                <a:solidFill>
                  <a:srgbClr val="FFFFFF"/>
                </a:solidFill>
                <a:latin typeface="Arcade Gamer Bold"/>
              </a:rPr>
              <a:t>Koul</a:t>
            </a:r>
            <a:r>
              <a:rPr lang="en-US" sz="3200" spc="-371" dirty="0">
                <a:solidFill>
                  <a:srgbClr val="FFFFFF"/>
                </a:solidFill>
                <a:latin typeface="Arcade Gamer Bold"/>
              </a:rPr>
              <a:t>  ( 2006943) </a:t>
            </a:r>
          </a:p>
          <a:p>
            <a:pPr algn="just">
              <a:lnSpc>
                <a:spcPts val="7922"/>
              </a:lnSpc>
            </a:pPr>
            <a:r>
              <a:rPr lang="en-IN" sz="3200" spc="-371" dirty="0" err="1">
                <a:solidFill>
                  <a:srgbClr val="FFFFFF"/>
                </a:solidFill>
                <a:latin typeface="Arcade Gamer Bold"/>
              </a:rPr>
              <a:t>Sandeep</a:t>
            </a:r>
            <a:r>
              <a:rPr lang="en-IN" sz="3200" spc="-371" dirty="0">
                <a:solidFill>
                  <a:srgbClr val="FFFFFF"/>
                </a:solidFill>
                <a:latin typeface="Arcade Gamer Bold"/>
              </a:rPr>
              <a:t>  Singh  (2006947)</a:t>
            </a:r>
          </a:p>
          <a:p>
            <a:pPr algn="just">
              <a:lnSpc>
                <a:spcPts val="7922"/>
              </a:lnSpc>
            </a:pPr>
            <a:r>
              <a:rPr lang="en-IN" sz="3200" spc="-371" dirty="0" err="1">
                <a:solidFill>
                  <a:srgbClr val="FFFFFF"/>
                </a:solidFill>
                <a:latin typeface="Arcade Gamer Bold"/>
              </a:rPr>
              <a:t>Shivam</a:t>
            </a:r>
            <a:r>
              <a:rPr lang="en-IN" sz="3200" spc="-371" dirty="0">
                <a:solidFill>
                  <a:srgbClr val="FFFFFF"/>
                </a:solidFill>
                <a:latin typeface="Arcade Gamer Bold"/>
              </a:rPr>
              <a:t>  </a:t>
            </a:r>
            <a:r>
              <a:rPr lang="en-IN" sz="3200" spc="-371" dirty="0" err="1">
                <a:solidFill>
                  <a:srgbClr val="FFFFFF"/>
                </a:solidFill>
                <a:latin typeface="Arcade Gamer Bold"/>
              </a:rPr>
              <a:t>Nagi</a:t>
            </a:r>
            <a:r>
              <a:rPr lang="en-IN" sz="3200" spc="-371" dirty="0">
                <a:solidFill>
                  <a:srgbClr val="FFFFFF"/>
                </a:solidFill>
                <a:latin typeface="Arcade Gamer Bold"/>
              </a:rPr>
              <a:t>   (2006948)</a:t>
            </a:r>
          </a:p>
          <a:p>
            <a:pPr algn="just">
              <a:lnSpc>
                <a:spcPts val="7922"/>
              </a:lnSpc>
            </a:pPr>
            <a:r>
              <a:rPr lang="en-IN" sz="3200" spc="-371" dirty="0" err="1">
                <a:solidFill>
                  <a:srgbClr val="FFFFFF"/>
                </a:solidFill>
                <a:latin typeface="Arcade Gamer Bold"/>
              </a:rPr>
              <a:t>Manprit</a:t>
            </a:r>
            <a:r>
              <a:rPr lang="en-IN" sz="3200" spc="-371" dirty="0">
                <a:solidFill>
                  <a:srgbClr val="FFFFFF"/>
                </a:solidFill>
                <a:latin typeface="Arcade Gamer Bold"/>
              </a:rPr>
              <a:t>  Singh  Bahl  (2106793)</a:t>
            </a:r>
            <a:endParaRPr lang="en-IN" sz="3600" spc="-371" dirty="0">
              <a:solidFill>
                <a:srgbClr val="FFFFFF"/>
              </a:solidFill>
              <a:latin typeface="Arcade Gamer Bold"/>
            </a:endParaRPr>
          </a:p>
        </p:txBody>
      </p:sp>
      <p:sp>
        <p:nvSpPr>
          <p:cNvPr id="44" name="TextBox 44"/>
          <p:cNvSpPr txBox="1"/>
          <p:nvPr/>
        </p:nvSpPr>
        <p:spPr>
          <a:xfrm>
            <a:off x="5142011" y="7489420"/>
            <a:ext cx="1879334" cy="351790"/>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Arcade Gamer"/>
              </a:rPr>
              <a:t>arcade</a:t>
            </a:r>
          </a:p>
        </p:txBody>
      </p:sp>
      <p:sp>
        <p:nvSpPr>
          <p:cNvPr id="45" name="TextBox 45"/>
          <p:cNvSpPr txBox="1"/>
          <p:nvPr/>
        </p:nvSpPr>
        <p:spPr>
          <a:xfrm>
            <a:off x="7235527" y="7489420"/>
            <a:ext cx="1879334" cy="351790"/>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Arcade Gamer"/>
              </a:rPr>
              <a:t>TetrIs</a:t>
            </a:r>
          </a:p>
        </p:txBody>
      </p:sp>
      <p:sp>
        <p:nvSpPr>
          <p:cNvPr id="46" name="TextBox 46"/>
          <p:cNvSpPr txBox="1"/>
          <p:nvPr/>
        </p:nvSpPr>
        <p:spPr>
          <a:xfrm>
            <a:off x="11243324" y="7489420"/>
            <a:ext cx="2100421" cy="351790"/>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Arcade Gamer"/>
              </a:rPr>
              <a:t>adventure</a:t>
            </a:r>
          </a:p>
        </p:txBody>
      </p:sp>
      <p:sp>
        <p:nvSpPr>
          <p:cNvPr id="47" name="TextBox 47"/>
          <p:cNvSpPr txBox="1"/>
          <p:nvPr/>
        </p:nvSpPr>
        <p:spPr>
          <a:xfrm>
            <a:off x="9324411" y="7489420"/>
            <a:ext cx="1879334" cy="351790"/>
          </a:xfrm>
          <a:prstGeom prst="rect">
            <a:avLst/>
          </a:prstGeom>
        </p:spPr>
        <p:txBody>
          <a:bodyPr lIns="0" tIns="0" rIns="0" bIns="0" rtlCol="0" anchor="t">
            <a:spAutoFit/>
          </a:bodyPr>
          <a:lstStyle/>
          <a:p>
            <a:pPr algn="ctr">
              <a:lnSpc>
                <a:spcPts val="2659"/>
              </a:lnSpc>
              <a:spcBef>
                <a:spcPct val="0"/>
              </a:spcBef>
            </a:pPr>
            <a:r>
              <a:rPr lang="en-US" sz="1899">
                <a:solidFill>
                  <a:srgbClr val="FFFFFF"/>
                </a:solidFill>
                <a:latin typeface="Arcade Gamer"/>
              </a:rPr>
              <a:t>Flappy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5122" name="Picture 2" descr="C:\Users\acer\Desktop\classicrealm\image8.jpeg"/>
          <p:cNvPicPr>
            <a:picLocks noChangeAspect="1" noChangeArrowheads="1"/>
          </p:cNvPicPr>
          <p:nvPr/>
        </p:nvPicPr>
        <p:blipFill>
          <a:blip r:embed="rId23"/>
          <a:srcRect/>
          <a:stretch>
            <a:fillRect/>
          </a:stretch>
        </p:blipFill>
        <p:spPr bwMode="auto">
          <a:xfrm>
            <a:off x="3143208" y="928658"/>
            <a:ext cx="3657600" cy="8072466"/>
          </a:xfrm>
          <a:prstGeom prst="rect">
            <a:avLst/>
          </a:prstGeom>
          <a:noFill/>
        </p:spPr>
      </p:pic>
      <p:pic>
        <p:nvPicPr>
          <p:cNvPr id="5123" name="Picture 3" descr="C:\Users\acer\Desktop\classicrealm\image9.jpeg"/>
          <p:cNvPicPr>
            <a:picLocks noChangeAspect="1" noChangeArrowheads="1"/>
          </p:cNvPicPr>
          <p:nvPr/>
        </p:nvPicPr>
        <p:blipFill>
          <a:blip r:embed="rId24"/>
          <a:srcRect/>
          <a:stretch>
            <a:fillRect/>
          </a:stretch>
        </p:blipFill>
        <p:spPr bwMode="auto">
          <a:xfrm>
            <a:off x="11644330" y="857220"/>
            <a:ext cx="3657600" cy="812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6147" name="Picture 3" descr="C:\Users\acer\Downloads\WhatsApp Image 2023-11-28 at 23.48.21.jpeg"/>
          <p:cNvPicPr>
            <a:picLocks noChangeAspect="1" noChangeArrowheads="1"/>
          </p:cNvPicPr>
          <p:nvPr/>
        </p:nvPicPr>
        <p:blipFill>
          <a:blip r:embed="rId23"/>
          <a:srcRect/>
          <a:stretch>
            <a:fillRect/>
          </a:stretch>
        </p:blipFill>
        <p:spPr bwMode="auto">
          <a:xfrm>
            <a:off x="11572891" y="1142972"/>
            <a:ext cx="3555669" cy="7643866"/>
          </a:xfrm>
          <a:prstGeom prst="rect">
            <a:avLst/>
          </a:prstGeom>
          <a:noFill/>
        </p:spPr>
      </p:pic>
      <p:pic>
        <p:nvPicPr>
          <p:cNvPr id="30" name="Picture 4" descr="C:\Users\acer\Downloads\WhatsApp Image 2023-11-28 at 23.47.40.jpeg"/>
          <p:cNvPicPr>
            <a:picLocks noChangeAspect="1" noChangeArrowheads="1"/>
          </p:cNvPicPr>
          <p:nvPr/>
        </p:nvPicPr>
        <p:blipFill>
          <a:blip r:embed="rId24"/>
          <a:srcRect/>
          <a:stretch>
            <a:fillRect/>
          </a:stretch>
        </p:blipFill>
        <p:spPr bwMode="auto">
          <a:xfrm>
            <a:off x="3500398" y="1214410"/>
            <a:ext cx="3429024" cy="753040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4" name="Freeform 23"/>
          <p:cNvSpPr/>
          <p:nvPr/>
        </p:nvSpPr>
        <p:spPr>
          <a:xfrm rot="732860">
            <a:off x="1666002" y="4952179"/>
            <a:ext cx="999621" cy="999621"/>
          </a:xfrm>
          <a:custGeom>
            <a:avLst/>
            <a:gdLst/>
            <a:ahLst/>
            <a:cxnLst/>
            <a:rect l="l" t="t" r="r" b="b"/>
            <a:pathLst>
              <a:path w="999621" h="999621">
                <a:moveTo>
                  <a:pt x="0" y="0"/>
                </a:moveTo>
                <a:lnTo>
                  <a:pt x="999621" y="0"/>
                </a:lnTo>
                <a:lnTo>
                  <a:pt x="999621" y="999621"/>
                </a:lnTo>
                <a:lnTo>
                  <a:pt x="0" y="999621"/>
                </a:lnTo>
                <a:lnTo>
                  <a:pt x="0" y="0"/>
                </a:lnTo>
                <a:close/>
              </a:path>
            </a:pathLst>
          </a:custGeom>
          <a:blipFill>
            <a:blip r:embed="rId16"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7" name="TextBox 36"/>
          <p:cNvSpPr txBox="1"/>
          <p:nvPr/>
        </p:nvSpPr>
        <p:spPr>
          <a:xfrm>
            <a:off x="2813603" y="2057401"/>
            <a:ext cx="13432160" cy="646331"/>
          </a:xfrm>
          <a:prstGeom prst="rect">
            <a:avLst/>
          </a:prstGeom>
          <a:noFill/>
        </p:spPr>
        <p:txBody>
          <a:bodyPr wrap="square" rtlCol="0">
            <a:spAutoFit/>
          </a:bodyPr>
          <a:lstStyle/>
          <a:p>
            <a:pPr marL="914400" lvl="1" indent="-457200"/>
            <a:endParaRPr lang="en-US" dirty="0">
              <a:solidFill>
                <a:schemeClr val="bg1"/>
              </a:solidFill>
              <a:latin typeface="Arcade Gamer Bold"/>
            </a:endParaRPr>
          </a:p>
          <a:p>
            <a:endParaRPr lang="en-US" dirty="0">
              <a:solidFill>
                <a:schemeClr val="bg1"/>
              </a:solidFill>
            </a:endParaRPr>
          </a:p>
        </p:txBody>
      </p:sp>
      <p:sp>
        <p:nvSpPr>
          <p:cNvPr id="28" name="Freeform 16"/>
          <p:cNvSpPr/>
          <p:nvPr/>
        </p:nvSpPr>
        <p:spPr>
          <a:xfrm>
            <a:off x="500002" y="3571864"/>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txBody>
          <a:bodyPr/>
          <a:lstStyle/>
          <a:p>
            <a:endParaRPr lang="en-IN"/>
          </a:p>
        </p:txBody>
      </p:sp>
      <p:pic>
        <p:nvPicPr>
          <p:cNvPr id="29" name="Picture 23"/>
          <p:cNvPicPr>
            <a:picLocks noChangeAspect="1"/>
          </p:cNvPicPr>
          <p:nvPr/>
        </p:nvPicPr>
        <p:blipFill>
          <a:blip r:embed="rId22" cstate="print"/>
          <a:srcRect/>
          <a:stretch>
            <a:fillRect/>
          </a:stretch>
        </p:blipFill>
        <p:spPr>
          <a:xfrm>
            <a:off x="16144924" y="4357682"/>
            <a:ext cx="1428760" cy="1651745"/>
          </a:xfrm>
          <a:prstGeom prst="rect">
            <a:avLst/>
          </a:prstGeom>
        </p:spPr>
      </p:pic>
      <p:pic>
        <p:nvPicPr>
          <p:cNvPr id="2051" name="Picture 3" descr="C:\Users\acer\Downloads\WhatsApp Image 2023-11-29 at 00.13.08.jpeg"/>
          <p:cNvPicPr>
            <a:picLocks noChangeAspect="1" noChangeArrowheads="1"/>
          </p:cNvPicPr>
          <p:nvPr/>
        </p:nvPicPr>
        <p:blipFill>
          <a:blip r:embed="rId23"/>
          <a:srcRect/>
          <a:stretch>
            <a:fillRect/>
          </a:stretch>
        </p:blipFill>
        <p:spPr bwMode="auto">
          <a:xfrm>
            <a:off x="3500398" y="1142972"/>
            <a:ext cx="3471871" cy="7715268"/>
          </a:xfrm>
          <a:prstGeom prst="rect">
            <a:avLst/>
          </a:prstGeom>
          <a:noFill/>
        </p:spPr>
      </p:pic>
      <p:pic>
        <p:nvPicPr>
          <p:cNvPr id="2052" name="Picture 4" descr="C:\Users\acer\Downloads\WhatsApp Image 2023-11-29 at 00.13.09.jpeg"/>
          <p:cNvPicPr>
            <a:picLocks noChangeAspect="1" noChangeArrowheads="1"/>
          </p:cNvPicPr>
          <p:nvPr/>
        </p:nvPicPr>
        <p:blipFill>
          <a:blip r:embed="rId24"/>
          <a:srcRect/>
          <a:stretch>
            <a:fillRect/>
          </a:stretch>
        </p:blipFill>
        <p:spPr bwMode="auto">
          <a:xfrm>
            <a:off x="7786678" y="1142972"/>
            <a:ext cx="3643338" cy="7643830"/>
          </a:xfrm>
          <a:prstGeom prst="rect">
            <a:avLst/>
          </a:prstGeom>
          <a:noFill/>
        </p:spPr>
      </p:pic>
      <p:pic>
        <p:nvPicPr>
          <p:cNvPr id="2053" name="Picture 5" descr="C:\Users\acer\Downloads\WhatsApp Image 2023-11-29 at 00.13.10.jpeg"/>
          <p:cNvPicPr>
            <a:picLocks noChangeAspect="1" noChangeArrowheads="1"/>
          </p:cNvPicPr>
          <p:nvPr/>
        </p:nvPicPr>
        <p:blipFill>
          <a:blip r:embed="rId25"/>
          <a:srcRect/>
          <a:stretch>
            <a:fillRect/>
          </a:stretch>
        </p:blipFill>
        <p:spPr bwMode="auto">
          <a:xfrm>
            <a:off x="12287272" y="1142972"/>
            <a:ext cx="3571900" cy="757242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6" name="Freeform 6"/>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8" name="Freeform 8"/>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9" name="Freeform 9"/>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0" name="Freeform 10"/>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1" name="Freeform 11"/>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2" name="Freeform 12"/>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9"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3" name="Freeform 13"/>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4" name="Freeform 14"/>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5" name="Freeform 15"/>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7" name="Freeform 17"/>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9" name="Freeform 19"/>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0" name="Freeform 20"/>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pic>
        <p:nvPicPr>
          <p:cNvPr id="21" name="Picture 21"/>
          <p:cNvPicPr>
            <a:picLocks noChangeAspect="1"/>
          </p:cNvPicPr>
          <p:nvPr/>
        </p:nvPicPr>
        <p:blipFill>
          <a:blip r:embed="rId16" cstate="print"/>
          <a:srcRect/>
          <a:stretch>
            <a:fillRect/>
          </a:stretch>
        </p:blipFill>
        <p:spPr>
          <a:xfrm rot="5400000">
            <a:off x="5067615" y="4298790"/>
            <a:ext cx="889847" cy="2579268"/>
          </a:xfrm>
          <a:prstGeom prst="rect">
            <a:avLst/>
          </a:prstGeom>
        </p:spPr>
      </p:pic>
      <p:pic>
        <p:nvPicPr>
          <p:cNvPr id="22" name="Picture 22"/>
          <p:cNvPicPr>
            <a:picLocks noChangeAspect="1"/>
          </p:cNvPicPr>
          <p:nvPr/>
        </p:nvPicPr>
        <p:blipFill>
          <a:blip r:embed="rId16" cstate="print"/>
          <a:srcRect/>
          <a:stretch>
            <a:fillRect/>
          </a:stretch>
        </p:blipFill>
        <p:spPr>
          <a:xfrm rot="5400000">
            <a:off x="6734816" y="6025931"/>
            <a:ext cx="889847" cy="2579268"/>
          </a:xfrm>
          <a:prstGeom prst="rect">
            <a:avLst/>
          </a:prstGeom>
        </p:spPr>
      </p:pic>
      <p:pic>
        <p:nvPicPr>
          <p:cNvPr id="23" name="Picture 23"/>
          <p:cNvPicPr>
            <a:picLocks noChangeAspect="1"/>
          </p:cNvPicPr>
          <p:nvPr/>
        </p:nvPicPr>
        <p:blipFill>
          <a:blip r:embed="rId16" cstate="print"/>
          <a:srcRect/>
          <a:stretch>
            <a:fillRect/>
          </a:stretch>
        </p:blipFill>
        <p:spPr>
          <a:xfrm rot="5400000">
            <a:off x="8649878" y="5102556"/>
            <a:ext cx="889847" cy="2579268"/>
          </a:xfrm>
          <a:prstGeom prst="rect">
            <a:avLst/>
          </a:prstGeom>
        </p:spPr>
      </p:pic>
      <p:pic>
        <p:nvPicPr>
          <p:cNvPr id="24" name="Picture 24"/>
          <p:cNvPicPr>
            <a:picLocks noChangeAspect="1"/>
          </p:cNvPicPr>
          <p:nvPr/>
        </p:nvPicPr>
        <p:blipFill>
          <a:blip r:embed="rId16" cstate="print"/>
          <a:srcRect/>
          <a:stretch>
            <a:fillRect/>
          </a:stretch>
        </p:blipFill>
        <p:spPr>
          <a:xfrm rot="-5400000">
            <a:off x="11914327" y="5721044"/>
            <a:ext cx="889847" cy="2579268"/>
          </a:xfrm>
          <a:prstGeom prst="rect">
            <a:avLst/>
          </a:prstGeom>
        </p:spPr>
      </p:pic>
      <p:sp>
        <p:nvSpPr>
          <p:cNvPr id="25" name="Freeform 25"/>
          <p:cNvSpPr/>
          <p:nvPr/>
        </p:nvSpPr>
        <p:spPr>
          <a:xfrm>
            <a:off x="8469373" y="1526959"/>
            <a:ext cx="1349253" cy="1349253"/>
          </a:xfrm>
          <a:custGeom>
            <a:avLst/>
            <a:gdLst/>
            <a:ahLst/>
            <a:cxnLst/>
            <a:rect l="l" t="t" r="r" b="b"/>
            <a:pathLst>
              <a:path w="1349253" h="1349253">
                <a:moveTo>
                  <a:pt x="0" y="0"/>
                </a:moveTo>
                <a:lnTo>
                  <a:pt x="1349254" y="0"/>
                </a:lnTo>
                <a:lnTo>
                  <a:pt x="1349254" y="1349253"/>
                </a:lnTo>
                <a:lnTo>
                  <a:pt x="0" y="1349253"/>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6" name="TextBox 26"/>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smtClean="0">
                <a:solidFill>
                  <a:srgbClr val="FFFFFF"/>
                </a:solidFill>
                <a:latin typeface="Arcade Gamer Bold"/>
              </a:rPr>
              <a:t>CONCLUSION</a:t>
            </a:r>
            <a:endParaRPr lang="en-US" sz="8084" spc="-371" dirty="0">
              <a:solidFill>
                <a:srgbClr val="FFFFFF"/>
              </a:solidFill>
              <a:latin typeface="Arcade Gamer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dirty="0"/>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8" name="TextBox 27"/>
          <p:cNvSpPr txBox="1"/>
          <p:nvPr/>
        </p:nvSpPr>
        <p:spPr>
          <a:xfrm>
            <a:off x="1785886" y="785782"/>
            <a:ext cx="15430608" cy="8586966"/>
          </a:xfrm>
          <a:prstGeom prst="rect">
            <a:avLst/>
          </a:prstGeom>
          <a:noFill/>
        </p:spPr>
        <p:txBody>
          <a:bodyPr wrap="square" rtlCol="0">
            <a:spAutoFit/>
          </a:bodyPr>
          <a:lstStyle/>
          <a:p>
            <a:pPr algn="just">
              <a:lnSpc>
                <a:spcPct val="150000"/>
              </a:lnSpc>
              <a:spcAft>
                <a:spcPts val="800"/>
              </a:spcAft>
              <a:buFont typeface="Arial" pitchFamily="34" charset="0"/>
              <a:buChar char="•"/>
            </a:pPr>
            <a:r>
              <a:rPr lang="en-IN" sz="2800" kern="100" smtClean="0">
                <a:solidFill>
                  <a:schemeClr val="bg1"/>
                </a:solidFill>
                <a:latin typeface="Times New Roman"/>
                <a:ea typeface="Calibri"/>
              </a:rPr>
              <a:t> The </a:t>
            </a:r>
            <a:r>
              <a:rPr lang="en-IN" sz="2800" kern="100" dirty="0" err="1" smtClean="0">
                <a:solidFill>
                  <a:schemeClr val="bg1"/>
                </a:solidFill>
                <a:latin typeface="Times New Roman"/>
                <a:ea typeface="Calibri"/>
              </a:rPr>
              <a:t>ClassicRealm</a:t>
            </a:r>
            <a:r>
              <a:rPr lang="en-IN" sz="2800" kern="100" dirty="0" smtClean="0">
                <a:solidFill>
                  <a:schemeClr val="bg1"/>
                </a:solidFill>
                <a:latin typeface="Times New Roman"/>
                <a:ea typeface="Calibri"/>
              </a:rPr>
              <a:t> project successfully achieves its goal of providing a platform for both single and multiplayer classic games. By leveraging Java and Google Firebase in Android Studio, the application offers robust performance and scalability. The unique feature of generating a game code for online mode enhances the flexibility and accessibility of the gaming experience, allowing players to connect with friends anytime, anywhere. </a:t>
            </a:r>
            <a:endParaRPr lang="en-US" sz="2800" kern="100" dirty="0" smtClean="0">
              <a:solidFill>
                <a:schemeClr val="bg1"/>
              </a:solidFill>
              <a:latin typeface="Times New Roman"/>
              <a:ea typeface="Calibri"/>
            </a:endParaRPr>
          </a:p>
          <a:p>
            <a:pPr algn="just">
              <a:lnSpc>
                <a:spcPct val="150000"/>
              </a:lnSpc>
              <a:spcAft>
                <a:spcPts val="800"/>
              </a:spcAft>
              <a:buFont typeface="Arial" pitchFamily="34" charset="0"/>
              <a:buChar char="•"/>
            </a:pPr>
            <a:r>
              <a:rPr lang="en-IN" sz="2800" kern="100" dirty="0" smtClean="0">
                <a:solidFill>
                  <a:schemeClr val="bg1"/>
                </a:solidFill>
                <a:latin typeface="Times New Roman"/>
                <a:ea typeface="Calibri"/>
              </a:rPr>
              <a:t>  The </a:t>
            </a:r>
            <a:r>
              <a:rPr lang="en-IN" sz="2800" kern="100" dirty="0" smtClean="0">
                <a:solidFill>
                  <a:schemeClr val="bg1"/>
                </a:solidFill>
                <a:latin typeface="Times New Roman"/>
                <a:ea typeface="Calibri"/>
              </a:rPr>
              <a:t>inclusion of a scoreboard adds a competitive edge and encourages players to continually improve their skills. This feature, which is rarely found in similar applications, sets </a:t>
            </a:r>
            <a:r>
              <a:rPr lang="en-IN" sz="2800" kern="100" dirty="0" err="1" smtClean="0">
                <a:solidFill>
                  <a:schemeClr val="bg1"/>
                </a:solidFill>
                <a:latin typeface="Times New Roman"/>
                <a:ea typeface="Calibri"/>
              </a:rPr>
              <a:t>ClassicRealm</a:t>
            </a:r>
            <a:r>
              <a:rPr lang="en-IN" sz="2800" kern="100" dirty="0" smtClean="0">
                <a:solidFill>
                  <a:schemeClr val="bg1"/>
                </a:solidFill>
                <a:latin typeface="Times New Roman"/>
                <a:ea typeface="Calibri"/>
              </a:rPr>
              <a:t> apart from its competitors. </a:t>
            </a:r>
            <a:endParaRPr lang="en-US" sz="2800" kern="100" dirty="0" smtClean="0">
              <a:solidFill>
                <a:schemeClr val="bg1"/>
              </a:solidFill>
              <a:latin typeface="Times New Roman"/>
              <a:ea typeface="Calibri"/>
            </a:endParaRPr>
          </a:p>
          <a:p>
            <a:pPr algn="just">
              <a:lnSpc>
                <a:spcPct val="150000"/>
              </a:lnSpc>
              <a:spcAft>
                <a:spcPts val="800"/>
              </a:spcAft>
              <a:buFont typeface="Arial" pitchFamily="34" charset="0"/>
              <a:buChar char="•"/>
            </a:pPr>
            <a:r>
              <a:rPr lang="en-IN" sz="2800" kern="100" dirty="0" smtClean="0">
                <a:solidFill>
                  <a:schemeClr val="bg1"/>
                </a:solidFill>
                <a:latin typeface="Times New Roman"/>
                <a:ea typeface="Calibri"/>
              </a:rPr>
              <a:t>  </a:t>
            </a:r>
            <a:r>
              <a:rPr lang="en-IN" sz="2800" kern="100" dirty="0" err="1" smtClean="0">
                <a:solidFill>
                  <a:schemeClr val="bg1"/>
                </a:solidFill>
                <a:latin typeface="Times New Roman"/>
                <a:ea typeface="Calibri"/>
              </a:rPr>
              <a:t>ClassicRealm</a:t>
            </a:r>
            <a:r>
              <a:rPr lang="en-IN" sz="2800" kern="100" dirty="0" smtClean="0">
                <a:solidFill>
                  <a:schemeClr val="bg1"/>
                </a:solidFill>
                <a:latin typeface="Times New Roman"/>
                <a:ea typeface="Calibri"/>
              </a:rPr>
              <a:t> </a:t>
            </a:r>
            <a:r>
              <a:rPr lang="en-IN" sz="2800" kern="100" dirty="0" smtClean="0">
                <a:solidFill>
                  <a:schemeClr val="bg1"/>
                </a:solidFill>
                <a:latin typeface="Times New Roman"/>
                <a:ea typeface="Calibri"/>
              </a:rPr>
              <a:t>effectively combines nostalgia with modern gaming convenience, offering a unique and engaging gaming experience. It is a testament to the timeless appeal of classic games and their ability to connect players across generations. The project serves as a valuable contribution to the gaming community and stands as a remarkable achievement in the field of Android development. </a:t>
            </a:r>
            <a:endParaRPr lang="en-US" sz="2800" kern="100" dirty="0" smtClean="0">
              <a:solidFill>
                <a:schemeClr val="bg1"/>
              </a:solidFill>
              <a:latin typeface="Times New Roman"/>
              <a:ea typeface="Calibri"/>
            </a:endParaRPr>
          </a:p>
          <a:p>
            <a:pPr marL="482600" indent="-342900">
              <a:buFont typeface="+mj-lt"/>
              <a:buAutoNum type="arabicPeriod"/>
            </a:pPr>
            <a:endParaRPr lang="en-US" sz="2800" dirty="0" smtClean="0">
              <a:solidFill>
                <a:schemeClr val="bg1"/>
              </a:solidFill>
              <a:latin typeface="Times New Roman" pitchFamily="18" charset="0"/>
              <a:cs typeface="Times New Roman" pitchFamily="18" charset="0"/>
            </a:endParaRPr>
          </a:p>
        </p:txBody>
      </p:sp>
      <p:pic>
        <p:nvPicPr>
          <p:cNvPr id="29" name="Picture 21"/>
          <p:cNvPicPr>
            <a:picLocks noChangeAspect="1"/>
          </p:cNvPicPr>
          <p:nvPr/>
        </p:nvPicPr>
        <p:blipFill>
          <a:blip r:embed="rId16" cstate="print"/>
          <a:srcRect/>
          <a:stretch>
            <a:fillRect/>
          </a:stretch>
        </p:blipFill>
        <p:spPr>
          <a:xfrm rot="5400000">
            <a:off x="1948185" y="1552178"/>
            <a:ext cx="889847" cy="2928958"/>
          </a:xfrm>
          <a:prstGeom prst="rect">
            <a:avLst/>
          </a:prstGeom>
        </p:spPr>
      </p:pic>
      <p:pic>
        <p:nvPicPr>
          <p:cNvPr id="30" name="Picture 21"/>
          <p:cNvPicPr>
            <a:picLocks noChangeAspect="1"/>
          </p:cNvPicPr>
          <p:nvPr/>
        </p:nvPicPr>
        <p:blipFill>
          <a:blip r:embed="rId17" cstate="print"/>
          <a:srcRect/>
          <a:stretch>
            <a:fillRect/>
          </a:stretch>
        </p:blipFill>
        <p:spPr>
          <a:xfrm rot="5400000">
            <a:off x="1487588" y="4441666"/>
            <a:ext cx="889847" cy="2579268"/>
          </a:xfrm>
          <a:prstGeom prst="rect">
            <a:avLst/>
          </a:prstGeom>
        </p:spPr>
      </p:pic>
      <p:pic>
        <p:nvPicPr>
          <p:cNvPr id="31" name="Picture 21"/>
          <p:cNvPicPr>
            <a:picLocks noChangeAspect="1"/>
          </p:cNvPicPr>
          <p:nvPr/>
        </p:nvPicPr>
        <p:blipFill>
          <a:blip r:embed="rId17" cstate="print"/>
          <a:srcRect/>
          <a:stretch>
            <a:fillRect/>
          </a:stretch>
        </p:blipFill>
        <p:spPr>
          <a:xfrm rot="5400000">
            <a:off x="17061073" y="3512972"/>
            <a:ext cx="889847" cy="25792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5" name="Freeform 5"/>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0" name="Freeform 10"/>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1" name="Freeform 11"/>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7" name="Freeform 1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8" name="Freeform 18"/>
          <p:cNvSpPr/>
          <p:nvPr/>
        </p:nvSpPr>
        <p:spPr>
          <a:xfrm>
            <a:off x="1465444" y="1480409"/>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19" name="Freeform 19"/>
          <p:cNvSpPr/>
          <p:nvPr/>
        </p:nvSpPr>
        <p:spPr>
          <a:xfrm>
            <a:off x="15231033" y="98215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0" name="Freeform 20"/>
          <p:cNvSpPr/>
          <p:nvPr/>
        </p:nvSpPr>
        <p:spPr>
          <a:xfrm>
            <a:off x="13437090" y="6372382"/>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grpSp>
        <p:nvGrpSpPr>
          <p:cNvPr id="21" name="Group 21"/>
          <p:cNvGrpSpPr/>
          <p:nvPr/>
        </p:nvGrpSpPr>
        <p:grpSpPr>
          <a:xfrm>
            <a:off x="4850910" y="3228564"/>
            <a:ext cx="8586179" cy="3086100"/>
            <a:chOff x="0" y="0"/>
            <a:chExt cx="2261380" cy="812800"/>
          </a:xfrm>
        </p:grpSpPr>
        <p:sp>
          <p:nvSpPr>
            <p:cNvPr id="22" name="Freeform 22"/>
            <p:cNvSpPr/>
            <p:nvPr/>
          </p:nvSpPr>
          <p:spPr>
            <a:xfrm>
              <a:off x="0" y="0"/>
              <a:ext cx="2261381" cy="812800"/>
            </a:xfrm>
            <a:custGeom>
              <a:avLst/>
              <a:gdLst/>
              <a:ahLst/>
              <a:cxnLst/>
              <a:rect l="l" t="t" r="r" b="b"/>
              <a:pathLst>
                <a:path w="2261381" h="812800">
                  <a:moveTo>
                    <a:pt x="44182" y="0"/>
                  </a:moveTo>
                  <a:lnTo>
                    <a:pt x="2217199" y="0"/>
                  </a:lnTo>
                  <a:cubicBezTo>
                    <a:pt x="2241600" y="0"/>
                    <a:pt x="2261381" y="19781"/>
                    <a:pt x="2261381" y="44182"/>
                  </a:cubicBezTo>
                  <a:lnTo>
                    <a:pt x="2261381" y="768618"/>
                  </a:lnTo>
                  <a:cubicBezTo>
                    <a:pt x="2261381" y="793019"/>
                    <a:pt x="2241600" y="812800"/>
                    <a:pt x="2217199" y="812800"/>
                  </a:cubicBezTo>
                  <a:lnTo>
                    <a:pt x="44182" y="812800"/>
                  </a:lnTo>
                  <a:cubicBezTo>
                    <a:pt x="19781" y="812800"/>
                    <a:pt x="0" y="793019"/>
                    <a:pt x="0" y="768618"/>
                  </a:cubicBezTo>
                  <a:lnTo>
                    <a:pt x="0" y="44182"/>
                  </a:lnTo>
                  <a:cubicBezTo>
                    <a:pt x="0" y="19781"/>
                    <a:pt x="19781" y="0"/>
                    <a:pt x="44182" y="0"/>
                  </a:cubicBezTo>
                  <a:close/>
                </a:path>
              </a:pathLst>
            </a:custGeom>
            <a:solidFill>
              <a:srgbClr val="000000">
                <a:alpha val="0"/>
              </a:srgbClr>
            </a:solidFill>
            <a:ln w="38100">
              <a:solidFill>
                <a:srgbClr val="E24795"/>
              </a:solidFill>
            </a:ln>
          </p:spPr>
          <p:txBody>
            <a:bodyPr/>
            <a:lstStyle/>
            <a:p>
              <a:endParaRPr lang="en-IN"/>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4752514" y="3980276"/>
            <a:ext cx="8684575" cy="1563625"/>
          </a:xfrm>
          <a:prstGeom prst="rect">
            <a:avLst/>
          </a:prstGeom>
        </p:spPr>
        <p:txBody>
          <a:bodyPr lIns="0" tIns="0" rIns="0" bIns="0" rtlCol="0" anchor="t">
            <a:spAutoFit/>
          </a:bodyPr>
          <a:lstStyle/>
          <a:p>
            <a:pPr algn="ctr">
              <a:lnSpc>
                <a:spcPts val="5928"/>
              </a:lnSpc>
            </a:pPr>
            <a:r>
              <a:rPr lang="en-US" sz="5200" spc="-239">
                <a:solidFill>
                  <a:srgbClr val="FFFFFF"/>
                </a:solidFill>
                <a:latin typeface="Arcade Gamer Bold"/>
              </a:rPr>
              <a:t>THANK YOU FOR PLAYING WITH 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5"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22" name="Freeform 22"/>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23" name="Freeform 23"/>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24" name="Freeform 24"/>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25" name="Freeform 2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6" name="Freeform 2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7" name="Freeform 2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8" name="Freeform 2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9" name="Freeform 2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30" name="Freeform 30"/>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1" name="Freeform 31"/>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2" name="Freeform 32"/>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3" name="Freeform 33"/>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4" name="Freeform 34"/>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35" name="Freeform 35"/>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36" name="Freeform 3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37" name="Freeform 3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43" name="TextBox 43"/>
          <p:cNvSpPr txBox="1"/>
          <p:nvPr/>
        </p:nvSpPr>
        <p:spPr>
          <a:xfrm>
            <a:off x="2643142" y="1071534"/>
            <a:ext cx="11358641" cy="9117881"/>
          </a:xfrm>
          <a:prstGeom prst="rect">
            <a:avLst/>
          </a:prstGeom>
        </p:spPr>
        <p:txBody>
          <a:bodyPr wrap="square" lIns="0" tIns="0" rIns="0" bIns="0" rtlCol="0" anchor="t">
            <a:spAutoFit/>
          </a:bodyPr>
          <a:lstStyle/>
          <a:p>
            <a:pPr algn="just">
              <a:lnSpc>
                <a:spcPts val="7922"/>
              </a:lnSpc>
            </a:pPr>
            <a:r>
              <a:rPr lang="en-IN" sz="3600" spc="-371" dirty="0">
                <a:solidFill>
                  <a:srgbClr val="FFFFFF"/>
                </a:solidFill>
                <a:latin typeface="Arcade Gamer Bold"/>
              </a:rPr>
              <a:t>Table of Contents</a:t>
            </a:r>
          </a:p>
          <a:p>
            <a:pPr lvl="2" algn="just">
              <a:lnSpc>
                <a:spcPts val="7922"/>
              </a:lnSpc>
              <a:buFont typeface="Arial" pitchFamily="34" charset="0"/>
              <a:buChar char="•"/>
            </a:pPr>
            <a:r>
              <a:rPr lang="en-IN" sz="3600" spc="-371" dirty="0">
                <a:solidFill>
                  <a:srgbClr val="FFFFFF"/>
                </a:solidFill>
                <a:latin typeface="Arcade Gamer Bold"/>
              </a:rPr>
              <a:t>Introduction</a:t>
            </a:r>
          </a:p>
          <a:p>
            <a:pPr lvl="2" algn="just">
              <a:lnSpc>
                <a:spcPts val="7922"/>
              </a:lnSpc>
              <a:buFont typeface="Arial" pitchFamily="34" charset="0"/>
              <a:buChar char="•"/>
            </a:pPr>
            <a:r>
              <a:rPr lang="en-IN" sz="3600" spc="-371" dirty="0">
                <a:solidFill>
                  <a:srgbClr val="FFFFFF"/>
                </a:solidFill>
                <a:latin typeface="Arcade Gamer Bold"/>
              </a:rPr>
              <a:t> Features</a:t>
            </a:r>
          </a:p>
          <a:p>
            <a:pPr lvl="2" algn="just">
              <a:lnSpc>
                <a:spcPts val="7922"/>
              </a:lnSpc>
              <a:buFont typeface="Arial" pitchFamily="34" charset="0"/>
              <a:buChar char="•"/>
            </a:pPr>
            <a:r>
              <a:rPr lang="en-IN" sz="3600" spc="-371" dirty="0">
                <a:solidFill>
                  <a:srgbClr val="FFFFFF"/>
                </a:solidFill>
                <a:latin typeface="Arcade Gamer Bold"/>
              </a:rPr>
              <a:t> Objectives </a:t>
            </a:r>
          </a:p>
          <a:p>
            <a:pPr lvl="2" algn="just">
              <a:lnSpc>
                <a:spcPts val="7922"/>
              </a:lnSpc>
              <a:buFont typeface="Arial" pitchFamily="34" charset="0"/>
              <a:buChar char="•"/>
            </a:pPr>
            <a:r>
              <a:rPr lang="en-IN" sz="3600" spc="-371" dirty="0">
                <a:solidFill>
                  <a:srgbClr val="FFFFFF"/>
                </a:solidFill>
                <a:latin typeface="Arcade Gamer Bold"/>
              </a:rPr>
              <a:t>Purpose</a:t>
            </a:r>
          </a:p>
          <a:p>
            <a:pPr lvl="2" algn="just">
              <a:lnSpc>
                <a:spcPts val="7922"/>
              </a:lnSpc>
              <a:buFont typeface="Arial" pitchFamily="34" charset="0"/>
              <a:buChar char="•"/>
            </a:pPr>
            <a:r>
              <a:rPr lang="en-IN" sz="3600" spc="-371" dirty="0">
                <a:solidFill>
                  <a:srgbClr val="FFFFFF"/>
                </a:solidFill>
                <a:latin typeface="Arcade Gamer Bold"/>
              </a:rPr>
              <a:t>Scope of the Project </a:t>
            </a:r>
          </a:p>
          <a:p>
            <a:pPr lvl="2" algn="just">
              <a:lnSpc>
                <a:spcPts val="7922"/>
              </a:lnSpc>
              <a:buFont typeface="Arial" pitchFamily="34" charset="0"/>
              <a:buChar char="•"/>
            </a:pPr>
            <a:r>
              <a:rPr lang="en-IN" sz="3600" spc="-371" dirty="0" smtClean="0">
                <a:solidFill>
                  <a:srgbClr val="FFFFFF"/>
                </a:solidFill>
                <a:latin typeface="Arcade Gamer Bold"/>
              </a:rPr>
              <a:t>Requirements</a:t>
            </a:r>
          </a:p>
          <a:p>
            <a:pPr lvl="2" algn="just">
              <a:lnSpc>
                <a:spcPts val="7922"/>
              </a:lnSpc>
              <a:buFont typeface="Arial" pitchFamily="34" charset="0"/>
              <a:buChar char="•"/>
            </a:pPr>
            <a:r>
              <a:rPr lang="en-IN" sz="3600" spc="-371" dirty="0" smtClean="0">
                <a:solidFill>
                  <a:srgbClr val="FFFFFF"/>
                </a:solidFill>
                <a:latin typeface="Arcade Gamer Bold"/>
              </a:rPr>
              <a:t>Screenshots</a:t>
            </a:r>
          </a:p>
          <a:p>
            <a:pPr lvl="2" algn="just">
              <a:lnSpc>
                <a:spcPts val="7922"/>
              </a:lnSpc>
              <a:buFont typeface="Arial" pitchFamily="34" charset="0"/>
              <a:buChar char="•"/>
            </a:pPr>
            <a:r>
              <a:rPr lang="en-IN" sz="3600" spc="-371" dirty="0" smtClean="0">
                <a:solidFill>
                  <a:srgbClr val="FFFFFF"/>
                </a:solidFill>
                <a:latin typeface="Arcade Gamer Bold"/>
              </a:rPr>
              <a:t>Conclusion</a:t>
            </a:r>
            <a:endParaRPr lang="en-IN" sz="3600" spc="-371" dirty="0">
              <a:solidFill>
                <a:srgbClr val="FFFFFF"/>
              </a:solidFill>
              <a:latin typeface="Arcade Gamer Bold"/>
            </a:endParaRPr>
          </a:p>
        </p:txBody>
      </p:sp>
      <p:pic>
        <p:nvPicPr>
          <p:cNvPr id="48" name="Picture 23"/>
          <p:cNvPicPr>
            <a:picLocks noChangeAspect="1"/>
          </p:cNvPicPr>
          <p:nvPr/>
        </p:nvPicPr>
        <p:blipFill>
          <a:blip r:embed="rId16" cstate="print"/>
          <a:srcRect/>
          <a:stretch>
            <a:fillRect/>
          </a:stretch>
        </p:blipFill>
        <p:spPr>
          <a:xfrm rot="5400000">
            <a:off x="1987654" y="2941467"/>
            <a:ext cx="889847" cy="2579268"/>
          </a:xfrm>
          <a:prstGeom prst="rect">
            <a:avLst/>
          </a:prstGeom>
        </p:spPr>
      </p:pic>
      <p:pic>
        <p:nvPicPr>
          <p:cNvPr id="49" name="Picture 23"/>
          <p:cNvPicPr>
            <a:picLocks noChangeAspect="1"/>
          </p:cNvPicPr>
          <p:nvPr/>
        </p:nvPicPr>
        <p:blipFill>
          <a:blip r:embed="rId16" cstate="print"/>
          <a:srcRect/>
          <a:stretch>
            <a:fillRect/>
          </a:stretch>
        </p:blipFill>
        <p:spPr>
          <a:xfrm rot="5400000">
            <a:off x="13917800" y="2155650"/>
            <a:ext cx="889847" cy="2579268"/>
          </a:xfrm>
          <a:prstGeom prst="rect">
            <a:avLst/>
          </a:prstGeom>
        </p:spPr>
      </p:pic>
      <p:pic>
        <p:nvPicPr>
          <p:cNvPr id="50" name="Picture 23"/>
          <p:cNvPicPr>
            <a:picLocks noChangeAspect="1"/>
          </p:cNvPicPr>
          <p:nvPr/>
        </p:nvPicPr>
        <p:blipFill>
          <a:blip r:embed="rId16" cstate="print"/>
          <a:srcRect/>
          <a:stretch>
            <a:fillRect/>
          </a:stretch>
        </p:blipFill>
        <p:spPr>
          <a:xfrm rot="5400000">
            <a:off x="9560082" y="6441930"/>
            <a:ext cx="889847" cy="2579268"/>
          </a:xfrm>
          <a:prstGeom prst="rect">
            <a:avLst/>
          </a:prstGeom>
        </p:spPr>
      </p:pic>
      <p:pic>
        <p:nvPicPr>
          <p:cNvPr id="51" name="Picture 23"/>
          <p:cNvPicPr>
            <a:picLocks noChangeAspect="1"/>
          </p:cNvPicPr>
          <p:nvPr/>
        </p:nvPicPr>
        <p:blipFill>
          <a:blip r:embed="rId16" cstate="print"/>
          <a:srcRect/>
          <a:stretch>
            <a:fillRect/>
          </a:stretch>
        </p:blipFill>
        <p:spPr>
          <a:xfrm rot="5400000">
            <a:off x="9560082" y="-130366"/>
            <a:ext cx="889847" cy="25792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pic>
        <p:nvPicPr>
          <p:cNvPr id="3" name="Picture 3"/>
          <p:cNvPicPr>
            <a:picLocks noChangeAspect="1"/>
          </p:cNvPicPr>
          <p:nvPr/>
        </p:nvPicPr>
        <p:blipFill>
          <a:blip r:embed="rId3" cstate="print"/>
          <a:srcRect/>
          <a:stretch>
            <a:fillRect/>
          </a:stretch>
        </p:blipFill>
        <p:spPr>
          <a:xfrm>
            <a:off x="8469373" y="1028700"/>
            <a:ext cx="1349253" cy="1533242"/>
          </a:xfrm>
          <a:prstGeom prst="rect">
            <a:avLst/>
          </a:prstGeom>
        </p:spPr>
      </p:pic>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8"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txBody>
          <a:bodyPr/>
          <a:lstStyle/>
          <a:p>
            <a:endParaRPr lang="en-IN"/>
          </a:p>
        </p:txBody>
      </p:sp>
      <p:sp>
        <p:nvSpPr>
          <p:cNvPr id="16" name="Freeform 16"/>
          <p:cNvSpPr/>
          <p:nvPr/>
        </p:nvSpPr>
        <p:spPr>
          <a:xfrm>
            <a:off x="5178499" y="5395347"/>
            <a:ext cx="1450981" cy="3179439"/>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7" name="Freeform 17"/>
          <p:cNvSpPr/>
          <p:nvPr/>
        </p:nvSpPr>
        <p:spPr>
          <a:xfrm>
            <a:off x="4889075" y="4918048"/>
            <a:ext cx="2048879" cy="372524"/>
          </a:xfrm>
          <a:custGeom>
            <a:avLst/>
            <a:gdLst/>
            <a:ahLst/>
            <a:cxnLst/>
            <a:rect l="l" t="t" r="r" b="b"/>
            <a:pathLst>
              <a:path w="2048879" h="372524">
                <a:moveTo>
                  <a:pt x="0" y="0"/>
                </a:moveTo>
                <a:lnTo>
                  <a:pt x="2048879" y="0"/>
                </a:lnTo>
                <a:lnTo>
                  <a:pt x="2048879" y="372524"/>
                </a:lnTo>
                <a:lnTo>
                  <a:pt x="0" y="372524"/>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txBody>
          <a:bodyPr/>
          <a:lstStyle/>
          <a:p>
            <a:endParaRPr lang="en-IN"/>
          </a:p>
        </p:txBody>
      </p:sp>
      <p:sp>
        <p:nvSpPr>
          <p:cNvPr id="18" name="Freeform 18"/>
          <p:cNvSpPr/>
          <p:nvPr/>
        </p:nvSpPr>
        <p:spPr>
          <a:xfrm>
            <a:off x="11544374" y="5584364"/>
            <a:ext cx="1794253" cy="2990422"/>
          </a:xfrm>
          <a:custGeom>
            <a:avLst/>
            <a:gdLst/>
            <a:ahLst/>
            <a:cxnLst/>
            <a:rect l="l" t="t" r="r" b="b"/>
            <a:pathLst>
              <a:path w="1794253" h="2990422">
                <a:moveTo>
                  <a:pt x="0" y="0"/>
                </a:moveTo>
                <a:lnTo>
                  <a:pt x="1794253" y="0"/>
                </a:lnTo>
                <a:lnTo>
                  <a:pt x="1794253" y="2990422"/>
                </a:lnTo>
                <a:lnTo>
                  <a:pt x="0" y="2990422"/>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txBody>
          <a:bodyPr/>
          <a:lstStyle/>
          <a:p>
            <a:endParaRPr lang="en-IN"/>
          </a:p>
        </p:txBody>
      </p:sp>
      <p:sp>
        <p:nvSpPr>
          <p:cNvPr id="19" name="Freeform 19"/>
          <p:cNvSpPr/>
          <p:nvPr/>
        </p:nvSpPr>
        <p:spPr>
          <a:xfrm>
            <a:off x="11388486" y="4957238"/>
            <a:ext cx="2048879" cy="372524"/>
          </a:xfrm>
          <a:custGeom>
            <a:avLst/>
            <a:gdLst/>
            <a:ahLst/>
            <a:cxnLst/>
            <a:rect l="l" t="t" r="r" b="b"/>
            <a:pathLst>
              <a:path w="2048879" h="372524">
                <a:moveTo>
                  <a:pt x="0" y="0"/>
                </a:moveTo>
                <a:lnTo>
                  <a:pt x="2048879" y="0"/>
                </a:lnTo>
                <a:lnTo>
                  <a:pt x="2048879" y="372524"/>
                </a:lnTo>
                <a:lnTo>
                  <a:pt x="0" y="372524"/>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9" cstate="print">
              <a:extLst>
                <a:ext uri="{96DAC541-7B7A-43D3-8B79-37D633B846F1}">
                  <asvg:svgBlip xmlns:asvg="http://schemas.microsoft.com/office/drawing/2016/SVG/main" xmlns="" r:embed="rId20"/>
                </a:ext>
              </a:extLst>
            </a:blip>
            <a:stretch>
              <a:fillRect/>
            </a:stretch>
          </a:blipFill>
        </p:spPr>
        <p:txBody>
          <a:bodyPr/>
          <a:lstStyle/>
          <a:p>
            <a:endParaRPr lang="en-IN"/>
          </a:p>
        </p:txBody>
      </p:sp>
      <p:sp>
        <p:nvSpPr>
          <p:cNvPr id="24" name="TextBox 24"/>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a:solidFill>
                  <a:srgbClr val="FFFFFF"/>
                </a:solidFill>
                <a:latin typeface="Arcade Gamer Bold"/>
              </a:rPr>
              <a:t>INTRODUCTION</a:t>
            </a:r>
            <a:endParaRPr lang="en-US" sz="8084" spc="-371" dirty="0">
              <a:solidFill>
                <a:srgbClr val="FFFFFF"/>
              </a:solidFill>
              <a:latin typeface="Arcade Gamer Bold"/>
            </a:endParaRPr>
          </a:p>
        </p:txBody>
      </p:sp>
      <p:sp>
        <p:nvSpPr>
          <p:cNvPr id="25" name="TextBox 25"/>
          <p:cNvSpPr txBox="1"/>
          <p:nvPr/>
        </p:nvSpPr>
        <p:spPr>
          <a:xfrm>
            <a:off x="7275661" y="6561824"/>
            <a:ext cx="3736678" cy="1130751"/>
          </a:xfrm>
          <a:prstGeom prst="rect">
            <a:avLst/>
          </a:prstGeom>
        </p:spPr>
        <p:txBody>
          <a:bodyPr lIns="0" tIns="0" rIns="0" bIns="0" rtlCol="0" anchor="t">
            <a:spAutoFit/>
          </a:bodyPr>
          <a:lstStyle/>
          <a:p>
            <a:pPr algn="ctr">
              <a:lnSpc>
                <a:spcPts val="7922"/>
              </a:lnSpc>
            </a:pPr>
            <a:r>
              <a:rPr lang="en-US" sz="8084" spc="-371">
                <a:solidFill>
                  <a:srgbClr val="FFFFFF"/>
                </a:solidFill>
                <a:latin typeface="Arcade Gamer Bold"/>
              </a:rPr>
              <a:t>VS</a:t>
            </a: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dirty="0"/>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6" name="Freeform 16"/>
          <p:cNvSpPr/>
          <p:nvPr/>
        </p:nvSpPr>
        <p:spPr>
          <a:xfrm>
            <a:off x="785754" y="4071930"/>
            <a:ext cx="1214446" cy="2428892"/>
          </a:xfrm>
          <a:custGeom>
            <a:avLst/>
            <a:gdLst/>
            <a:ahLst/>
            <a:cxnLst/>
            <a:rect l="l" t="t" r="r" b="b"/>
            <a:pathLst>
              <a:path w="1450981" h="3179439">
                <a:moveTo>
                  <a:pt x="0" y="0"/>
                </a:moveTo>
                <a:lnTo>
                  <a:pt x="1450981" y="0"/>
                </a:lnTo>
                <a:lnTo>
                  <a:pt x="1450981" y="3179439"/>
                </a:lnTo>
                <a:lnTo>
                  <a:pt x="0" y="317943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16502114" y="4000492"/>
            <a:ext cx="1143008" cy="2286016"/>
          </a:xfrm>
          <a:custGeom>
            <a:avLst/>
            <a:gdLst/>
            <a:ahLst/>
            <a:cxnLst/>
            <a:rect l="l" t="t" r="r" b="b"/>
            <a:pathLst>
              <a:path w="1794253" h="2990422">
                <a:moveTo>
                  <a:pt x="0" y="0"/>
                </a:moveTo>
                <a:lnTo>
                  <a:pt x="1794253" y="0"/>
                </a:lnTo>
                <a:lnTo>
                  <a:pt x="1794253" y="2990422"/>
                </a:lnTo>
                <a:lnTo>
                  <a:pt x="0" y="2990422"/>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4" cstate="print">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28" name="TextBox 27"/>
          <p:cNvSpPr txBox="1"/>
          <p:nvPr/>
        </p:nvSpPr>
        <p:spPr>
          <a:xfrm>
            <a:off x="2643142" y="1428724"/>
            <a:ext cx="12858840" cy="7663636"/>
          </a:xfrm>
          <a:prstGeom prst="rect">
            <a:avLst/>
          </a:prstGeom>
          <a:noFill/>
        </p:spPr>
        <p:txBody>
          <a:bodyPr wrap="square" rtlCol="0">
            <a:spAutoFit/>
          </a:bodyPr>
          <a:lstStyle/>
          <a:p>
            <a:pPr algn="just">
              <a:buFont typeface="Arial" pitchFamily="34" charset="0"/>
              <a:buChar char="•"/>
            </a:pPr>
            <a:r>
              <a:rPr lang="en-US" sz="3000" dirty="0" err="1">
                <a:solidFill>
                  <a:schemeClr val="bg1"/>
                </a:solidFill>
                <a:latin typeface="Arcade Gamer Bold"/>
              </a:rPr>
              <a:t>ClassicRealmis</a:t>
            </a:r>
            <a:r>
              <a:rPr lang="en-US" sz="3000" dirty="0">
                <a:solidFill>
                  <a:schemeClr val="bg1"/>
                </a:solidFill>
                <a:latin typeface="Arcade Gamer Bold"/>
              </a:rPr>
              <a:t> a classical multiplayer game application.</a:t>
            </a:r>
          </a:p>
          <a:p>
            <a:pPr algn="just">
              <a:buFont typeface="Arial" pitchFamily="34" charset="0"/>
              <a:buChar char="•"/>
            </a:pPr>
            <a:endParaRPr lang="en-US" sz="3000" dirty="0">
              <a:solidFill>
                <a:schemeClr val="bg1"/>
              </a:solidFill>
              <a:latin typeface="Arcade Gamer Bold"/>
            </a:endParaRPr>
          </a:p>
          <a:p>
            <a:pPr algn="just">
              <a:buFont typeface="Arial" pitchFamily="34" charset="0"/>
              <a:buChar char="•"/>
            </a:pPr>
            <a:r>
              <a:rPr lang="en-US" sz="3000" dirty="0">
                <a:solidFill>
                  <a:schemeClr val="bg1"/>
                </a:solidFill>
                <a:latin typeface="Arcade Gamer Bold"/>
              </a:rPr>
              <a:t>The aim of this project is to recreate and celebrate the timeless classics that have stood the test of time, allowing players to connect and compete in beloved titles.</a:t>
            </a:r>
          </a:p>
          <a:p>
            <a:pPr algn="just">
              <a:buFont typeface="Arial" pitchFamily="34" charset="0"/>
              <a:buChar char="•"/>
            </a:pPr>
            <a:endParaRPr lang="en-US" sz="3000" dirty="0">
              <a:solidFill>
                <a:schemeClr val="bg1"/>
              </a:solidFill>
              <a:latin typeface="Arcade Gamer Bold"/>
            </a:endParaRPr>
          </a:p>
          <a:p>
            <a:pPr algn="just">
              <a:buFont typeface="Arial" pitchFamily="34" charset="0"/>
              <a:buChar char="•"/>
            </a:pPr>
            <a:r>
              <a:rPr lang="en-US" sz="3000" dirty="0">
                <a:solidFill>
                  <a:schemeClr val="bg1"/>
                </a:solidFill>
                <a:latin typeface="Arcade Gamer Bold"/>
              </a:rPr>
              <a:t>It is an application which has both single player and multiplayer games which players can play both off-line and on-line. </a:t>
            </a:r>
          </a:p>
          <a:p>
            <a:pPr algn="just">
              <a:buFont typeface="Arial" pitchFamily="34" charset="0"/>
              <a:buChar char="•"/>
            </a:pPr>
            <a:endParaRPr lang="en-US" sz="3000" dirty="0">
              <a:solidFill>
                <a:schemeClr val="bg1"/>
              </a:solidFill>
              <a:latin typeface="Arcade Gamer Bold"/>
            </a:endParaRPr>
          </a:p>
          <a:p>
            <a:pPr algn="just">
              <a:buFont typeface="Arial" pitchFamily="34" charset="0"/>
              <a:buChar char="•"/>
            </a:pPr>
            <a:r>
              <a:rPr lang="en-US" sz="3000" dirty="0">
                <a:solidFill>
                  <a:schemeClr val="bg1"/>
                </a:solidFill>
                <a:latin typeface="Arcade Gamer Bold"/>
              </a:rPr>
              <a:t>This project is built as a part of our android development journey in the famous programming language Java along with Google Firebase (that helps mobile app developers build, deploy and scale their apps) all of this done in Android studio.</a:t>
            </a:r>
          </a:p>
          <a:p>
            <a:pPr algn="just"/>
            <a:endParaRPr lang="en-US" sz="3000" dirty="0">
              <a:solidFill>
                <a:schemeClr val="bg1"/>
              </a:solidFill>
              <a:latin typeface="Arcade Gamer Bold"/>
            </a:endParaRPr>
          </a:p>
          <a:p>
            <a:pPr algn="just">
              <a:buFont typeface="Arial" pitchFamily="34" charset="0"/>
              <a:buChar char="•"/>
            </a:pPr>
            <a:r>
              <a:rPr lang="en-US" sz="3000" dirty="0">
                <a:solidFill>
                  <a:schemeClr val="bg1"/>
                </a:solidFill>
                <a:latin typeface="Arcade Gamer Bold"/>
              </a:rPr>
              <a:t>Lastly, </a:t>
            </a:r>
            <a:r>
              <a:rPr lang="en-US" sz="3000" dirty="0" err="1">
                <a:solidFill>
                  <a:schemeClr val="bg1"/>
                </a:solidFill>
                <a:latin typeface="Arcade Gamer Bold"/>
              </a:rPr>
              <a:t>ClassicRealm</a:t>
            </a:r>
            <a:r>
              <a:rPr lang="en-US" sz="3000" dirty="0">
                <a:solidFill>
                  <a:schemeClr val="bg1"/>
                </a:solidFill>
                <a:latin typeface="Arcade Gamer Bold"/>
              </a:rPr>
              <a:t> is a great application for anyone who wants to relive the experience of playing classical games with their friends or alone.</a:t>
            </a:r>
          </a:p>
          <a:p>
            <a:endParaRPr lang="en-US" sz="1200" dirty="0">
              <a:latin typeface="Arcade Gamer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pic>
        <p:nvPicPr>
          <p:cNvPr id="3" name="Picture 3"/>
          <p:cNvPicPr>
            <a:picLocks noChangeAspect="1"/>
          </p:cNvPicPr>
          <p:nvPr/>
        </p:nvPicPr>
        <p:blipFill>
          <a:blip r:embed="rId3" cstate="print"/>
          <a:srcRect/>
          <a:stretch>
            <a:fillRect/>
          </a:stretch>
        </p:blipFill>
        <p:spPr>
          <a:xfrm>
            <a:off x="8563411" y="720401"/>
            <a:ext cx="1161178" cy="2322356"/>
          </a:xfrm>
          <a:prstGeom prst="rect">
            <a:avLst/>
          </a:prstGeom>
        </p:spPr>
      </p:pic>
      <p:sp>
        <p:nvSpPr>
          <p:cNvPr id="4" name="Freeform 4"/>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5" name="Freeform 5"/>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6" name="Freeform 6"/>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IN"/>
          </a:p>
        </p:txBody>
      </p:sp>
      <p:sp>
        <p:nvSpPr>
          <p:cNvPr id="7" name="Freeform 7"/>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8" name="Freeform 8"/>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9" name="Freeform 9"/>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0" name="Freeform 10"/>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1" name="Freeform 11"/>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10" cstate="print">
              <a:extLst>
                <a:ext uri="{96DAC541-7B7A-43D3-8B79-37D633B846F1}">
                  <asvg:svgBlip xmlns:asvg="http://schemas.microsoft.com/office/drawing/2016/SVG/main" xmlns="" r:embed="rId7"/>
                </a:ext>
              </a:extLst>
            </a:blip>
            <a:stretch>
              <a:fillRect/>
            </a:stretch>
          </a:blipFill>
        </p:spPr>
        <p:txBody>
          <a:bodyPr/>
          <a:lstStyle/>
          <a:p>
            <a:endParaRPr lang="en-IN"/>
          </a:p>
        </p:txBody>
      </p:sp>
      <p:sp>
        <p:nvSpPr>
          <p:cNvPr id="14" name="Freeform 14"/>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5" name="Freeform 15"/>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6" name="Freeform 16"/>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7" name="Freeform 17"/>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8" name="Freeform 18"/>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txBody>
          <a:bodyPr/>
          <a:lstStyle/>
          <a:p>
            <a:endParaRPr lang="en-IN"/>
          </a:p>
        </p:txBody>
      </p:sp>
      <p:sp>
        <p:nvSpPr>
          <p:cNvPr id="19" name="Freeform 19"/>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txBody>
          <a:bodyPr/>
          <a:lstStyle/>
          <a:p>
            <a:endParaRPr lang="en-IN"/>
          </a:p>
        </p:txBody>
      </p:sp>
      <p:sp>
        <p:nvSpPr>
          <p:cNvPr id="20" name="Freeform 20"/>
          <p:cNvSpPr/>
          <p:nvPr/>
        </p:nvSpPr>
        <p:spPr>
          <a:xfrm flipH="1">
            <a:off x="6716439" y="5372695"/>
            <a:ext cx="1289431" cy="2395902"/>
          </a:xfrm>
          <a:custGeom>
            <a:avLst/>
            <a:gdLst/>
            <a:ahLst/>
            <a:cxnLst/>
            <a:rect l="l" t="t" r="r" b="b"/>
            <a:pathLst>
              <a:path w="1289431" h="2395902">
                <a:moveTo>
                  <a:pt x="1289431" y="0"/>
                </a:moveTo>
                <a:lnTo>
                  <a:pt x="0" y="0"/>
                </a:lnTo>
                <a:lnTo>
                  <a:pt x="0" y="2395901"/>
                </a:lnTo>
                <a:lnTo>
                  <a:pt x="1289431" y="2395901"/>
                </a:lnTo>
                <a:lnTo>
                  <a:pt x="1289431" y="0"/>
                </a:lnTo>
                <a:close/>
              </a:path>
            </a:pathLst>
          </a:custGeom>
          <a:blipFill>
            <a:blip r:embed="rId15" cstate="print">
              <a:extLst>
                <a:ext uri="{96DAC541-7B7A-43D3-8B79-37D633B846F1}">
                  <asvg:svgBlip xmlns:asvg="http://schemas.microsoft.com/office/drawing/2016/SVG/main" xmlns="" r:embed="rId16"/>
                </a:ext>
              </a:extLst>
            </a:blip>
            <a:stretch>
              <a:fillRect/>
            </a:stretch>
          </a:blipFill>
        </p:spPr>
        <p:txBody>
          <a:bodyPr/>
          <a:lstStyle/>
          <a:p>
            <a:endParaRPr lang="en-IN"/>
          </a:p>
        </p:txBody>
      </p:sp>
      <p:sp>
        <p:nvSpPr>
          <p:cNvPr id="21" name="Freeform 21"/>
          <p:cNvSpPr/>
          <p:nvPr/>
        </p:nvSpPr>
        <p:spPr>
          <a:xfrm>
            <a:off x="10229492" y="6104654"/>
            <a:ext cx="1238060" cy="1096246"/>
          </a:xfrm>
          <a:custGeom>
            <a:avLst/>
            <a:gdLst/>
            <a:ahLst/>
            <a:cxnLst/>
            <a:rect l="l" t="t" r="r" b="b"/>
            <a:pathLst>
              <a:path w="1238060" h="1096246">
                <a:moveTo>
                  <a:pt x="0" y="0"/>
                </a:moveTo>
                <a:lnTo>
                  <a:pt x="1238060" y="0"/>
                </a:lnTo>
                <a:lnTo>
                  <a:pt x="1238060" y="1096246"/>
                </a:lnTo>
                <a:lnTo>
                  <a:pt x="0" y="1096246"/>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2" name="Freeform 22"/>
          <p:cNvSpPr/>
          <p:nvPr/>
        </p:nvSpPr>
        <p:spPr>
          <a:xfrm>
            <a:off x="8005870" y="4803629"/>
            <a:ext cx="1138130" cy="1138130"/>
          </a:xfrm>
          <a:custGeom>
            <a:avLst/>
            <a:gdLst/>
            <a:ahLst/>
            <a:cxnLst/>
            <a:rect l="l" t="t" r="r" b="b"/>
            <a:pathLst>
              <a:path w="1138130" h="1138130">
                <a:moveTo>
                  <a:pt x="0" y="0"/>
                </a:moveTo>
                <a:lnTo>
                  <a:pt x="1138130" y="0"/>
                </a:lnTo>
                <a:lnTo>
                  <a:pt x="1138130" y="1138131"/>
                </a:lnTo>
                <a:lnTo>
                  <a:pt x="0" y="1138131"/>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txBody>
          <a:bodyPr/>
          <a:lstStyle/>
          <a:p>
            <a:endParaRPr lang="en-IN"/>
          </a:p>
        </p:txBody>
      </p:sp>
      <p:sp>
        <p:nvSpPr>
          <p:cNvPr id="23" name="TextBox 23"/>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a:solidFill>
                  <a:srgbClr val="FFFFFF"/>
                </a:solidFill>
                <a:latin typeface="Arcade Gamer Bold"/>
              </a:rPr>
              <a:t>FEATURES</a:t>
            </a:r>
            <a:endParaRPr lang="en-US" sz="8084" spc="-371" dirty="0">
              <a:solidFill>
                <a:srgbClr val="FFFFFF"/>
              </a:solidFill>
              <a:latin typeface="Arcade Gamer Bold"/>
            </a:endParaRPr>
          </a:p>
        </p:txBody>
      </p:sp>
      <p:sp>
        <p:nvSpPr>
          <p:cNvPr id="24" name="Freeform 24"/>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txBody>
          <a:bodyPr/>
          <a:lstStyle/>
          <a:p>
            <a:endParaRPr lang="en-IN"/>
          </a:p>
        </p:txBody>
      </p:sp>
      <p:sp>
        <p:nvSpPr>
          <p:cNvPr id="25" name="Freeform 25"/>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US" dirty="0">
              <a:latin typeface="Arcade Gamer Bold"/>
            </a:endParaRPr>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9" name="Freeform 20"/>
          <p:cNvSpPr/>
          <p:nvPr/>
        </p:nvSpPr>
        <p:spPr>
          <a:xfrm flipH="1">
            <a:off x="928630" y="4071930"/>
            <a:ext cx="1289431" cy="2395902"/>
          </a:xfrm>
          <a:custGeom>
            <a:avLst/>
            <a:gdLst/>
            <a:ahLst/>
            <a:cxnLst/>
            <a:rect l="l" t="t" r="r" b="b"/>
            <a:pathLst>
              <a:path w="1289431" h="2395902">
                <a:moveTo>
                  <a:pt x="1289431" y="0"/>
                </a:moveTo>
                <a:lnTo>
                  <a:pt x="0" y="0"/>
                </a:lnTo>
                <a:lnTo>
                  <a:pt x="0" y="2395901"/>
                </a:lnTo>
                <a:lnTo>
                  <a:pt x="1289431" y="2395901"/>
                </a:lnTo>
                <a:lnTo>
                  <a:pt x="1289431" y="0"/>
                </a:lnTo>
                <a:close/>
              </a:path>
            </a:pathLst>
          </a:custGeom>
          <a:blipFill>
            <a:blip r:embed="rId16" cstate="print">
              <a:extLst>
                <a:ext uri="{96DAC541-7B7A-43D3-8B79-37D633B846F1}">
                  <asvg:svgBlip xmlns:asvg="http://schemas.microsoft.com/office/drawing/2016/SVG/main" xmlns="" r:embed="rId17"/>
                </a:ext>
              </a:extLst>
            </a:blip>
            <a:stretch>
              <a:fillRect/>
            </a:stretch>
          </a:blipFill>
        </p:spPr>
        <p:txBody>
          <a:bodyPr/>
          <a:lstStyle/>
          <a:p>
            <a:endParaRPr lang="en-IN"/>
          </a:p>
        </p:txBody>
      </p:sp>
      <p:sp>
        <p:nvSpPr>
          <p:cNvPr id="30" name="Freeform 21"/>
          <p:cNvSpPr/>
          <p:nvPr/>
        </p:nvSpPr>
        <p:spPr>
          <a:xfrm>
            <a:off x="16359238" y="5072062"/>
            <a:ext cx="1238060" cy="1096246"/>
          </a:xfrm>
          <a:custGeom>
            <a:avLst/>
            <a:gdLst/>
            <a:ahLst/>
            <a:cxnLst/>
            <a:rect l="l" t="t" r="r" b="b"/>
            <a:pathLst>
              <a:path w="1238060" h="1096246">
                <a:moveTo>
                  <a:pt x="0" y="0"/>
                </a:moveTo>
                <a:lnTo>
                  <a:pt x="1238060" y="0"/>
                </a:lnTo>
                <a:lnTo>
                  <a:pt x="1238060" y="1096246"/>
                </a:lnTo>
                <a:lnTo>
                  <a:pt x="0" y="1096246"/>
                </a:lnTo>
                <a:lnTo>
                  <a:pt x="0" y="0"/>
                </a:lnTo>
                <a:close/>
              </a:path>
            </a:pathLst>
          </a:custGeom>
          <a:blipFill>
            <a:blip r:embed="rId18" cstate="print">
              <a:extLst>
                <a:ext uri="{96DAC541-7B7A-43D3-8B79-37D633B846F1}">
                  <asvg:svgBlip xmlns:asvg="http://schemas.microsoft.com/office/drawing/2016/SVG/main" xmlns="" r:embed="rId19"/>
                </a:ext>
              </a:extLst>
            </a:blip>
            <a:stretch>
              <a:fillRect/>
            </a:stretch>
          </a:blipFill>
        </p:spPr>
        <p:txBody>
          <a:bodyPr/>
          <a:lstStyle/>
          <a:p>
            <a:endParaRPr lang="en-IN"/>
          </a:p>
        </p:txBody>
      </p:sp>
      <p:sp>
        <p:nvSpPr>
          <p:cNvPr id="3" name="TextBox 2">
            <a:extLst>
              <a:ext uri="{FF2B5EF4-FFF2-40B4-BE49-F238E27FC236}">
                <a16:creationId xmlns:a16="http://schemas.microsoft.com/office/drawing/2014/main" xmlns="" id="{CAE152A5-D52E-8A5D-0AD6-9A8BF01F49B1}"/>
              </a:ext>
            </a:extLst>
          </p:cNvPr>
          <p:cNvSpPr txBox="1"/>
          <p:nvPr/>
        </p:nvSpPr>
        <p:spPr>
          <a:xfrm>
            <a:off x="1852206" y="779054"/>
            <a:ext cx="14933718" cy="8402300"/>
          </a:xfrm>
          <a:prstGeom prst="rect">
            <a:avLst/>
          </a:prstGeom>
          <a:noFill/>
        </p:spPr>
        <p:txBody>
          <a:bodyPr wrap="square" rtlCol="0">
            <a:spAutoFit/>
          </a:bodyPr>
          <a:lstStyle/>
          <a:p>
            <a:pPr algn="just"/>
            <a:r>
              <a:rPr lang="en-US" sz="3000" dirty="0">
                <a:solidFill>
                  <a:schemeClr val="bg1"/>
                </a:solidFill>
                <a:latin typeface="Arcade Gamer Bold"/>
              </a:rPr>
              <a:t>1. Classic Game Library: A collection of timeless classic games, including chess, checkers, tic-tac-toe, card games, and more, for users to enjoy.</a:t>
            </a:r>
          </a:p>
          <a:p>
            <a:pPr algn="just">
              <a:buFont typeface="Arial" pitchFamily="34" charset="0"/>
              <a:buChar char="•"/>
            </a:pPr>
            <a:endParaRPr lang="en-US" sz="3000" dirty="0">
              <a:solidFill>
                <a:schemeClr val="bg1"/>
              </a:solidFill>
              <a:latin typeface="Arcade Gamer Bold"/>
            </a:endParaRPr>
          </a:p>
          <a:p>
            <a:pPr algn="just"/>
            <a:r>
              <a:rPr lang="en-US" sz="3000" dirty="0">
                <a:solidFill>
                  <a:schemeClr val="bg1"/>
                </a:solidFill>
                <a:latin typeface="Arcade Gamer Bold"/>
              </a:rPr>
              <a:t>2. Single Player Mode: Play classic games against AI opponents, providing entertainment for solo players.</a:t>
            </a:r>
          </a:p>
          <a:p>
            <a:pPr algn="just">
              <a:buFont typeface="Arial" pitchFamily="34" charset="0"/>
              <a:buChar char="•"/>
            </a:pPr>
            <a:endParaRPr lang="en-US" sz="3000" dirty="0">
              <a:solidFill>
                <a:schemeClr val="bg1"/>
              </a:solidFill>
              <a:latin typeface="Arcade Gamer Bold"/>
            </a:endParaRPr>
          </a:p>
          <a:p>
            <a:pPr algn="just"/>
            <a:r>
              <a:rPr lang="en-US" sz="3000" dirty="0">
                <a:solidFill>
                  <a:schemeClr val="bg1"/>
                </a:solidFill>
                <a:latin typeface="Arcade Gamer Bold"/>
              </a:rPr>
              <a:t>3. Multiplayer Mode: Challenge friends or connect with players worldwide for exciting online multiplayer matches.</a:t>
            </a:r>
          </a:p>
          <a:p>
            <a:pPr algn="just">
              <a:buFont typeface="Arial" pitchFamily="34" charset="0"/>
              <a:buChar char="•"/>
            </a:pPr>
            <a:endParaRPr lang="en-US" sz="3000" dirty="0">
              <a:solidFill>
                <a:schemeClr val="bg1"/>
              </a:solidFill>
              <a:latin typeface="Arcade Gamer Bold"/>
            </a:endParaRPr>
          </a:p>
          <a:p>
            <a:pPr algn="just"/>
            <a:r>
              <a:rPr lang="en-US" sz="3000" dirty="0">
                <a:solidFill>
                  <a:schemeClr val="bg1"/>
                </a:solidFill>
                <a:latin typeface="Arcade Gamer Bold"/>
              </a:rPr>
              <a:t>4. Offline Play: Enjoy games without an internet connection, making it ideal for on-the-go gaming.</a:t>
            </a:r>
          </a:p>
          <a:p>
            <a:pPr algn="just"/>
            <a:endParaRPr lang="en-US" sz="3000" dirty="0">
              <a:solidFill>
                <a:schemeClr val="bg1"/>
              </a:solidFill>
              <a:latin typeface="Arcade Gamer Bold"/>
            </a:endParaRPr>
          </a:p>
          <a:p>
            <a:pPr algn="just"/>
            <a:r>
              <a:rPr lang="en-US" sz="3000" dirty="0">
                <a:solidFill>
                  <a:schemeClr val="bg1"/>
                </a:solidFill>
                <a:latin typeface="Arcade Gamer Bold"/>
              </a:rPr>
              <a:t>5. Leaderboards: Track and display high scores and rankings to encourage healthy competition among players.</a:t>
            </a:r>
          </a:p>
          <a:p>
            <a:pPr algn="just"/>
            <a:endParaRPr lang="en-US" sz="3000" dirty="0">
              <a:solidFill>
                <a:schemeClr val="bg1"/>
              </a:solidFill>
              <a:latin typeface="Arcade Gamer Bold"/>
            </a:endParaRPr>
          </a:p>
          <a:p>
            <a:pPr algn="just"/>
            <a:r>
              <a:rPr lang="en-US" sz="3000" dirty="0">
                <a:solidFill>
                  <a:schemeClr val="bg1"/>
                </a:solidFill>
                <a:latin typeface="Arcade Gamer Bold"/>
              </a:rPr>
              <a:t>6. User-Friendly Interface: Design an intuitive and visually appealing user interface that is easy to navigate.</a:t>
            </a:r>
          </a:p>
          <a:p>
            <a:pPr algn="just">
              <a:buFont typeface="Arial" pitchFamily="34" charset="0"/>
              <a:buChar char="•"/>
            </a:pPr>
            <a:endParaRPr lang="en-US" sz="3000" dirty="0">
              <a:solidFill>
                <a:schemeClr val="bg1"/>
              </a:solidFill>
              <a:latin typeface="Arcade Gamer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endParaRPr lang="en-IN"/>
          </a:p>
        </p:txBody>
      </p:sp>
      <p:sp>
        <p:nvSpPr>
          <p:cNvPr id="3" name="Freeform 3"/>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4" name="Freeform 4"/>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6" name="Freeform 6"/>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8" name="Freeform 8"/>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9" name="Freeform 9"/>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0" name="Freeform 10"/>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1" name="Freeform 11"/>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txBody>
          <a:bodyPr/>
          <a:lstStyle/>
          <a:p>
            <a:endParaRPr lang="en-IN"/>
          </a:p>
        </p:txBody>
      </p:sp>
      <p:sp>
        <p:nvSpPr>
          <p:cNvPr id="12" name="Freeform 12"/>
          <p:cNvSpPr/>
          <p:nvPr/>
        </p:nvSpPr>
        <p:spPr>
          <a:xfrm>
            <a:off x="15231337" y="6917765"/>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9"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3" name="Freeform 13"/>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4" name="Freeform 14"/>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5" name="Freeform 15"/>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6" name="Freeform 16"/>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7" name="Freeform 17"/>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18" name="Freeform 18"/>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19" name="Freeform 19"/>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0" name="Freeform 20"/>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pic>
        <p:nvPicPr>
          <p:cNvPr id="21" name="Picture 21"/>
          <p:cNvPicPr>
            <a:picLocks noChangeAspect="1"/>
          </p:cNvPicPr>
          <p:nvPr/>
        </p:nvPicPr>
        <p:blipFill>
          <a:blip r:embed="rId16" cstate="print"/>
          <a:srcRect/>
          <a:stretch>
            <a:fillRect/>
          </a:stretch>
        </p:blipFill>
        <p:spPr>
          <a:xfrm rot="5400000">
            <a:off x="5067615" y="4298790"/>
            <a:ext cx="889847" cy="2579268"/>
          </a:xfrm>
          <a:prstGeom prst="rect">
            <a:avLst/>
          </a:prstGeom>
        </p:spPr>
      </p:pic>
      <p:pic>
        <p:nvPicPr>
          <p:cNvPr id="22" name="Picture 22"/>
          <p:cNvPicPr>
            <a:picLocks noChangeAspect="1"/>
          </p:cNvPicPr>
          <p:nvPr/>
        </p:nvPicPr>
        <p:blipFill>
          <a:blip r:embed="rId16" cstate="print"/>
          <a:srcRect/>
          <a:stretch>
            <a:fillRect/>
          </a:stretch>
        </p:blipFill>
        <p:spPr>
          <a:xfrm rot="5400000">
            <a:off x="6734816" y="6025931"/>
            <a:ext cx="889847" cy="2579268"/>
          </a:xfrm>
          <a:prstGeom prst="rect">
            <a:avLst/>
          </a:prstGeom>
        </p:spPr>
      </p:pic>
      <p:pic>
        <p:nvPicPr>
          <p:cNvPr id="23" name="Picture 23"/>
          <p:cNvPicPr>
            <a:picLocks noChangeAspect="1"/>
          </p:cNvPicPr>
          <p:nvPr/>
        </p:nvPicPr>
        <p:blipFill>
          <a:blip r:embed="rId16" cstate="print"/>
          <a:srcRect/>
          <a:stretch>
            <a:fillRect/>
          </a:stretch>
        </p:blipFill>
        <p:spPr>
          <a:xfrm rot="5400000">
            <a:off x="8649878" y="5102556"/>
            <a:ext cx="889847" cy="2579268"/>
          </a:xfrm>
          <a:prstGeom prst="rect">
            <a:avLst/>
          </a:prstGeom>
        </p:spPr>
      </p:pic>
      <p:pic>
        <p:nvPicPr>
          <p:cNvPr id="24" name="Picture 24"/>
          <p:cNvPicPr>
            <a:picLocks noChangeAspect="1"/>
          </p:cNvPicPr>
          <p:nvPr/>
        </p:nvPicPr>
        <p:blipFill>
          <a:blip r:embed="rId16" cstate="print"/>
          <a:srcRect/>
          <a:stretch>
            <a:fillRect/>
          </a:stretch>
        </p:blipFill>
        <p:spPr>
          <a:xfrm rot="-5400000">
            <a:off x="11914327" y="5721044"/>
            <a:ext cx="889847" cy="2579268"/>
          </a:xfrm>
          <a:prstGeom prst="rect">
            <a:avLst/>
          </a:prstGeom>
        </p:spPr>
      </p:pic>
      <p:sp>
        <p:nvSpPr>
          <p:cNvPr id="25" name="Freeform 25"/>
          <p:cNvSpPr/>
          <p:nvPr/>
        </p:nvSpPr>
        <p:spPr>
          <a:xfrm>
            <a:off x="8469373" y="1526959"/>
            <a:ext cx="1349253" cy="1349253"/>
          </a:xfrm>
          <a:custGeom>
            <a:avLst/>
            <a:gdLst/>
            <a:ahLst/>
            <a:cxnLst/>
            <a:rect l="l" t="t" r="r" b="b"/>
            <a:pathLst>
              <a:path w="1349253" h="1349253">
                <a:moveTo>
                  <a:pt x="0" y="0"/>
                </a:moveTo>
                <a:lnTo>
                  <a:pt x="1349254" y="0"/>
                </a:lnTo>
                <a:lnTo>
                  <a:pt x="1349254" y="1349253"/>
                </a:lnTo>
                <a:lnTo>
                  <a:pt x="0" y="1349253"/>
                </a:lnTo>
                <a:lnTo>
                  <a:pt x="0" y="0"/>
                </a:lnTo>
                <a:close/>
              </a:path>
            </a:pathLst>
          </a:custGeom>
          <a:blipFill>
            <a:blip r:embed="rId17" cstate="print">
              <a:extLst>
                <a:ext uri="{96DAC541-7B7A-43D3-8B79-37D633B846F1}">
                  <asvg:svgBlip xmlns:asvg="http://schemas.microsoft.com/office/drawing/2016/SVG/main" xmlns="" r:embed="rId18"/>
                </a:ext>
              </a:extLst>
            </a:blip>
            <a:stretch>
              <a:fillRect/>
            </a:stretch>
          </a:blipFill>
        </p:spPr>
        <p:txBody>
          <a:bodyPr/>
          <a:lstStyle/>
          <a:p>
            <a:endParaRPr lang="en-IN"/>
          </a:p>
        </p:txBody>
      </p:sp>
      <p:sp>
        <p:nvSpPr>
          <p:cNvPr id="26" name="TextBox 26"/>
          <p:cNvSpPr txBox="1"/>
          <p:nvPr/>
        </p:nvSpPr>
        <p:spPr>
          <a:xfrm>
            <a:off x="3556956" y="3406178"/>
            <a:ext cx="11174088" cy="1013098"/>
          </a:xfrm>
          <a:prstGeom prst="rect">
            <a:avLst/>
          </a:prstGeom>
        </p:spPr>
        <p:txBody>
          <a:bodyPr lIns="0" tIns="0" rIns="0" bIns="0" rtlCol="0" anchor="t">
            <a:spAutoFit/>
          </a:bodyPr>
          <a:lstStyle/>
          <a:p>
            <a:pPr algn="ctr">
              <a:lnSpc>
                <a:spcPts val="7922"/>
              </a:lnSpc>
            </a:pPr>
            <a:r>
              <a:rPr lang="en-IN" sz="8084" spc="-371" dirty="0">
                <a:solidFill>
                  <a:srgbClr val="FFFFFF"/>
                </a:solidFill>
                <a:latin typeface="Arcade Gamer Bold"/>
              </a:rPr>
              <a:t>OBJECTIVE</a:t>
            </a:r>
            <a:endParaRPr lang="en-US" sz="8084" spc="-371" dirty="0">
              <a:solidFill>
                <a:srgbClr val="FFFFFF"/>
              </a:solidFill>
              <a:latin typeface="Arcade Gamer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77"/>
            </a:stretch>
          </a:blipFill>
        </p:spPr>
        <p:txBody>
          <a:bodyPr/>
          <a:lstStyle/>
          <a:p>
            <a:r>
              <a:rPr lang="en-IN" dirty="0"/>
              <a:t>v</a:t>
            </a:r>
            <a:endParaRPr lang="en-US" dirty="0"/>
          </a:p>
        </p:txBody>
      </p:sp>
      <p:sp>
        <p:nvSpPr>
          <p:cNvPr id="4" name="Freeform 4"/>
          <p:cNvSpPr/>
          <p:nvPr/>
        </p:nvSpPr>
        <p:spPr>
          <a:xfrm>
            <a:off x="-564169" y="6870641"/>
            <a:ext cx="3456917" cy="3663399"/>
          </a:xfrm>
          <a:custGeom>
            <a:avLst/>
            <a:gdLst/>
            <a:ahLst/>
            <a:cxnLst/>
            <a:rect l="l" t="t" r="r" b="b"/>
            <a:pathLst>
              <a:path w="3456917" h="3663399">
                <a:moveTo>
                  <a:pt x="0" y="0"/>
                </a:moveTo>
                <a:lnTo>
                  <a:pt x="3456917" y="0"/>
                </a:lnTo>
                <a:lnTo>
                  <a:pt x="3456917" y="3663399"/>
                </a:lnTo>
                <a:lnTo>
                  <a:pt x="0" y="3663399"/>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5" name="Freeform 5"/>
          <p:cNvSpPr/>
          <p:nvPr/>
        </p:nvSpPr>
        <p:spPr>
          <a:xfrm>
            <a:off x="73609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6" name="Freeform 6"/>
          <p:cNvSpPr/>
          <p:nvPr/>
        </p:nvSpPr>
        <p:spPr>
          <a:xfrm>
            <a:off x="1455616"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7" name="Freeform 7"/>
          <p:cNvSpPr/>
          <p:nvPr/>
        </p:nvSpPr>
        <p:spPr>
          <a:xfrm>
            <a:off x="2174182"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8" name="Freeform 8"/>
          <p:cNvSpPr/>
          <p:nvPr/>
        </p:nvSpPr>
        <p:spPr>
          <a:xfrm>
            <a:off x="2892748"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9" name="Freeform 9"/>
          <p:cNvSpPr/>
          <p:nvPr/>
        </p:nvSpPr>
        <p:spPr>
          <a:xfrm>
            <a:off x="3611314" y="9258300"/>
            <a:ext cx="585216" cy="540527"/>
          </a:xfrm>
          <a:custGeom>
            <a:avLst/>
            <a:gdLst/>
            <a:ahLst/>
            <a:cxnLst/>
            <a:rect l="l" t="t" r="r" b="b"/>
            <a:pathLst>
              <a:path w="585216" h="540527">
                <a:moveTo>
                  <a:pt x="0" y="0"/>
                </a:moveTo>
                <a:lnTo>
                  <a:pt x="585216" y="0"/>
                </a:lnTo>
                <a:lnTo>
                  <a:pt x="585216" y="540527"/>
                </a:lnTo>
                <a:lnTo>
                  <a:pt x="0" y="540527"/>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
        <p:nvSpPr>
          <p:cNvPr id="10" name="Freeform 10"/>
          <p:cNvSpPr/>
          <p:nvPr/>
        </p:nvSpPr>
        <p:spPr>
          <a:xfrm>
            <a:off x="15231337" y="6619452"/>
            <a:ext cx="3412449" cy="3616276"/>
          </a:xfrm>
          <a:custGeom>
            <a:avLst/>
            <a:gdLst/>
            <a:ahLst/>
            <a:cxnLst/>
            <a:rect l="l" t="t" r="r" b="b"/>
            <a:pathLst>
              <a:path w="3412449" h="3616276">
                <a:moveTo>
                  <a:pt x="0" y="0"/>
                </a:moveTo>
                <a:lnTo>
                  <a:pt x="3412449" y="0"/>
                </a:lnTo>
                <a:lnTo>
                  <a:pt x="3412449" y="3616275"/>
                </a:lnTo>
                <a:lnTo>
                  <a:pt x="0" y="3616275"/>
                </a:lnTo>
                <a:lnTo>
                  <a:pt x="0" y="0"/>
                </a:lnTo>
                <a:close/>
              </a:path>
            </a:pathLst>
          </a:custGeom>
          <a:blipFill>
            <a:blip r:embed="rId7"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1" name="Freeform 11"/>
          <p:cNvSpPr/>
          <p:nvPr/>
        </p:nvSpPr>
        <p:spPr>
          <a:xfrm>
            <a:off x="14864394"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2" name="Freeform 12"/>
          <p:cNvSpPr/>
          <p:nvPr/>
        </p:nvSpPr>
        <p:spPr>
          <a:xfrm>
            <a:off x="15599900" y="9332430"/>
            <a:ext cx="602156" cy="466397"/>
          </a:xfrm>
          <a:custGeom>
            <a:avLst/>
            <a:gdLst/>
            <a:ahLst/>
            <a:cxnLst/>
            <a:rect l="l" t="t" r="r" b="b"/>
            <a:pathLst>
              <a:path w="602156" h="466397">
                <a:moveTo>
                  <a:pt x="0" y="0"/>
                </a:moveTo>
                <a:lnTo>
                  <a:pt x="602155" y="0"/>
                </a:lnTo>
                <a:lnTo>
                  <a:pt x="602155"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3" name="Freeform 13"/>
          <p:cNvSpPr/>
          <p:nvPr/>
        </p:nvSpPr>
        <p:spPr>
          <a:xfrm>
            <a:off x="16335405"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4" name="Freeform 14"/>
          <p:cNvSpPr/>
          <p:nvPr/>
        </p:nvSpPr>
        <p:spPr>
          <a:xfrm>
            <a:off x="17070911"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15" name="Freeform 15"/>
          <p:cNvSpPr/>
          <p:nvPr/>
        </p:nvSpPr>
        <p:spPr>
          <a:xfrm>
            <a:off x="14128888" y="9332430"/>
            <a:ext cx="602156" cy="466397"/>
          </a:xfrm>
          <a:custGeom>
            <a:avLst/>
            <a:gdLst/>
            <a:ahLst/>
            <a:cxnLst/>
            <a:rect l="l" t="t" r="r" b="b"/>
            <a:pathLst>
              <a:path w="602156" h="466397">
                <a:moveTo>
                  <a:pt x="0" y="0"/>
                </a:moveTo>
                <a:lnTo>
                  <a:pt x="602156" y="0"/>
                </a:lnTo>
                <a:lnTo>
                  <a:pt x="602156" y="466397"/>
                </a:lnTo>
                <a:lnTo>
                  <a:pt x="0" y="4663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IN"/>
          </a:p>
        </p:txBody>
      </p:sp>
      <p:sp>
        <p:nvSpPr>
          <p:cNvPr id="20" name="Freeform 20"/>
          <p:cNvSpPr/>
          <p:nvPr/>
        </p:nvSpPr>
        <p:spPr>
          <a:xfrm>
            <a:off x="746878" y="102870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1" name="Freeform 21"/>
          <p:cNvSpPr/>
          <p:nvPr/>
        </p:nvSpPr>
        <p:spPr>
          <a:xfrm>
            <a:off x="11069616" y="779571"/>
            <a:ext cx="1427304" cy="498259"/>
          </a:xfrm>
          <a:custGeom>
            <a:avLst/>
            <a:gdLst/>
            <a:ahLst/>
            <a:cxnLst/>
            <a:rect l="l" t="t" r="r" b="b"/>
            <a:pathLst>
              <a:path w="1427304" h="498259">
                <a:moveTo>
                  <a:pt x="0" y="0"/>
                </a:moveTo>
                <a:lnTo>
                  <a:pt x="1427305" y="0"/>
                </a:lnTo>
                <a:lnTo>
                  <a:pt x="1427305" y="498258"/>
                </a:lnTo>
                <a:lnTo>
                  <a:pt x="0" y="498258"/>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2" name="Freeform 22"/>
          <p:cNvSpPr/>
          <p:nvPr/>
        </p:nvSpPr>
        <p:spPr>
          <a:xfrm>
            <a:off x="16245763" y="3271670"/>
            <a:ext cx="1427304" cy="498259"/>
          </a:xfrm>
          <a:custGeom>
            <a:avLst/>
            <a:gdLst/>
            <a:ahLst/>
            <a:cxnLst/>
            <a:rect l="l" t="t" r="r" b="b"/>
            <a:pathLst>
              <a:path w="1427304" h="498259">
                <a:moveTo>
                  <a:pt x="0" y="0"/>
                </a:moveTo>
                <a:lnTo>
                  <a:pt x="1427304" y="0"/>
                </a:lnTo>
                <a:lnTo>
                  <a:pt x="1427304" y="498259"/>
                </a:lnTo>
                <a:lnTo>
                  <a:pt x="0" y="498259"/>
                </a:lnTo>
                <a:lnTo>
                  <a:pt x="0" y="0"/>
                </a:lnTo>
                <a:close/>
              </a:path>
            </a:pathLst>
          </a:custGeom>
          <a:blipFill>
            <a:blip r:embed="rId10" cstate="print">
              <a:extLst>
                <a:ext uri="{96DAC541-7B7A-43D3-8B79-37D633B846F1}">
                  <asvg:svgBlip xmlns:asvg="http://schemas.microsoft.com/office/drawing/2016/SVG/main" xmlns="" r:embed="rId11"/>
                </a:ext>
              </a:extLst>
            </a:blip>
            <a:stretch>
              <a:fillRect/>
            </a:stretch>
          </a:blipFill>
        </p:spPr>
        <p:txBody>
          <a:bodyPr/>
          <a:lstStyle/>
          <a:p>
            <a:endParaRPr lang="en-IN"/>
          </a:p>
        </p:txBody>
      </p:sp>
      <p:sp>
        <p:nvSpPr>
          <p:cNvPr id="23" name="Freeform 23"/>
          <p:cNvSpPr/>
          <p:nvPr/>
        </p:nvSpPr>
        <p:spPr>
          <a:xfrm>
            <a:off x="8469373" y="9227234"/>
            <a:ext cx="1349253" cy="571593"/>
          </a:xfrm>
          <a:custGeom>
            <a:avLst/>
            <a:gdLst/>
            <a:ahLst/>
            <a:cxnLst/>
            <a:rect l="l" t="t" r="r" b="b"/>
            <a:pathLst>
              <a:path w="1349253" h="571593">
                <a:moveTo>
                  <a:pt x="0" y="0"/>
                </a:moveTo>
                <a:lnTo>
                  <a:pt x="1349254" y="0"/>
                </a:lnTo>
                <a:lnTo>
                  <a:pt x="1349254" y="571593"/>
                </a:lnTo>
                <a:lnTo>
                  <a:pt x="0" y="571593"/>
                </a:lnTo>
                <a:lnTo>
                  <a:pt x="0" y="0"/>
                </a:lnTo>
                <a:close/>
              </a:path>
            </a:pathLst>
          </a:custGeom>
          <a:blipFill>
            <a:blip r:embed="rId12" cstate="print">
              <a:extLst>
                <a:ext uri="{96DAC541-7B7A-43D3-8B79-37D633B846F1}">
                  <asvg:svgBlip xmlns:asvg="http://schemas.microsoft.com/office/drawing/2016/SVG/main" xmlns="" r:embed="rId13"/>
                </a:ext>
              </a:extLst>
            </a:blip>
            <a:stretch>
              <a:fillRect/>
            </a:stretch>
          </a:blipFill>
        </p:spPr>
        <p:txBody>
          <a:bodyPr/>
          <a:lstStyle/>
          <a:p>
            <a:endParaRPr lang="en-IN"/>
          </a:p>
        </p:txBody>
      </p:sp>
      <p:sp>
        <p:nvSpPr>
          <p:cNvPr id="25" name="TextBox 25"/>
          <p:cNvSpPr txBox="1"/>
          <p:nvPr/>
        </p:nvSpPr>
        <p:spPr>
          <a:xfrm>
            <a:off x="7275661" y="6561824"/>
            <a:ext cx="3736678" cy="1013098"/>
          </a:xfrm>
          <a:prstGeom prst="rect">
            <a:avLst/>
          </a:prstGeom>
        </p:spPr>
        <p:txBody>
          <a:bodyPr lIns="0" tIns="0" rIns="0" bIns="0" rtlCol="0" anchor="t">
            <a:spAutoFit/>
          </a:bodyPr>
          <a:lstStyle/>
          <a:p>
            <a:pPr algn="ctr">
              <a:lnSpc>
                <a:spcPts val="7922"/>
              </a:lnSpc>
            </a:pPr>
            <a:endParaRPr lang="en-US" sz="8084" spc="-371" dirty="0">
              <a:solidFill>
                <a:srgbClr val="FFFFFF"/>
              </a:solidFill>
              <a:latin typeface="Arcade Gamer Bold"/>
            </a:endParaRPr>
          </a:p>
        </p:txBody>
      </p:sp>
      <p:sp>
        <p:nvSpPr>
          <p:cNvPr id="26" name="Freeform 26"/>
          <p:cNvSpPr/>
          <p:nvPr/>
        </p:nvSpPr>
        <p:spPr>
          <a:xfrm>
            <a:off x="-648991" y="9798827"/>
            <a:ext cx="9743793" cy="1470427"/>
          </a:xfrm>
          <a:custGeom>
            <a:avLst/>
            <a:gdLst/>
            <a:ahLst/>
            <a:cxnLst/>
            <a:rect l="l" t="t" r="r" b="b"/>
            <a:pathLst>
              <a:path w="9743793" h="1470427">
                <a:moveTo>
                  <a:pt x="0" y="0"/>
                </a:moveTo>
                <a:lnTo>
                  <a:pt x="9743793" y="0"/>
                </a:lnTo>
                <a:lnTo>
                  <a:pt x="9743793"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7" name="Freeform 27"/>
          <p:cNvSpPr/>
          <p:nvPr/>
        </p:nvSpPr>
        <p:spPr>
          <a:xfrm>
            <a:off x="9143297" y="9798827"/>
            <a:ext cx="9743793" cy="1470427"/>
          </a:xfrm>
          <a:custGeom>
            <a:avLst/>
            <a:gdLst/>
            <a:ahLst/>
            <a:cxnLst/>
            <a:rect l="l" t="t" r="r" b="b"/>
            <a:pathLst>
              <a:path w="9743793" h="1470427">
                <a:moveTo>
                  <a:pt x="0" y="0"/>
                </a:moveTo>
                <a:lnTo>
                  <a:pt x="9743794" y="0"/>
                </a:lnTo>
                <a:lnTo>
                  <a:pt x="9743794" y="1470427"/>
                </a:lnTo>
                <a:lnTo>
                  <a:pt x="0" y="1470427"/>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IN"/>
          </a:p>
        </p:txBody>
      </p:sp>
      <p:sp>
        <p:nvSpPr>
          <p:cNvPr id="28" name="TextBox 27"/>
          <p:cNvSpPr txBox="1"/>
          <p:nvPr/>
        </p:nvSpPr>
        <p:spPr>
          <a:xfrm>
            <a:off x="2643142" y="1428724"/>
            <a:ext cx="12858840" cy="7201972"/>
          </a:xfrm>
          <a:prstGeom prst="rect">
            <a:avLst/>
          </a:prstGeom>
          <a:noFill/>
        </p:spPr>
        <p:txBody>
          <a:bodyPr wrap="square" rtlCol="0">
            <a:spAutoFit/>
          </a:bodyPr>
          <a:lstStyle/>
          <a:p>
            <a:pPr algn="just"/>
            <a:r>
              <a:rPr lang="en-US" sz="3600" dirty="0">
                <a:solidFill>
                  <a:schemeClr val="bg1"/>
                </a:solidFill>
                <a:latin typeface="Arcade Gamer Bold"/>
              </a:rPr>
              <a:t>1. </a:t>
            </a:r>
            <a:r>
              <a:rPr lang="en-US" sz="3600" dirty="0" smtClean="0">
                <a:solidFill>
                  <a:schemeClr val="bg1"/>
                </a:solidFill>
                <a:latin typeface="Arcade Gamer Bold"/>
              </a:rPr>
              <a:t>Built an </a:t>
            </a:r>
            <a:r>
              <a:rPr lang="en-US" sz="3600" dirty="0">
                <a:solidFill>
                  <a:schemeClr val="bg1"/>
                </a:solidFill>
                <a:latin typeface="Arcade Gamer Bold"/>
              </a:rPr>
              <a:t>android multiplayer gaming application containing multiple single player and multiplayer games that </a:t>
            </a:r>
            <a:r>
              <a:rPr lang="en-US" sz="3600" dirty="0" smtClean="0">
                <a:solidFill>
                  <a:schemeClr val="bg1"/>
                </a:solidFill>
                <a:latin typeface="Arcade Gamer Bold"/>
              </a:rPr>
              <a:t>could </a:t>
            </a:r>
            <a:r>
              <a:rPr lang="en-US" sz="3600" dirty="0">
                <a:solidFill>
                  <a:schemeClr val="bg1"/>
                </a:solidFill>
                <a:latin typeface="Arcade Gamer Bold"/>
              </a:rPr>
              <a:t>be played both off-line and on-line by using a set up of Game Code to enter the gaming </a:t>
            </a:r>
            <a:r>
              <a:rPr lang="en-US" sz="3600" dirty="0" smtClean="0">
                <a:solidFill>
                  <a:schemeClr val="bg1"/>
                </a:solidFill>
                <a:latin typeface="Arcade Gamer Bold"/>
              </a:rPr>
              <a:t>environment.</a:t>
            </a:r>
            <a:endParaRPr lang="en-US" sz="3600" dirty="0">
              <a:solidFill>
                <a:schemeClr val="bg1"/>
              </a:solidFill>
              <a:latin typeface="Arcade Gamer Bold"/>
            </a:endParaRPr>
          </a:p>
          <a:p>
            <a:pPr algn="just">
              <a:buFont typeface="Arial" pitchFamily="34" charset="0"/>
              <a:buChar char="•"/>
            </a:pPr>
            <a:endParaRPr lang="en-US" sz="3600" dirty="0">
              <a:solidFill>
                <a:schemeClr val="bg1"/>
              </a:solidFill>
              <a:latin typeface="Arcade Gamer Bold"/>
            </a:endParaRPr>
          </a:p>
          <a:p>
            <a:pPr algn="just"/>
            <a:r>
              <a:rPr lang="en-US" sz="3600" dirty="0">
                <a:solidFill>
                  <a:schemeClr val="bg1"/>
                </a:solidFill>
                <a:latin typeface="Arcade Gamer Bold"/>
              </a:rPr>
              <a:t>2. </a:t>
            </a:r>
            <a:r>
              <a:rPr lang="en-US" sz="3600" dirty="0" smtClean="0">
                <a:solidFill>
                  <a:schemeClr val="bg1"/>
                </a:solidFill>
                <a:latin typeface="Arcade Gamer Bold"/>
              </a:rPr>
              <a:t>Created</a:t>
            </a:r>
            <a:r>
              <a:rPr lang="en-US" sz="3600" dirty="0" smtClean="0">
                <a:solidFill>
                  <a:schemeClr val="bg1"/>
                </a:solidFill>
                <a:latin typeface="Arcade Gamer Bold"/>
              </a:rPr>
              <a:t> </a:t>
            </a:r>
            <a:r>
              <a:rPr lang="en-US" sz="3600" dirty="0">
                <a:solidFill>
                  <a:schemeClr val="bg1"/>
                </a:solidFill>
                <a:latin typeface="Arcade Gamer Bold"/>
              </a:rPr>
              <a:t>a gaming platform with a score board section which will show users progress and create a multiplayer battle platform which users can use to track their progress and </a:t>
            </a:r>
            <a:r>
              <a:rPr lang="en-US" sz="3600" dirty="0" smtClean="0">
                <a:solidFill>
                  <a:schemeClr val="bg1"/>
                </a:solidFill>
                <a:latin typeface="Arcade Gamer Bold"/>
              </a:rPr>
              <a:t>scores.</a:t>
            </a:r>
            <a:endParaRPr lang="en-US" sz="3600" dirty="0">
              <a:solidFill>
                <a:schemeClr val="bg1"/>
              </a:solidFill>
              <a:latin typeface="Arcade Gamer Bold"/>
            </a:endParaRPr>
          </a:p>
          <a:p>
            <a:pPr algn="just">
              <a:buFont typeface="Arial" pitchFamily="34" charset="0"/>
              <a:buChar char="•"/>
            </a:pPr>
            <a:endParaRPr lang="en-US" sz="3600" dirty="0">
              <a:solidFill>
                <a:schemeClr val="bg1"/>
              </a:solidFill>
              <a:latin typeface="Arcade Gamer Bold"/>
            </a:endParaRPr>
          </a:p>
          <a:p>
            <a:pPr algn="just"/>
            <a:r>
              <a:rPr lang="en-US" sz="3600" dirty="0">
                <a:solidFill>
                  <a:schemeClr val="bg1"/>
                </a:solidFill>
                <a:latin typeface="Arcade Gamer Bold"/>
              </a:rPr>
              <a:t>3. </a:t>
            </a:r>
            <a:r>
              <a:rPr lang="en-US" sz="3600" dirty="0" smtClean="0">
                <a:solidFill>
                  <a:schemeClr val="bg1"/>
                </a:solidFill>
                <a:latin typeface="Arcade Gamer Bold"/>
              </a:rPr>
              <a:t>Created </a:t>
            </a:r>
            <a:r>
              <a:rPr lang="en-US" sz="3600" dirty="0">
                <a:solidFill>
                  <a:schemeClr val="bg1"/>
                </a:solidFill>
                <a:latin typeface="Arcade Gamer Bold"/>
              </a:rPr>
              <a:t>an easy to use and understand User Interface so that user can have a wonderful gaming </a:t>
            </a:r>
            <a:r>
              <a:rPr lang="en-US" sz="3600" dirty="0" smtClean="0">
                <a:solidFill>
                  <a:schemeClr val="bg1"/>
                </a:solidFill>
                <a:latin typeface="Arcade Gamer Bold"/>
              </a:rPr>
              <a:t>experience.</a:t>
            </a:r>
            <a:endParaRPr lang="en-US" sz="3600" dirty="0">
              <a:solidFill>
                <a:schemeClr val="bg1"/>
              </a:solidFill>
              <a:latin typeface="Arcade Gamer Bold"/>
            </a:endParaRPr>
          </a:p>
          <a:p>
            <a:pPr algn="just">
              <a:buFont typeface="Arial" pitchFamily="34" charset="0"/>
              <a:buChar char="•"/>
            </a:pPr>
            <a:endParaRPr lang="en-US" sz="3000" dirty="0">
              <a:solidFill>
                <a:schemeClr val="bg1"/>
              </a:solidFill>
              <a:latin typeface="Arcade Gamer Bold"/>
            </a:endParaRPr>
          </a:p>
        </p:txBody>
      </p:sp>
      <p:pic>
        <p:nvPicPr>
          <p:cNvPr id="29" name="Picture 21"/>
          <p:cNvPicPr>
            <a:picLocks noChangeAspect="1"/>
          </p:cNvPicPr>
          <p:nvPr/>
        </p:nvPicPr>
        <p:blipFill>
          <a:blip r:embed="rId16" cstate="print"/>
          <a:srcRect/>
          <a:stretch>
            <a:fillRect/>
          </a:stretch>
        </p:blipFill>
        <p:spPr>
          <a:xfrm rot="5400000">
            <a:off x="1948185" y="1552178"/>
            <a:ext cx="889847" cy="2928958"/>
          </a:xfrm>
          <a:prstGeom prst="rect">
            <a:avLst/>
          </a:prstGeom>
        </p:spPr>
      </p:pic>
      <p:pic>
        <p:nvPicPr>
          <p:cNvPr id="30" name="Picture 21"/>
          <p:cNvPicPr>
            <a:picLocks noChangeAspect="1"/>
          </p:cNvPicPr>
          <p:nvPr/>
        </p:nvPicPr>
        <p:blipFill>
          <a:blip r:embed="rId17" cstate="print"/>
          <a:srcRect/>
          <a:stretch>
            <a:fillRect/>
          </a:stretch>
        </p:blipFill>
        <p:spPr>
          <a:xfrm rot="5400000">
            <a:off x="2559158" y="4655980"/>
            <a:ext cx="889847" cy="2579268"/>
          </a:xfrm>
          <a:prstGeom prst="rect">
            <a:avLst/>
          </a:prstGeom>
        </p:spPr>
      </p:pic>
      <p:pic>
        <p:nvPicPr>
          <p:cNvPr id="31" name="Picture 21"/>
          <p:cNvPicPr>
            <a:picLocks noChangeAspect="1"/>
          </p:cNvPicPr>
          <p:nvPr/>
        </p:nvPicPr>
        <p:blipFill>
          <a:blip r:embed="rId17" cstate="print"/>
          <a:srcRect/>
          <a:stretch>
            <a:fillRect/>
          </a:stretch>
        </p:blipFill>
        <p:spPr>
          <a:xfrm rot="5400000">
            <a:off x="17061073" y="3512972"/>
            <a:ext cx="889847" cy="25792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769</Words>
  <Application>Microsoft Office PowerPoint</Application>
  <PresentationFormat>Custom</PresentationFormat>
  <Paragraphs>105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Arcade Gamer Bold</vt:lpstr>
      <vt:lpstr>Arcade Gamer</vt:lpstr>
      <vt:lpstr>Wingdings</vt:lpstr>
      <vt:lpstr>Times New Roman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Neon Game Presentations</dc:title>
  <dc:creator>thekk</dc:creator>
  <cp:lastModifiedBy>acer</cp:lastModifiedBy>
  <cp:revision>31</cp:revision>
  <dcterms:created xsi:type="dcterms:W3CDTF">2006-08-16T00:00:00Z</dcterms:created>
  <dcterms:modified xsi:type="dcterms:W3CDTF">2023-11-28T19:31:22Z</dcterms:modified>
  <dc:identifier>DAFtRpaAfA8</dc:identifier>
</cp:coreProperties>
</file>