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sldIdLst>
    <p:sldId id="256" r:id="rId2"/>
    <p:sldId id="257" r:id="rId3"/>
    <p:sldId id="258" r:id="rId4"/>
    <p:sldId id="259" r:id="rId5"/>
    <p:sldId id="260" r:id="rId6"/>
    <p:sldId id="279" r:id="rId7"/>
    <p:sldId id="281" r:id="rId8"/>
    <p:sldId id="282" r:id="rId9"/>
    <p:sldId id="286" r:id="rId10"/>
    <p:sldId id="283" r:id="rId11"/>
    <p:sldId id="284" r:id="rId12"/>
    <p:sldId id="269" r:id="rId13"/>
    <p:sldId id="268" r:id="rId14"/>
    <p:sldId id="262" r:id="rId15"/>
    <p:sldId id="263" r:id="rId16"/>
    <p:sldId id="264" r:id="rId17"/>
    <p:sldId id="265" r:id="rId18"/>
    <p:sldId id="266" r:id="rId19"/>
    <p:sldId id="267" r:id="rId20"/>
    <p:sldId id="276" r:id="rId21"/>
    <p:sldId id="278" r:id="rId22"/>
    <p:sldId id="270" r:id="rId23"/>
    <p:sldId id="273" r:id="rId24"/>
    <p:sldId id="277" r:id="rId25"/>
    <p:sldId id="275" r:id="rId26"/>
    <p:sldId id="285"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snapToGrid="0">
      <p:cViewPr varScale="1">
        <p:scale>
          <a:sx n="82" d="100"/>
          <a:sy n="82" d="100"/>
        </p:scale>
        <p:origin x="2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8C6EA7A-A884-4A06-936F-52EE906E1059}" type="datetimeFigureOut">
              <a:rPr lang="en-IN" smtClean="0"/>
              <a:t>07-12-2022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AF2A24D-EF3E-42A0-B3AF-3915AC0F416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84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6EA7A-A884-4A06-936F-52EE906E1059}"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F2A24D-EF3E-42A0-B3AF-3915AC0F416B}" type="slidenum">
              <a:rPr lang="en-IN" smtClean="0"/>
              <a:t>‹#›</a:t>
            </a:fld>
            <a:endParaRPr lang="en-IN"/>
          </a:p>
        </p:txBody>
      </p:sp>
    </p:spTree>
    <p:extLst>
      <p:ext uri="{BB962C8B-B14F-4D97-AF65-F5344CB8AC3E}">
        <p14:creationId xmlns:p14="http://schemas.microsoft.com/office/powerpoint/2010/main" val="400552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6EA7A-A884-4A06-936F-52EE906E1059}"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2A24D-EF3E-42A0-B3AF-3915AC0F416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188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6EA7A-A884-4A06-936F-52EE906E1059}"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2A24D-EF3E-42A0-B3AF-3915AC0F416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825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6EA7A-A884-4A06-936F-52EE906E1059}"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2A24D-EF3E-42A0-B3AF-3915AC0F416B}" type="slidenum">
              <a:rPr lang="en-IN" smtClean="0"/>
              <a:t>‹#›</a:t>
            </a:fld>
            <a:endParaRPr lang="en-IN"/>
          </a:p>
        </p:txBody>
      </p:sp>
    </p:spTree>
    <p:extLst>
      <p:ext uri="{BB962C8B-B14F-4D97-AF65-F5344CB8AC3E}">
        <p14:creationId xmlns:p14="http://schemas.microsoft.com/office/powerpoint/2010/main" val="823594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6EA7A-A884-4A06-936F-52EE906E1059}"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2A24D-EF3E-42A0-B3AF-3915AC0F416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46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6EA7A-A884-4A06-936F-52EE906E1059}"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2A24D-EF3E-42A0-B3AF-3915AC0F416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1738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6EA7A-A884-4A06-936F-52EE906E1059}"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2A24D-EF3E-42A0-B3AF-3915AC0F416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2027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6EA7A-A884-4A06-936F-52EE906E1059}"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2A24D-EF3E-42A0-B3AF-3915AC0F416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5636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6EA7A-A884-4A06-936F-52EE906E1059}"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2A24D-EF3E-42A0-B3AF-3915AC0F416B}" type="slidenum">
              <a:rPr lang="en-IN" smtClean="0"/>
              <a:t>‹#›</a:t>
            </a:fld>
            <a:endParaRPr lang="en-IN"/>
          </a:p>
        </p:txBody>
      </p:sp>
    </p:spTree>
    <p:extLst>
      <p:ext uri="{BB962C8B-B14F-4D97-AF65-F5344CB8AC3E}">
        <p14:creationId xmlns:p14="http://schemas.microsoft.com/office/powerpoint/2010/main" val="39649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6EA7A-A884-4A06-936F-52EE906E1059}"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2A24D-EF3E-42A0-B3AF-3915AC0F416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844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6EA7A-A884-4A06-936F-52EE906E1059}"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F2A24D-EF3E-42A0-B3AF-3915AC0F416B}" type="slidenum">
              <a:rPr lang="en-IN" smtClean="0"/>
              <a:t>‹#›</a:t>
            </a:fld>
            <a:endParaRPr lang="en-IN"/>
          </a:p>
        </p:txBody>
      </p:sp>
    </p:spTree>
    <p:extLst>
      <p:ext uri="{BB962C8B-B14F-4D97-AF65-F5344CB8AC3E}">
        <p14:creationId xmlns:p14="http://schemas.microsoft.com/office/powerpoint/2010/main" val="64890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6EA7A-A884-4A06-936F-52EE906E1059}"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F2A24D-EF3E-42A0-B3AF-3915AC0F416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402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6EA7A-A884-4A06-936F-52EE906E1059}"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F2A24D-EF3E-42A0-B3AF-3915AC0F416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812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6EA7A-A884-4A06-936F-52EE906E1059}"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F2A24D-EF3E-42A0-B3AF-3915AC0F416B}" type="slidenum">
              <a:rPr lang="en-IN" smtClean="0"/>
              <a:t>‹#›</a:t>
            </a:fld>
            <a:endParaRPr lang="en-IN"/>
          </a:p>
        </p:txBody>
      </p:sp>
    </p:spTree>
    <p:extLst>
      <p:ext uri="{BB962C8B-B14F-4D97-AF65-F5344CB8AC3E}">
        <p14:creationId xmlns:p14="http://schemas.microsoft.com/office/powerpoint/2010/main" val="329192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6EA7A-A884-4A06-936F-52EE906E1059}"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F2A24D-EF3E-42A0-B3AF-3915AC0F416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22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6EA7A-A884-4A06-936F-52EE906E1059}"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F2A24D-EF3E-42A0-B3AF-3915AC0F416B}" type="slidenum">
              <a:rPr lang="en-IN" smtClean="0"/>
              <a:t>‹#›</a:t>
            </a:fld>
            <a:endParaRPr lang="en-IN"/>
          </a:p>
        </p:txBody>
      </p:sp>
    </p:spTree>
    <p:extLst>
      <p:ext uri="{BB962C8B-B14F-4D97-AF65-F5344CB8AC3E}">
        <p14:creationId xmlns:p14="http://schemas.microsoft.com/office/powerpoint/2010/main" val="153065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C6EA7A-A884-4A06-936F-52EE906E1059}" type="datetimeFigureOut">
              <a:rPr lang="en-IN" smtClean="0"/>
              <a:t>07-12-2022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F2A24D-EF3E-42A0-B3AF-3915AC0F416B}" type="slidenum">
              <a:rPr lang="en-IN" smtClean="0"/>
              <a:t>‹#›</a:t>
            </a:fld>
            <a:endParaRPr lang="en-IN"/>
          </a:p>
        </p:txBody>
      </p:sp>
    </p:spTree>
    <p:extLst>
      <p:ext uri="{BB962C8B-B14F-4D97-AF65-F5344CB8AC3E}">
        <p14:creationId xmlns:p14="http://schemas.microsoft.com/office/powerpoint/2010/main" val="3664027881"/>
      </p:ext>
    </p:extLst>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 id="2147484110" r:id="rId14"/>
    <p:sldLayoutId id="2147484111" r:id="rId15"/>
    <p:sldLayoutId id="2147484112" r:id="rId16"/>
    <p:sldLayoutId id="21474841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307D-38C4-597F-B144-044EF751FAC5}"/>
              </a:ext>
            </a:extLst>
          </p:cNvPr>
          <p:cNvSpPr>
            <a:spLocks noGrp="1"/>
          </p:cNvSpPr>
          <p:nvPr>
            <p:ph type="ctrTitle"/>
          </p:nvPr>
        </p:nvSpPr>
        <p:spPr/>
        <p:txBody>
          <a:bodyPr>
            <a:normAutofit fontScale="90000"/>
          </a:bodyPr>
          <a:lstStyle/>
          <a:p>
            <a:r>
              <a:rPr lang="en-IN" dirty="0"/>
              <a:t>Court Case Management System</a:t>
            </a:r>
          </a:p>
        </p:txBody>
      </p:sp>
      <p:sp>
        <p:nvSpPr>
          <p:cNvPr id="3" name="Subtitle 2">
            <a:extLst>
              <a:ext uri="{FF2B5EF4-FFF2-40B4-BE49-F238E27FC236}">
                <a16:creationId xmlns:a16="http://schemas.microsoft.com/office/drawing/2014/main" id="{3371C2EF-1E47-6138-8879-E7A26B08F6EA}"/>
              </a:ext>
            </a:extLst>
          </p:cNvPr>
          <p:cNvSpPr>
            <a:spLocks noGrp="1"/>
          </p:cNvSpPr>
          <p:nvPr>
            <p:ph type="subTitle" idx="1"/>
          </p:nvPr>
        </p:nvSpPr>
        <p:spPr/>
        <p:txBody>
          <a:bodyPr>
            <a:normAutofit fontScale="25000" lnSpcReduction="20000"/>
          </a:bodyPr>
          <a:lstStyle/>
          <a:p>
            <a:r>
              <a:rPr lang="en-US" sz="2400" b="1" dirty="0">
                <a:solidFill>
                  <a:schemeClr val="tx1">
                    <a:lumMod val="75000"/>
                    <a:lumOff val="25000"/>
                  </a:schemeClr>
                </a:solidFill>
              </a:rPr>
              <a:t> </a:t>
            </a:r>
            <a:r>
              <a:rPr lang="en-US" sz="4000" b="1" dirty="0">
                <a:solidFill>
                  <a:schemeClr val="tx1">
                    <a:lumMod val="75000"/>
                    <a:lumOff val="25000"/>
                  </a:schemeClr>
                </a:solidFill>
              </a:rPr>
              <a:t>By</a:t>
            </a:r>
          </a:p>
          <a:p>
            <a:r>
              <a:rPr lang="en-US" sz="7200" b="1" dirty="0">
                <a:solidFill>
                  <a:schemeClr val="tx1">
                    <a:lumMod val="75000"/>
                    <a:lumOff val="25000"/>
                  </a:schemeClr>
                </a:solidFill>
              </a:rPr>
              <a:t>SRIKANTH GADALA (1017448330)</a:t>
            </a:r>
          </a:p>
          <a:p>
            <a:r>
              <a:rPr lang="en-US" sz="7200" b="1" dirty="0">
                <a:solidFill>
                  <a:schemeClr val="tx1">
                    <a:lumMod val="75000"/>
                    <a:lumOff val="25000"/>
                  </a:schemeClr>
                </a:solidFill>
              </a:rPr>
              <a:t>CHANDRALEKHA CHILUMULA (1017459000)</a:t>
            </a:r>
          </a:p>
          <a:p>
            <a:r>
              <a:rPr lang="en-US" sz="7200" b="1" dirty="0">
                <a:solidFill>
                  <a:schemeClr val="tx1">
                    <a:lumMod val="75000"/>
                    <a:lumOff val="25000"/>
                  </a:schemeClr>
                </a:solidFill>
              </a:rPr>
              <a:t>PRATYUSHA BODALA (1017441790)</a:t>
            </a:r>
          </a:p>
          <a:p>
            <a:r>
              <a:rPr lang="en-US" sz="7200" b="1" dirty="0">
                <a:solidFill>
                  <a:schemeClr val="tx1">
                    <a:lumMod val="75000"/>
                    <a:lumOff val="25000"/>
                  </a:schemeClr>
                </a:solidFill>
              </a:rPr>
              <a:t>RAJA ROHITH GUNDETI (101743180)</a:t>
            </a:r>
          </a:p>
        </p:txBody>
      </p:sp>
    </p:spTree>
    <p:extLst>
      <p:ext uri="{BB962C8B-B14F-4D97-AF65-F5344CB8AC3E}">
        <p14:creationId xmlns:p14="http://schemas.microsoft.com/office/powerpoint/2010/main" val="2757095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345550-DB2A-EBF4-3E05-F49179C0EACB}"/>
              </a:ext>
            </a:extLst>
          </p:cNvPr>
          <p:cNvGraphicFramePr>
            <a:graphicFrameLocks noGrp="1"/>
          </p:cNvGraphicFramePr>
          <p:nvPr>
            <p:extLst>
              <p:ext uri="{D42A27DB-BD31-4B8C-83A1-F6EECF244321}">
                <p14:modId xmlns:p14="http://schemas.microsoft.com/office/powerpoint/2010/main" val="1430803343"/>
              </p:ext>
            </p:extLst>
          </p:nvPr>
        </p:nvGraphicFramePr>
        <p:xfrm>
          <a:off x="2248678" y="1530220"/>
          <a:ext cx="6709902" cy="3123695"/>
        </p:xfrm>
        <a:graphic>
          <a:graphicData uri="http://schemas.openxmlformats.org/drawingml/2006/table">
            <a:tbl>
              <a:tblPr firstRow="1" firstCol="1" bandRow="1">
                <a:tableStyleId>{5C22544A-7EE6-4342-B048-85BDC9FD1C3A}</a:tableStyleId>
              </a:tblPr>
              <a:tblGrid>
                <a:gridCol w="2236386">
                  <a:extLst>
                    <a:ext uri="{9D8B030D-6E8A-4147-A177-3AD203B41FA5}">
                      <a16:colId xmlns:a16="http://schemas.microsoft.com/office/drawing/2014/main" val="586256773"/>
                    </a:ext>
                  </a:extLst>
                </a:gridCol>
                <a:gridCol w="2236386">
                  <a:extLst>
                    <a:ext uri="{9D8B030D-6E8A-4147-A177-3AD203B41FA5}">
                      <a16:colId xmlns:a16="http://schemas.microsoft.com/office/drawing/2014/main" val="285203919"/>
                    </a:ext>
                  </a:extLst>
                </a:gridCol>
                <a:gridCol w="2237130">
                  <a:extLst>
                    <a:ext uri="{9D8B030D-6E8A-4147-A177-3AD203B41FA5}">
                      <a16:colId xmlns:a16="http://schemas.microsoft.com/office/drawing/2014/main" val="720699142"/>
                    </a:ext>
                  </a:extLst>
                </a:gridCol>
              </a:tblGrid>
              <a:tr h="624739">
                <a:tc gridSpan="3">
                  <a:txBody>
                    <a:bodyPr/>
                    <a:lstStyle/>
                    <a:p>
                      <a:pPr>
                        <a:lnSpc>
                          <a:spcPct val="107000"/>
                        </a:lnSpc>
                        <a:spcAft>
                          <a:spcPts val="800"/>
                        </a:spcAft>
                      </a:pPr>
                      <a:r>
                        <a:rPr lang="en-IN" sz="1600" dirty="0">
                          <a:effectLst/>
                        </a:rPr>
                        <a:t>                                                                    Bar Council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55452892"/>
                  </a:ext>
                </a:extLst>
              </a:tr>
              <a:tr h="624739">
                <a:tc>
                  <a:txBody>
                    <a:bodyPr/>
                    <a:lstStyle/>
                    <a:p>
                      <a:pPr>
                        <a:lnSpc>
                          <a:spcPct val="107000"/>
                        </a:lnSpc>
                        <a:spcAft>
                          <a:spcPts val="800"/>
                        </a:spcAft>
                      </a:pPr>
                      <a:r>
                        <a:rPr lang="en-IN" sz="1600" dirty="0">
                          <a:effectLst/>
                        </a:rPr>
                        <a:t>Field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Data Type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Constraint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7443655"/>
                  </a:ext>
                </a:extLst>
              </a:tr>
              <a:tr h="624739">
                <a:tc>
                  <a:txBody>
                    <a:bodyPr/>
                    <a:lstStyle/>
                    <a:p>
                      <a:pPr>
                        <a:lnSpc>
                          <a:spcPct val="107000"/>
                        </a:lnSpc>
                        <a:spcAft>
                          <a:spcPts val="800"/>
                        </a:spcAft>
                      </a:pPr>
                      <a:r>
                        <a:rPr lang="en-IN" sz="1600">
                          <a:effectLst/>
                        </a:rPr>
                        <a:t>Attorney General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VARCHAR(25)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NOT NULL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778049"/>
                  </a:ext>
                </a:extLst>
              </a:tr>
              <a:tr h="624739">
                <a:tc>
                  <a:txBody>
                    <a:bodyPr/>
                    <a:lstStyle/>
                    <a:p>
                      <a:pPr>
                        <a:lnSpc>
                          <a:spcPct val="107000"/>
                        </a:lnSpc>
                        <a:spcAft>
                          <a:spcPts val="800"/>
                        </a:spcAft>
                      </a:pPr>
                      <a:r>
                        <a:rPr lang="en-IN" sz="1600">
                          <a:effectLst/>
                        </a:rPr>
                        <a:t>Attorney ID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NUMBER(4)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PRIMARY KEY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5052809"/>
                  </a:ext>
                </a:extLst>
              </a:tr>
              <a:tr h="624739">
                <a:tc>
                  <a:txBody>
                    <a:bodyPr/>
                    <a:lstStyle/>
                    <a:p>
                      <a:pPr>
                        <a:lnSpc>
                          <a:spcPct val="107000"/>
                        </a:lnSpc>
                        <a:spcAft>
                          <a:spcPts val="800"/>
                        </a:spcAft>
                      </a:pPr>
                      <a:r>
                        <a:rPr lang="en-IN" sz="1600">
                          <a:effectLst/>
                        </a:rPr>
                        <a:t>Bar Council ID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NUMBER(4)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8084802"/>
                  </a:ext>
                </a:extLst>
              </a:tr>
            </a:tbl>
          </a:graphicData>
        </a:graphic>
      </p:graphicFrame>
    </p:spTree>
    <p:extLst>
      <p:ext uri="{BB962C8B-B14F-4D97-AF65-F5344CB8AC3E}">
        <p14:creationId xmlns:p14="http://schemas.microsoft.com/office/powerpoint/2010/main" val="244213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2BFF7B7-1875-5962-3749-70DD81610098}"/>
              </a:ext>
            </a:extLst>
          </p:cNvPr>
          <p:cNvGraphicFramePr>
            <a:graphicFrameLocks noGrp="1"/>
          </p:cNvGraphicFramePr>
          <p:nvPr>
            <p:extLst>
              <p:ext uri="{D42A27DB-BD31-4B8C-83A1-F6EECF244321}">
                <p14:modId xmlns:p14="http://schemas.microsoft.com/office/powerpoint/2010/main" val="4017870745"/>
              </p:ext>
            </p:extLst>
          </p:nvPr>
        </p:nvGraphicFramePr>
        <p:xfrm>
          <a:off x="2258008" y="2052735"/>
          <a:ext cx="7193901" cy="2776186"/>
        </p:xfrm>
        <a:graphic>
          <a:graphicData uri="http://schemas.openxmlformats.org/drawingml/2006/table">
            <a:tbl>
              <a:tblPr firstRow="1" firstCol="1" bandRow="1">
                <a:tableStyleId>{5C22544A-7EE6-4342-B048-85BDC9FD1C3A}</a:tableStyleId>
              </a:tblPr>
              <a:tblGrid>
                <a:gridCol w="2397701">
                  <a:extLst>
                    <a:ext uri="{9D8B030D-6E8A-4147-A177-3AD203B41FA5}">
                      <a16:colId xmlns:a16="http://schemas.microsoft.com/office/drawing/2014/main" val="2960564141"/>
                    </a:ext>
                  </a:extLst>
                </a:gridCol>
                <a:gridCol w="2397701">
                  <a:extLst>
                    <a:ext uri="{9D8B030D-6E8A-4147-A177-3AD203B41FA5}">
                      <a16:colId xmlns:a16="http://schemas.microsoft.com/office/drawing/2014/main" val="3185708969"/>
                    </a:ext>
                  </a:extLst>
                </a:gridCol>
                <a:gridCol w="2398499">
                  <a:extLst>
                    <a:ext uri="{9D8B030D-6E8A-4147-A177-3AD203B41FA5}">
                      <a16:colId xmlns:a16="http://schemas.microsoft.com/office/drawing/2014/main" val="4075022204"/>
                    </a:ext>
                  </a:extLst>
                </a:gridCol>
              </a:tblGrid>
              <a:tr h="396598">
                <a:tc gridSpan="3">
                  <a:txBody>
                    <a:bodyPr/>
                    <a:lstStyle/>
                    <a:p>
                      <a:pPr>
                        <a:lnSpc>
                          <a:spcPct val="107000"/>
                        </a:lnSpc>
                        <a:spcAft>
                          <a:spcPts val="800"/>
                        </a:spcAft>
                      </a:pPr>
                      <a:r>
                        <a:rPr lang="en-IN" sz="1600" dirty="0">
                          <a:effectLst/>
                        </a:rPr>
                        <a:t>                                                                           Judge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72653411"/>
                  </a:ext>
                </a:extLst>
              </a:tr>
              <a:tr h="396598">
                <a:tc>
                  <a:txBody>
                    <a:bodyPr/>
                    <a:lstStyle/>
                    <a:p>
                      <a:pPr>
                        <a:lnSpc>
                          <a:spcPct val="107000"/>
                        </a:lnSpc>
                        <a:spcAft>
                          <a:spcPts val="800"/>
                        </a:spcAft>
                      </a:pPr>
                      <a:r>
                        <a:rPr lang="en-IN" sz="1600" dirty="0">
                          <a:effectLst/>
                        </a:rPr>
                        <a:t>Field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Data Type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Constraint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747134"/>
                  </a:ext>
                </a:extLst>
              </a:tr>
              <a:tr h="396598">
                <a:tc>
                  <a:txBody>
                    <a:bodyPr/>
                    <a:lstStyle/>
                    <a:p>
                      <a:pPr>
                        <a:lnSpc>
                          <a:spcPct val="107000"/>
                        </a:lnSpc>
                        <a:spcAft>
                          <a:spcPts val="800"/>
                        </a:spcAft>
                      </a:pPr>
                      <a:r>
                        <a:rPr lang="en-IN" sz="1600" dirty="0">
                          <a:effectLst/>
                        </a:rPr>
                        <a:t>Judge ID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NUMBER(10)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 PRIMARY KEY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0639347"/>
                  </a:ext>
                </a:extLst>
              </a:tr>
              <a:tr h="396598">
                <a:tc>
                  <a:txBody>
                    <a:bodyPr/>
                    <a:lstStyle/>
                    <a:p>
                      <a:pPr>
                        <a:lnSpc>
                          <a:spcPct val="107000"/>
                        </a:lnSpc>
                        <a:spcAft>
                          <a:spcPts val="800"/>
                        </a:spcAft>
                      </a:pPr>
                      <a:r>
                        <a:rPr lang="en-IN" sz="1600" dirty="0">
                          <a:effectLst/>
                        </a:rPr>
                        <a:t>Judge Name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VARCHAR2(15)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4855542"/>
                  </a:ext>
                </a:extLst>
              </a:tr>
              <a:tr h="396598">
                <a:tc>
                  <a:txBody>
                    <a:bodyPr/>
                    <a:lstStyle/>
                    <a:p>
                      <a:pPr>
                        <a:lnSpc>
                          <a:spcPct val="107000"/>
                        </a:lnSpc>
                        <a:spcAft>
                          <a:spcPts val="800"/>
                        </a:spcAft>
                      </a:pPr>
                      <a:r>
                        <a:rPr lang="en-IN" sz="1600">
                          <a:effectLst/>
                        </a:rPr>
                        <a:t>Address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VARCHAR2(50)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6551474"/>
                  </a:ext>
                </a:extLst>
              </a:tr>
              <a:tr h="396598">
                <a:tc>
                  <a:txBody>
                    <a:bodyPr/>
                    <a:lstStyle/>
                    <a:p>
                      <a:pPr>
                        <a:lnSpc>
                          <a:spcPct val="107000"/>
                        </a:lnSpc>
                        <a:spcAft>
                          <a:spcPts val="800"/>
                        </a:spcAft>
                      </a:pPr>
                      <a:r>
                        <a:rPr lang="en-IN" sz="1600">
                          <a:effectLst/>
                        </a:rPr>
                        <a:t>In Service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NUMBER(2)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7177631"/>
                  </a:ext>
                </a:extLst>
              </a:tr>
              <a:tr h="396598">
                <a:tc>
                  <a:txBody>
                    <a:bodyPr/>
                    <a:lstStyle/>
                    <a:p>
                      <a:pPr>
                        <a:lnSpc>
                          <a:spcPct val="107000"/>
                        </a:lnSpc>
                        <a:spcAft>
                          <a:spcPts val="800"/>
                        </a:spcAft>
                      </a:pPr>
                      <a:r>
                        <a:rPr lang="en-IN" sz="1600">
                          <a:effectLst/>
                        </a:rPr>
                        <a:t>Court ID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NUMBER(4)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7649133"/>
                  </a:ext>
                </a:extLst>
              </a:tr>
            </a:tbl>
          </a:graphicData>
        </a:graphic>
      </p:graphicFrame>
    </p:spTree>
    <p:extLst>
      <p:ext uri="{BB962C8B-B14F-4D97-AF65-F5344CB8AC3E}">
        <p14:creationId xmlns:p14="http://schemas.microsoft.com/office/powerpoint/2010/main" val="388495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E5D80E-F219-DAA1-5819-43729F9637EE}"/>
              </a:ext>
            </a:extLst>
          </p:cNvPr>
          <p:cNvSpPr txBox="1">
            <a:spLocks/>
          </p:cNvSpPr>
          <p:nvPr/>
        </p:nvSpPr>
        <p:spPr>
          <a:xfrm>
            <a:off x="821094" y="78500"/>
            <a:ext cx="8792806" cy="366712"/>
          </a:xfrm>
          <a:prstGeom prst="rect">
            <a:avLst/>
          </a:prstGeom>
          <a:effectLst/>
        </p:spPr>
        <p:txBody>
          <a:bodyPr vert="horz" lIns="91440" tIns="45720" rIns="91440" bIns="45720" rtlCol="0" anchor="ctr">
            <a:normAutofit fontScale="2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                        	 </a:t>
            </a:r>
            <a:r>
              <a:rPr lang="en-IN" sz="16000" b="1" dirty="0"/>
              <a:t>Relational Schema</a:t>
            </a:r>
          </a:p>
        </p:txBody>
      </p:sp>
      <p:pic>
        <p:nvPicPr>
          <p:cNvPr id="3" name="Picture 2">
            <a:extLst>
              <a:ext uri="{FF2B5EF4-FFF2-40B4-BE49-F238E27FC236}">
                <a16:creationId xmlns:a16="http://schemas.microsoft.com/office/drawing/2014/main" id="{B1FC2ACC-C0B9-B9F7-E21B-65AAAA88F056}"/>
              </a:ext>
            </a:extLst>
          </p:cNvPr>
          <p:cNvPicPr>
            <a:picLocks noChangeAspect="1"/>
          </p:cNvPicPr>
          <p:nvPr/>
        </p:nvPicPr>
        <p:blipFill>
          <a:blip r:embed="rId2"/>
          <a:stretch>
            <a:fillRect/>
          </a:stretch>
        </p:blipFill>
        <p:spPr>
          <a:xfrm>
            <a:off x="2248678" y="699796"/>
            <a:ext cx="6792685" cy="5355771"/>
          </a:xfrm>
          <a:prstGeom prst="rect">
            <a:avLst/>
          </a:prstGeom>
        </p:spPr>
      </p:pic>
    </p:spTree>
    <p:extLst>
      <p:ext uri="{BB962C8B-B14F-4D97-AF65-F5344CB8AC3E}">
        <p14:creationId xmlns:p14="http://schemas.microsoft.com/office/powerpoint/2010/main" val="406806315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88AA-87BE-8AFC-96CD-C9243FA628D2}"/>
              </a:ext>
            </a:extLst>
          </p:cNvPr>
          <p:cNvSpPr>
            <a:spLocks noGrp="1"/>
          </p:cNvSpPr>
          <p:nvPr>
            <p:ph type="title"/>
          </p:nvPr>
        </p:nvSpPr>
        <p:spPr>
          <a:xfrm>
            <a:off x="1295402" y="982133"/>
            <a:ext cx="9601196" cy="1210561"/>
          </a:xfrm>
        </p:spPr>
        <p:txBody>
          <a:bodyPr/>
          <a:lstStyle/>
          <a:p>
            <a:r>
              <a:rPr lang="en-IN" dirty="0"/>
              <a:t>Entities</a:t>
            </a:r>
          </a:p>
        </p:txBody>
      </p:sp>
      <p:sp>
        <p:nvSpPr>
          <p:cNvPr id="3" name="Content Placeholder 2">
            <a:extLst>
              <a:ext uri="{FF2B5EF4-FFF2-40B4-BE49-F238E27FC236}">
                <a16:creationId xmlns:a16="http://schemas.microsoft.com/office/drawing/2014/main" id="{9792BFC9-20D5-7A08-EA21-FAC06B65C234}"/>
              </a:ext>
            </a:extLst>
          </p:cNvPr>
          <p:cNvSpPr>
            <a:spLocks noGrp="1"/>
          </p:cNvSpPr>
          <p:nvPr>
            <p:ph idx="1"/>
          </p:nvPr>
        </p:nvSpPr>
        <p:spPr/>
        <p:txBody>
          <a:bodyPr/>
          <a:lstStyle/>
          <a:p>
            <a:pPr marL="457200" indent="-457200">
              <a:buFont typeface="+mj-lt"/>
              <a:buAutoNum type="arabicPeriod"/>
            </a:pPr>
            <a:r>
              <a:rPr lang="en-IN" dirty="0"/>
              <a:t>Clients</a:t>
            </a:r>
          </a:p>
          <a:p>
            <a:pPr marL="457200" indent="-457200">
              <a:buFont typeface="+mj-lt"/>
              <a:buAutoNum type="arabicPeriod"/>
            </a:pPr>
            <a:r>
              <a:rPr lang="en-IN" dirty="0"/>
              <a:t>Case</a:t>
            </a:r>
          </a:p>
          <a:p>
            <a:pPr marL="457200" indent="-457200">
              <a:buFont typeface="+mj-lt"/>
              <a:buAutoNum type="arabicPeriod"/>
            </a:pPr>
            <a:r>
              <a:rPr lang="en-IN" dirty="0"/>
              <a:t>Court</a:t>
            </a:r>
          </a:p>
          <a:p>
            <a:pPr marL="457200" indent="-457200">
              <a:buFont typeface="+mj-lt"/>
              <a:buAutoNum type="arabicPeriod"/>
            </a:pPr>
            <a:r>
              <a:rPr lang="en-IN" dirty="0"/>
              <a:t>Judge</a:t>
            </a:r>
          </a:p>
          <a:p>
            <a:pPr marL="457200" indent="-457200">
              <a:buFont typeface="+mj-lt"/>
              <a:buAutoNum type="arabicPeriod"/>
            </a:pPr>
            <a:r>
              <a:rPr lang="en-IN" dirty="0"/>
              <a:t>Attorney</a:t>
            </a:r>
          </a:p>
          <a:p>
            <a:pPr marL="457200" indent="-457200">
              <a:buFont typeface="+mj-lt"/>
              <a:buAutoNum type="arabicPeriod"/>
            </a:pPr>
            <a:r>
              <a:rPr lang="en-IN" dirty="0"/>
              <a:t>Bar Council</a:t>
            </a:r>
          </a:p>
        </p:txBody>
      </p:sp>
    </p:spTree>
    <p:extLst>
      <p:ext uri="{BB962C8B-B14F-4D97-AF65-F5344CB8AC3E}">
        <p14:creationId xmlns:p14="http://schemas.microsoft.com/office/powerpoint/2010/main" val="776095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6C7E-AD47-0EF6-EFE7-9E88501F9A31}"/>
              </a:ext>
            </a:extLst>
          </p:cNvPr>
          <p:cNvSpPr>
            <a:spLocks noGrp="1"/>
          </p:cNvSpPr>
          <p:nvPr>
            <p:ph type="title"/>
          </p:nvPr>
        </p:nvSpPr>
        <p:spPr>
          <a:xfrm>
            <a:off x="1295402" y="727788"/>
            <a:ext cx="9601196" cy="1632857"/>
          </a:xfrm>
        </p:spPr>
        <p:txBody>
          <a:bodyPr>
            <a:normAutofit fontScale="90000"/>
          </a:bodyPr>
          <a:lstStyle/>
          <a:p>
            <a:pPr algn="l"/>
            <a:r>
              <a:rPr lang="en-IN" dirty="0"/>
              <a:t>1. Clients Table</a:t>
            </a:r>
            <a:br>
              <a:rPr lang="en-IN" dirty="0"/>
            </a:br>
            <a:br>
              <a:rPr lang="en-IN" dirty="0"/>
            </a:br>
            <a:r>
              <a:rPr lang="en-IN" sz="2200" dirty="0"/>
              <a:t>select * from clients;</a:t>
            </a:r>
          </a:p>
        </p:txBody>
      </p:sp>
      <p:pic>
        <p:nvPicPr>
          <p:cNvPr id="3" name="Picture 2">
            <a:extLst>
              <a:ext uri="{FF2B5EF4-FFF2-40B4-BE49-F238E27FC236}">
                <a16:creationId xmlns:a16="http://schemas.microsoft.com/office/drawing/2014/main" id="{4A3776F3-D483-2C83-B5B8-C76E979659F7}"/>
              </a:ext>
            </a:extLst>
          </p:cNvPr>
          <p:cNvPicPr>
            <a:picLocks noChangeAspect="1"/>
          </p:cNvPicPr>
          <p:nvPr/>
        </p:nvPicPr>
        <p:blipFill>
          <a:blip r:embed="rId2"/>
          <a:stretch>
            <a:fillRect/>
          </a:stretch>
        </p:blipFill>
        <p:spPr>
          <a:xfrm>
            <a:off x="1427585" y="2668555"/>
            <a:ext cx="8462864" cy="3349690"/>
          </a:xfrm>
          <a:prstGeom prst="rect">
            <a:avLst/>
          </a:prstGeom>
        </p:spPr>
      </p:pic>
    </p:spTree>
    <p:extLst>
      <p:ext uri="{BB962C8B-B14F-4D97-AF65-F5344CB8AC3E}">
        <p14:creationId xmlns:p14="http://schemas.microsoft.com/office/powerpoint/2010/main" val="375159277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13EC-120B-B322-BF89-B113F1287151}"/>
              </a:ext>
            </a:extLst>
          </p:cNvPr>
          <p:cNvSpPr>
            <a:spLocks noGrp="1"/>
          </p:cNvSpPr>
          <p:nvPr>
            <p:ph type="title"/>
          </p:nvPr>
        </p:nvSpPr>
        <p:spPr>
          <a:xfrm>
            <a:off x="1295402" y="746450"/>
            <a:ext cx="9601196" cy="1539550"/>
          </a:xfrm>
        </p:spPr>
        <p:txBody>
          <a:bodyPr>
            <a:normAutofit fontScale="90000"/>
          </a:bodyPr>
          <a:lstStyle/>
          <a:p>
            <a:pPr algn="l"/>
            <a:r>
              <a:rPr lang="en-IN" dirty="0"/>
              <a:t>2. Case Table</a:t>
            </a:r>
            <a:br>
              <a:rPr lang="en-IN" dirty="0"/>
            </a:br>
            <a:br>
              <a:rPr lang="en-IN" dirty="0"/>
            </a:br>
            <a:r>
              <a:rPr lang="en-IN" sz="2200" dirty="0"/>
              <a:t>select * from case;</a:t>
            </a:r>
          </a:p>
        </p:txBody>
      </p:sp>
      <p:pic>
        <p:nvPicPr>
          <p:cNvPr id="4" name="Picture 3">
            <a:extLst>
              <a:ext uri="{FF2B5EF4-FFF2-40B4-BE49-F238E27FC236}">
                <a16:creationId xmlns:a16="http://schemas.microsoft.com/office/drawing/2014/main" id="{4DD75AEC-AA4E-F323-5938-E2BCBB9BAF12}"/>
              </a:ext>
            </a:extLst>
          </p:cNvPr>
          <p:cNvPicPr>
            <a:picLocks noChangeAspect="1"/>
          </p:cNvPicPr>
          <p:nvPr/>
        </p:nvPicPr>
        <p:blipFill>
          <a:blip r:embed="rId2"/>
          <a:stretch>
            <a:fillRect/>
          </a:stretch>
        </p:blipFill>
        <p:spPr>
          <a:xfrm>
            <a:off x="1295402" y="2605757"/>
            <a:ext cx="7697753" cy="3363561"/>
          </a:xfrm>
          <a:prstGeom prst="rect">
            <a:avLst/>
          </a:prstGeom>
        </p:spPr>
      </p:pic>
    </p:spTree>
    <p:extLst>
      <p:ext uri="{BB962C8B-B14F-4D97-AF65-F5344CB8AC3E}">
        <p14:creationId xmlns:p14="http://schemas.microsoft.com/office/powerpoint/2010/main" val="237889724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E14A-4EFA-FD22-6C1D-405A0E564C9C}"/>
              </a:ext>
            </a:extLst>
          </p:cNvPr>
          <p:cNvSpPr>
            <a:spLocks noGrp="1"/>
          </p:cNvSpPr>
          <p:nvPr>
            <p:ph type="title"/>
          </p:nvPr>
        </p:nvSpPr>
        <p:spPr/>
        <p:txBody>
          <a:bodyPr>
            <a:normAutofit fontScale="90000"/>
          </a:bodyPr>
          <a:lstStyle/>
          <a:p>
            <a:pPr algn="l"/>
            <a:r>
              <a:rPr lang="en-IN" dirty="0"/>
              <a:t>3.Court Table</a:t>
            </a:r>
            <a:br>
              <a:rPr lang="en-IN" dirty="0"/>
            </a:br>
            <a:br>
              <a:rPr lang="en-IN" dirty="0"/>
            </a:br>
            <a:r>
              <a:rPr lang="en-IN" sz="2200" dirty="0"/>
              <a:t>select * from court;</a:t>
            </a:r>
          </a:p>
        </p:txBody>
      </p:sp>
      <p:pic>
        <p:nvPicPr>
          <p:cNvPr id="4" name="Picture 3">
            <a:extLst>
              <a:ext uri="{FF2B5EF4-FFF2-40B4-BE49-F238E27FC236}">
                <a16:creationId xmlns:a16="http://schemas.microsoft.com/office/drawing/2014/main" id="{8477F863-6397-B17B-33DC-7FC30D4E4F49}"/>
              </a:ext>
            </a:extLst>
          </p:cNvPr>
          <p:cNvPicPr>
            <a:picLocks noChangeAspect="1"/>
          </p:cNvPicPr>
          <p:nvPr/>
        </p:nvPicPr>
        <p:blipFill>
          <a:blip r:embed="rId2"/>
          <a:stretch>
            <a:fillRect/>
          </a:stretch>
        </p:blipFill>
        <p:spPr>
          <a:xfrm>
            <a:off x="1427582" y="2623174"/>
            <a:ext cx="8313577" cy="3451053"/>
          </a:xfrm>
          <a:prstGeom prst="rect">
            <a:avLst/>
          </a:prstGeom>
        </p:spPr>
      </p:pic>
    </p:spTree>
    <p:extLst>
      <p:ext uri="{BB962C8B-B14F-4D97-AF65-F5344CB8AC3E}">
        <p14:creationId xmlns:p14="http://schemas.microsoft.com/office/powerpoint/2010/main" val="107768569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B603-B91F-3855-79D4-200ED8C0D349}"/>
              </a:ext>
            </a:extLst>
          </p:cNvPr>
          <p:cNvSpPr>
            <a:spLocks noGrp="1"/>
          </p:cNvSpPr>
          <p:nvPr>
            <p:ph type="title"/>
          </p:nvPr>
        </p:nvSpPr>
        <p:spPr/>
        <p:txBody>
          <a:bodyPr>
            <a:normAutofit fontScale="90000"/>
          </a:bodyPr>
          <a:lstStyle/>
          <a:p>
            <a:pPr algn="l"/>
            <a:r>
              <a:rPr lang="en-IN" dirty="0"/>
              <a:t>4.Attorney Table</a:t>
            </a:r>
            <a:br>
              <a:rPr lang="en-IN" dirty="0"/>
            </a:br>
            <a:br>
              <a:rPr lang="en-IN" dirty="0"/>
            </a:br>
            <a:r>
              <a:rPr lang="en-IN" sz="2200" dirty="0"/>
              <a:t>select * from attorney;</a:t>
            </a:r>
          </a:p>
        </p:txBody>
      </p:sp>
      <p:pic>
        <p:nvPicPr>
          <p:cNvPr id="4" name="Picture 3">
            <a:extLst>
              <a:ext uri="{FF2B5EF4-FFF2-40B4-BE49-F238E27FC236}">
                <a16:creationId xmlns:a16="http://schemas.microsoft.com/office/drawing/2014/main" id="{D0609F2F-7DF0-5CE6-8827-49B9E05A1DCA}"/>
              </a:ext>
            </a:extLst>
          </p:cNvPr>
          <p:cNvPicPr>
            <a:picLocks noChangeAspect="1"/>
          </p:cNvPicPr>
          <p:nvPr/>
        </p:nvPicPr>
        <p:blipFill>
          <a:blip r:embed="rId2"/>
          <a:stretch>
            <a:fillRect/>
          </a:stretch>
        </p:blipFill>
        <p:spPr>
          <a:xfrm>
            <a:off x="1399592" y="2634366"/>
            <a:ext cx="7100596" cy="3430533"/>
          </a:xfrm>
          <a:prstGeom prst="rect">
            <a:avLst/>
          </a:prstGeom>
        </p:spPr>
      </p:pic>
    </p:spTree>
    <p:extLst>
      <p:ext uri="{BB962C8B-B14F-4D97-AF65-F5344CB8AC3E}">
        <p14:creationId xmlns:p14="http://schemas.microsoft.com/office/powerpoint/2010/main" val="395841545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E142-BE27-24DB-7D72-9ACA3A59EBA8}"/>
              </a:ext>
            </a:extLst>
          </p:cNvPr>
          <p:cNvSpPr>
            <a:spLocks noGrp="1"/>
          </p:cNvSpPr>
          <p:nvPr>
            <p:ph type="title"/>
          </p:nvPr>
        </p:nvSpPr>
        <p:spPr/>
        <p:txBody>
          <a:bodyPr>
            <a:normAutofit fontScale="90000"/>
          </a:bodyPr>
          <a:lstStyle/>
          <a:p>
            <a:pPr algn="l"/>
            <a:r>
              <a:rPr lang="en-IN" dirty="0"/>
              <a:t>5.Bar Council Table</a:t>
            </a:r>
            <a:br>
              <a:rPr lang="en-IN" dirty="0"/>
            </a:br>
            <a:br>
              <a:rPr lang="en-IN" dirty="0"/>
            </a:br>
            <a:r>
              <a:rPr lang="en-IN" sz="2200" dirty="0"/>
              <a:t>select * from </a:t>
            </a:r>
            <a:r>
              <a:rPr lang="en-IN" sz="2200" dirty="0" err="1"/>
              <a:t>bar_council</a:t>
            </a:r>
            <a:r>
              <a:rPr lang="en-IN" sz="2200" dirty="0"/>
              <a:t>;</a:t>
            </a:r>
          </a:p>
        </p:txBody>
      </p:sp>
      <p:pic>
        <p:nvPicPr>
          <p:cNvPr id="4" name="Picture 3">
            <a:extLst>
              <a:ext uri="{FF2B5EF4-FFF2-40B4-BE49-F238E27FC236}">
                <a16:creationId xmlns:a16="http://schemas.microsoft.com/office/drawing/2014/main" id="{AA7B5720-E185-F412-396B-BB8C19BD3AE3}"/>
              </a:ext>
            </a:extLst>
          </p:cNvPr>
          <p:cNvPicPr>
            <a:picLocks noChangeAspect="1"/>
          </p:cNvPicPr>
          <p:nvPr/>
        </p:nvPicPr>
        <p:blipFill>
          <a:blip r:embed="rId2"/>
          <a:stretch>
            <a:fillRect/>
          </a:stretch>
        </p:blipFill>
        <p:spPr>
          <a:xfrm>
            <a:off x="1361870" y="2627970"/>
            <a:ext cx="6755763" cy="3505504"/>
          </a:xfrm>
          <a:prstGeom prst="rect">
            <a:avLst/>
          </a:prstGeom>
        </p:spPr>
      </p:pic>
    </p:spTree>
    <p:extLst>
      <p:ext uri="{BB962C8B-B14F-4D97-AF65-F5344CB8AC3E}">
        <p14:creationId xmlns:p14="http://schemas.microsoft.com/office/powerpoint/2010/main" val="329949860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DE74-1900-5EB7-9472-36AFAFDB5F1B}"/>
              </a:ext>
            </a:extLst>
          </p:cNvPr>
          <p:cNvSpPr>
            <a:spLocks noGrp="1"/>
          </p:cNvSpPr>
          <p:nvPr>
            <p:ph type="title"/>
          </p:nvPr>
        </p:nvSpPr>
        <p:spPr/>
        <p:txBody>
          <a:bodyPr>
            <a:normAutofit fontScale="90000"/>
          </a:bodyPr>
          <a:lstStyle/>
          <a:p>
            <a:pPr algn="l"/>
            <a:r>
              <a:rPr lang="en-IN" dirty="0"/>
              <a:t>6.Judge Table</a:t>
            </a:r>
            <a:br>
              <a:rPr lang="en-IN" dirty="0"/>
            </a:br>
            <a:br>
              <a:rPr lang="en-IN" dirty="0"/>
            </a:br>
            <a:r>
              <a:rPr lang="en-IN" sz="2200" dirty="0"/>
              <a:t>select * from judge;</a:t>
            </a:r>
          </a:p>
        </p:txBody>
      </p:sp>
      <p:pic>
        <p:nvPicPr>
          <p:cNvPr id="4" name="Picture 3">
            <a:extLst>
              <a:ext uri="{FF2B5EF4-FFF2-40B4-BE49-F238E27FC236}">
                <a16:creationId xmlns:a16="http://schemas.microsoft.com/office/drawing/2014/main" id="{F2A901BF-5B36-BFBF-E281-5FA980067A24}"/>
              </a:ext>
            </a:extLst>
          </p:cNvPr>
          <p:cNvPicPr>
            <a:picLocks noChangeAspect="1"/>
          </p:cNvPicPr>
          <p:nvPr/>
        </p:nvPicPr>
        <p:blipFill>
          <a:blip r:embed="rId2"/>
          <a:stretch>
            <a:fillRect/>
          </a:stretch>
        </p:blipFill>
        <p:spPr>
          <a:xfrm>
            <a:off x="1399592" y="2621902"/>
            <a:ext cx="6522098" cy="3449909"/>
          </a:xfrm>
          <a:prstGeom prst="rect">
            <a:avLst/>
          </a:prstGeom>
        </p:spPr>
      </p:pic>
    </p:spTree>
    <p:extLst>
      <p:ext uri="{BB962C8B-B14F-4D97-AF65-F5344CB8AC3E}">
        <p14:creationId xmlns:p14="http://schemas.microsoft.com/office/powerpoint/2010/main" val="356838619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16B9-19DC-AA36-0CDE-916502F2CC2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0142F1D-C314-2AA6-01E6-C0950F782104}"/>
              </a:ext>
            </a:extLst>
          </p:cNvPr>
          <p:cNvSpPr>
            <a:spLocks noGrp="1"/>
          </p:cNvSpPr>
          <p:nvPr>
            <p:ph idx="1"/>
          </p:nvPr>
        </p:nvSpPr>
        <p:spPr>
          <a:xfrm>
            <a:off x="680321" y="2336873"/>
            <a:ext cx="10364197" cy="3599316"/>
          </a:xfrm>
        </p:spPr>
        <p:txBody>
          <a:bodyPr/>
          <a:lstStyle/>
          <a:p>
            <a:pPr marL="0" indent="0">
              <a:buNone/>
            </a:pPr>
            <a:r>
              <a:rPr lang="en-IN" dirty="0"/>
              <a:t>A court is a government institution with the authority to adjudicate the legal disputes between clients and carry out the administration in accordance with the rule of law. These days there is a huge spike in cases to the court within different departments and storing(or)accessing those data through file-based systems or in the form of hard copies became much more difficult for the administration department of the court.</a:t>
            </a:r>
          </a:p>
        </p:txBody>
      </p:sp>
    </p:spTree>
    <p:extLst>
      <p:ext uri="{BB962C8B-B14F-4D97-AF65-F5344CB8AC3E}">
        <p14:creationId xmlns:p14="http://schemas.microsoft.com/office/powerpoint/2010/main" val="418175871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F629-E8C3-C521-0CEA-8B0CC503B615}"/>
              </a:ext>
            </a:extLst>
          </p:cNvPr>
          <p:cNvSpPr>
            <a:spLocks noGrp="1"/>
          </p:cNvSpPr>
          <p:nvPr>
            <p:ph type="title"/>
          </p:nvPr>
        </p:nvSpPr>
        <p:spPr/>
        <p:txBody>
          <a:bodyPr/>
          <a:lstStyle/>
          <a:p>
            <a:r>
              <a:rPr lang="en-IN" dirty="0"/>
              <a:t>DATA MANIPULATION</a:t>
            </a:r>
          </a:p>
        </p:txBody>
      </p:sp>
      <p:sp>
        <p:nvSpPr>
          <p:cNvPr id="3" name="Content Placeholder 2">
            <a:extLst>
              <a:ext uri="{FF2B5EF4-FFF2-40B4-BE49-F238E27FC236}">
                <a16:creationId xmlns:a16="http://schemas.microsoft.com/office/drawing/2014/main" id="{3A42E0F0-7C1E-4D4D-1125-5A9400928CA4}"/>
              </a:ext>
            </a:extLst>
          </p:cNvPr>
          <p:cNvSpPr>
            <a:spLocks noGrp="1"/>
          </p:cNvSpPr>
          <p:nvPr>
            <p:ph idx="1"/>
          </p:nvPr>
        </p:nvSpPr>
        <p:spPr/>
        <p:txBody>
          <a:bodyPr/>
          <a:lstStyle/>
          <a:p>
            <a:r>
              <a:rPr lang="en-IN" dirty="0"/>
              <a:t>CREATE</a:t>
            </a:r>
          </a:p>
          <a:p>
            <a:r>
              <a:rPr lang="en-IN" dirty="0"/>
              <a:t>SELECT</a:t>
            </a:r>
          </a:p>
          <a:p>
            <a:r>
              <a:rPr lang="en-IN" dirty="0"/>
              <a:t>DELETE</a:t>
            </a:r>
          </a:p>
          <a:p>
            <a:r>
              <a:rPr lang="en-IN" dirty="0"/>
              <a:t>UPDATE</a:t>
            </a:r>
          </a:p>
          <a:p>
            <a:r>
              <a:rPr lang="en-IN" dirty="0"/>
              <a:t>INSERT</a:t>
            </a:r>
          </a:p>
        </p:txBody>
      </p:sp>
    </p:spTree>
    <p:extLst>
      <p:ext uri="{BB962C8B-B14F-4D97-AF65-F5344CB8AC3E}">
        <p14:creationId xmlns:p14="http://schemas.microsoft.com/office/powerpoint/2010/main" val="15700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E7EC-7E3B-22CB-9D6C-2391C3462D94}"/>
              </a:ext>
            </a:extLst>
          </p:cNvPr>
          <p:cNvSpPr>
            <a:spLocks noGrp="1"/>
          </p:cNvSpPr>
          <p:nvPr>
            <p:ph type="title"/>
          </p:nvPr>
        </p:nvSpPr>
        <p:spPr/>
        <p:txBody>
          <a:bodyPr/>
          <a:lstStyle/>
          <a:p>
            <a:r>
              <a:rPr lang="en-IN" dirty="0"/>
              <a:t>CREATE</a:t>
            </a:r>
          </a:p>
        </p:txBody>
      </p:sp>
      <p:sp>
        <p:nvSpPr>
          <p:cNvPr id="3" name="Content Placeholder 2">
            <a:extLst>
              <a:ext uri="{FF2B5EF4-FFF2-40B4-BE49-F238E27FC236}">
                <a16:creationId xmlns:a16="http://schemas.microsoft.com/office/drawing/2014/main" id="{5FD3CC75-2049-09AE-A60D-C4F96967A1C5}"/>
              </a:ext>
            </a:extLst>
          </p:cNvPr>
          <p:cNvSpPr>
            <a:spLocks noGrp="1"/>
          </p:cNvSpPr>
          <p:nvPr>
            <p:ph idx="1"/>
          </p:nvPr>
        </p:nvSpPr>
        <p:spPr/>
        <p:txBody>
          <a:bodyPr>
            <a:normAutofit/>
          </a:bodyPr>
          <a:lstStyle/>
          <a:p>
            <a:pPr marL="0" marR="387985" indent="0" algn="just">
              <a:lnSpc>
                <a:spcPct val="107000"/>
              </a:lnSpc>
              <a:spcAft>
                <a:spcPts val="810"/>
              </a:spcAft>
              <a:buNone/>
            </a:pPr>
            <a:r>
              <a:rPr lang="en-IN" sz="2000" dirty="0">
                <a:solidFill>
                  <a:srgbClr val="000000"/>
                </a:solidFill>
                <a:effectLst/>
                <a:latin typeface="Calibri" panose="020F0502020204030204" pitchFamily="34" charset="0"/>
                <a:ea typeface="Calibri" panose="020F0502020204030204" pitchFamily="34" charset="0"/>
              </a:rPr>
              <a:t>CREATE command or query is used to create different database objects such as database, tables, user defined functions, stored procedures and so on.</a:t>
            </a:r>
            <a:endParaRPr lang="en-IN" sz="2000" b="1" dirty="0">
              <a:solidFill>
                <a:srgbClr val="000000"/>
              </a:solidFill>
              <a:latin typeface="Calibri" panose="020F0502020204030204" pitchFamily="34" charset="0"/>
              <a:ea typeface="Calibri" panose="020F0502020204030204" pitchFamily="34" charset="0"/>
            </a:endParaRPr>
          </a:p>
          <a:p>
            <a:pPr marL="0" marR="387985" indent="0" algn="just">
              <a:lnSpc>
                <a:spcPct val="107000"/>
              </a:lnSpc>
              <a:spcAft>
                <a:spcPts val="810"/>
              </a:spcAft>
              <a:buNone/>
            </a:pPr>
            <a:r>
              <a:rPr lang="en-IN" sz="2000" b="1" dirty="0">
                <a:solidFill>
                  <a:srgbClr val="000000"/>
                </a:solidFill>
                <a:effectLst/>
                <a:latin typeface="Calibri" panose="020F0502020204030204" pitchFamily="34" charset="0"/>
                <a:ea typeface="Calibri" panose="020F0502020204030204" pitchFamily="34" charset="0"/>
              </a:rPr>
              <a:t>EXAMPLE TO CREATE TABLE</a:t>
            </a:r>
          </a:p>
          <a:p>
            <a:pPr marL="0" marR="387985" indent="0" algn="just">
              <a:lnSpc>
                <a:spcPct val="107000"/>
              </a:lnSpc>
              <a:spcAft>
                <a:spcPts val="810"/>
              </a:spcAft>
              <a:buNone/>
            </a:pPr>
            <a:r>
              <a:rPr lang="en-US" sz="2000" dirty="0"/>
              <a:t>DROP TABLE court CASCADE CONSTRAINTS; </a:t>
            </a:r>
          </a:p>
          <a:p>
            <a:pPr marL="0" marR="387985" indent="0" algn="just">
              <a:lnSpc>
                <a:spcPct val="107000"/>
              </a:lnSpc>
              <a:spcAft>
                <a:spcPts val="810"/>
              </a:spcAft>
              <a:buNone/>
            </a:pPr>
            <a:r>
              <a:rPr lang="en-US" sz="2000" dirty="0"/>
              <a:t>CREATE TABLE court (city varchar2(15) not null, </a:t>
            </a:r>
            <a:r>
              <a:rPr lang="en-US" sz="2000" dirty="0" err="1"/>
              <a:t>zipcode</a:t>
            </a:r>
            <a:r>
              <a:rPr lang="en-US" sz="2000" dirty="0"/>
              <a:t> varchar2(15) not null, address char(9), </a:t>
            </a:r>
            <a:r>
              <a:rPr lang="en-US" sz="2000" dirty="0" err="1"/>
              <a:t>case_id</a:t>
            </a:r>
            <a:r>
              <a:rPr lang="en-US" sz="2000" dirty="0"/>
              <a:t> number(10), </a:t>
            </a:r>
            <a:r>
              <a:rPr lang="en-US" sz="2000" dirty="0" err="1"/>
              <a:t>court_name</a:t>
            </a:r>
            <a:r>
              <a:rPr lang="en-US" sz="2000" dirty="0"/>
              <a:t> varchar(20), </a:t>
            </a:r>
            <a:r>
              <a:rPr lang="en-US" sz="2000" dirty="0" err="1"/>
              <a:t>court_id</a:t>
            </a:r>
            <a:r>
              <a:rPr lang="en-US" sz="2000" dirty="0"/>
              <a:t> number(4) not null,  primary key (</a:t>
            </a:r>
            <a:r>
              <a:rPr lang="en-US" sz="2000" dirty="0" err="1"/>
              <a:t>court_id</a:t>
            </a:r>
            <a:r>
              <a:rPr lang="en-US" sz="2000" dirty="0"/>
              <a:t>),  foreign key (</a:t>
            </a:r>
            <a:r>
              <a:rPr lang="en-US" sz="2000" dirty="0" err="1"/>
              <a:t>case_id</a:t>
            </a:r>
            <a:r>
              <a:rPr lang="en-US" sz="2000" dirty="0"/>
              <a:t>) references case(</a:t>
            </a:r>
            <a:r>
              <a:rPr lang="en-US" sz="2000" dirty="0" err="1"/>
              <a:t>case_id</a:t>
            </a:r>
            <a:r>
              <a:rPr lang="en-US" sz="2000" dirty="0"/>
              <a:t>));</a:t>
            </a:r>
            <a:endParaRPr lang="en-IN" sz="2000" dirty="0"/>
          </a:p>
        </p:txBody>
      </p:sp>
    </p:spTree>
    <p:extLst>
      <p:ext uri="{BB962C8B-B14F-4D97-AF65-F5344CB8AC3E}">
        <p14:creationId xmlns:p14="http://schemas.microsoft.com/office/powerpoint/2010/main" val="2111325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9A20-8263-C7DC-87C7-1F12686B56D8}"/>
              </a:ext>
            </a:extLst>
          </p:cNvPr>
          <p:cNvSpPr>
            <a:spLocks noGrp="1"/>
          </p:cNvSpPr>
          <p:nvPr>
            <p:ph type="title"/>
          </p:nvPr>
        </p:nvSpPr>
        <p:spPr>
          <a:xfrm>
            <a:off x="1314064" y="830424"/>
            <a:ext cx="9601196" cy="1455575"/>
          </a:xfrm>
        </p:spPr>
        <p:txBody>
          <a:bodyPr>
            <a:normAutofit fontScale="90000"/>
          </a:bodyPr>
          <a:lstStyle/>
          <a:p>
            <a:pPr algn="l"/>
            <a:r>
              <a:rPr lang="en-IN" dirty="0"/>
              <a:t>								</a:t>
            </a:r>
            <a:br>
              <a:rPr lang="en-IN" dirty="0"/>
            </a:br>
            <a:r>
              <a:rPr lang="en-IN" dirty="0"/>
              <a:t>							SELECT</a:t>
            </a:r>
            <a:br>
              <a:rPr lang="en-IN" dirty="0"/>
            </a:br>
            <a:br>
              <a:rPr lang="en-IN" dirty="0"/>
            </a:br>
            <a:r>
              <a:rPr lang="en-IN" sz="2200" dirty="0" err="1">
                <a:solidFill>
                  <a:srgbClr val="000000"/>
                </a:solidFill>
                <a:effectLst/>
                <a:latin typeface="Calibri" panose="020F0502020204030204" pitchFamily="34" charset="0"/>
                <a:ea typeface="Calibri" panose="020F0502020204030204" pitchFamily="34" charset="0"/>
              </a:rPr>
              <a:t>SELECT</a:t>
            </a:r>
            <a:r>
              <a:rPr lang="en-IN" sz="2200" dirty="0">
                <a:solidFill>
                  <a:srgbClr val="000000"/>
                </a:solidFill>
                <a:effectLst/>
                <a:latin typeface="Calibri" panose="020F0502020204030204" pitchFamily="34" charset="0"/>
                <a:ea typeface="Calibri" panose="020F0502020204030204" pitchFamily="34" charset="0"/>
              </a:rPr>
              <a:t> query is used to retrieve the data </a:t>
            </a:r>
            <a:r>
              <a:rPr lang="en-IN" sz="2200" dirty="0">
                <a:solidFill>
                  <a:srgbClr val="000000"/>
                </a:solidFill>
                <a:latin typeface="Calibri" panose="020F0502020204030204" pitchFamily="34" charset="0"/>
                <a:ea typeface="Calibri" panose="020F0502020204030204" pitchFamily="34" charset="0"/>
              </a:rPr>
              <a:t>from</a:t>
            </a:r>
            <a:r>
              <a:rPr lang="en-IN" sz="2200" dirty="0">
                <a:solidFill>
                  <a:srgbClr val="000000"/>
                </a:solidFill>
                <a:effectLst/>
                <a:latin typeface="Calibri" panose="020F0502020204030204" pitchFamily="34" charset="0"/>
                <a:ea typeface="Calibri" panose="020F0502020204030204" pitchFamily="34" charset="0"/>
              </a:rPr>
              <a:t> the database table.</a:t>
            </a:r>
            <a:br>
              <a:rPr lang="en-IN" sz="2200" dirty="0">
                <a:solidFill>
                  <a:srgbClr val="000000"/>
                </a:solidFill>
                <a:effectLst/>
                <a:latin typeface="Calibri" panose="020F0502020204030204" pitchFamily="34" charset="0"/>
                <a:ea typeface="Calibri" panose="020F0502020204030204" pitchFamily="34" charset="0"/>
              </a:rPr>
            </a:br>
            <a:r>
              <a:rPr lang="en-IN" dirty="0"/>
              <a:t> </a:t>
            </a:r>
          </a:p>
        </p:txBody>
      </p:sp>
      <p:sp>
        <p:nvSpPr>
          <p:cNvPr id="3" name="Content Placeholder 2">
            <a:extLst>
              <a:ext uri="{FF2B5EF4-FFF2-40B4-BE49-F238E27FC236}">
                <a16:creationId xmlns:a16="http://schemas.microsoft.com/office/drawing/2014/main" id="{10A103EE-461A-2F36-1B3C-EFD86E84B473}"/>
              </a:ext>
            </a:extLst>
          </p:cNvPr>
          <p:cNvSpPr>
            <a:spLocks noGrp="1"/>
          </p:cNvSpPr>
          <p:nvPr>
            <p:ph idx="1"/>
          </p:nvPr>
        </p:nvSpPr>
        <p:spPr>
          <a:xfrm>
            <a:off x="1304733" y="2146041"/>
            <a:ext cx="9601196" cy="3412586"/>
          </a:xfrm>
        </p:spPr>
        <p:txBody>
          <a:bodyPr>
            <a:normAutofit/>
          </a:bodyPr>
          <a:lstStyle/>
          <a:p>
            <a:endParaRPr lang="en-IN" dirty="0"/>
          </a:p>
          <a:p>
            <a:pPr marL="0" indent="0">
              <a:buNone/>
            </a:pPr>
            <a:r>
              <a:rPr lang="en-US" sz="2000" b="1" dirty="0"/>
              <a:t>1.</a:t>
            </a:r>
            <a:r>
              <a:rPr lang="en-US" sz="2000" dirty="0"/>
              <a:t>Retrieve all the clients </a:t>
            </a:r>
            <a:r>
              <a:rPr lang="en-US" sz="2000" dirty="0" err="1"/>
              <a:t>FullName</a:t>
            </a:r>
            <a:r>
              <a:rPr lang="en-US" sz="2000" dirty="0"/>
              <a:t> and gender whose cases are handled by attorney ‘Caleb’</a:t>
            </a:r>
          </a:p>
          <a:p>
            <a:pPr marL="0" indent="0">
              <a:buNone/>
            </a:pPr>
            <a:endParaRPr lang="en-US" dirty="0"/>
          </a:p>
          <a:p>
            <a:pPr marL="0" indent="0">
              <a:buNone/>
            </a:pPr>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55738D44-FF8B-2DF6-F0AF-563827E49219}"/>
              </a:ext>
            </a:extLst>
          </p:cNvPr>
          <p:cNvPicPr>
            <a:picLocks noChangeAspect="1"/>
          </p:cNvPicPr>
          <p:nvPr/>
        </p:nvPicPr>
        <p:blipFill>
          <a:blip r:embed="rId2"/>
          <a:stretch>
            <a:fillRect/>
          </a:stretch>
        </p:blipFill>
        <p:spPr>
          <a:xfrm>
            <a:off x="1393054" y="3104774"/>
            <a:ext cx="7315834" cy="2453853"/>
          </a:xfrm>
          <a:prstGeom prst="rect">
            <a:avLst/>
          </a:prstGeom>
        </p:spPr>
      </p:pic>
    </p:spTree>
    <p:extLst>
      <p:ext uri="{BB962C8B-B14F-4D97-AF65-F5344CB8AC3E}">
        <p14:creationId xmlns:p14="http://schemas.microsoft.com/office/powerpoint/2010/main" val="240061016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6FF3DB-8168-9A6A-3D30-4F41565252B5}"/>
              </a:ext>
            </a:extLst>
          </p:cNvPr>
          <p:cNvSpPr txBox="1">
            <a:spLocks/>
          </p:cNvSpPr>
          <p:nvPr/>
        </p:nvSpPr>
        <p:spPr>
          <a:xfrm>
            <a:off x="1295401" y="1240971"/>
            <a:ext cx="9601196" cy="463489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b="1" dirty="0"/>
              <a:t>2.</a:t>
            </a:r>
            <a:r>
              <a:rPr lang="en-US" dirty="0"/>
              <a:t>select all the clients </a:t>
            </a:r>
            <a:r>
              <a:rPr lang="en-US" dirty="0" err="1"/>
              <a:t>fullname</a:t>
            </a:r>
            <a:r>
              <a:rPr lang="en-US" dirty="0"/>
              <a:t> whose cases are handled by Caleb and judged by </a:t>
            </a:r>
            <a:r>
              <a:rPr lang="en-US" dirty="0" err="1"/>
              <a:t>Micheal</a:t>
            </a:r>
            <a:endParaRPr lang="en-US" dirty="0"/>
          </a:p>
          <a:p>
            <a:endParaRPr lang="en-IN" dirty="0"/>
          </a:p>
          <a:p>
            <a:pPr marL="0" indent="0">
              <a:buNone/>
            </a:pPr>
            <a:endParaRPr lang="en-IN" dirty="0"/>
          </a:p>
        </p:txBody>
      </p:sp>
      <p:pic>
        <p:nvPicPr>
          <p:cNvPr id="3" name="Picture 2">
            <a:extLst>
              <a:ext uri="{FF2B5EF4-FFF2-40B4-BE49-F238E27FC236}">
                <a16:creationId xmlns:a16="http://schemas.microsoft.com/office/drawing/2014/main" id="{75859727-57DC-7182-5C93-02FDCCFC663E}"/>
              </a:ext>
            </a:extLst>
          </p:cNvPr>
          <p:cNvPicPr>
            <a:picLocks noChangeAspect="1"/>
          </p:cNvPicPr>
          <p:nvPr/>
        </p:nvPicPr>
        <p:blipFill>
          <a:blip r:embed="rId2"/>
          <a:stretch>
            <a:fillRect/>
          </a:stretch>
        </p:blipFill>
        <p:spPr>
          <a:xfrm>
            <a:off x="1446156" y="2320061"/>
            <a:ext cx="7414903" cy="2476715"/>
          </a:xfrm>
          <a:prstGeom prst="rect">
            <a:avLst/>
          </a:prstGeom>
        </p:spPr>
      </p:pic>
    </p:spTree>
    <p:extLst>
      <p:ext uri="{BB962C8B-B14F-4D97-AF65-F5344CB8AC3E}">
        <p14:creationId xmlns:p14="http://schemas.microsoft.com/office/powerpoint/2010/main" val="585667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DABF-3CED-BAF2-AAB9-794CC051EE09}"/>
              </a:ext>
            </a:extLst>
          </p:cNvPr>
          <p:cNvSpPr>
            <a:spLocks noGrp="1"/>
          </p:cNvSpPr>
          <p:nvPr>
            <p:ph type="title"/>
          </p:nvPr>
        </p:nvSpPr>
        <p:spPr>
          <a:xfrm>
            <a:off x="940839" y="1008443"/>
            <a:ext cx="9601196" cy="1303867"/>
          </a:xfrm>
        </p:spPr>
        <p:txBody>
          <a:bodyPr/>
          <a:lstStyle/>
          <a:p>
            <a:r>
              <a:rPr lang="en-IN" dirty="0"/>
              <a:t>DELETE</a:t>
            </a:r>
          </a:p>
        </p:txBody>
      </p:sp>
      <p:sp>
        <p:nvSpPr>
          <p:cNvPr id="3" name="Content Placeholder 2">
            <a:extLst>
              <a:ext uri="{FF2B5EF4-FFF2-40B4-BE49-F238E27FC236}">
                <a16:creationId xmlns:a16="http://schemas.microsoft.com/office/drawing/2014/main" id="{ADD9FDD0-1819-AD70-0C6B-83763003582A}"/>
              </a:ext>
            </a:extLst>
          </p:cNvPr>
          <p:cNvSpPr>
            <a:spLocks noGrp="1"/>
          </p:cNvSpPr>
          <p:nvPr>
            <p:ph idx="1"/>
          </p:nvPr>
        </p:nvSpPr>
        <p:spPr>
          <a:xfrm>
            <a:off x="1295401" y="2556932"/>
            <a:ext cx="9601196" cy="3589524"/>
          </a:xfrm>
        </p:spPr>
        <p:txBody>
          <a:bodyPr/>
          <a:lstStyle/>
          <a:p>
            <a:pPr marL="0" indent="0">
              <a:buNone/>
            </a:pPr>
            <a:r>
              <a:rPr lang="en-IN" sz="2400" dirty="0"/>
              <a:t>			Delete Query is used to delete a record in a table. </a:t>
            </a:r>
          </a:p>
          <a:p>
            <a:pPr marL="0" indent="0">
              <a:buNone/>
            </a:pPr>
            <a:endParaRPr lang="en-IN" dirty="0"/>
          </a:p>
        </p:txBody>
      </p:sp>
      <p:pic>
        <p:nvPicPr>
          <p:cNvPr id="4" name="Picture 3">
            <a:extLst>
              <a:ext uri="{FF2B5EF4-FFF2-40B4-BE49-F238E27FC236}">
                <a16:creationId xmlns:a16="http://schemas.microsoft.com/office/drawing/2014/main" id="{94F82E62-6952-82CC-40B7-B09215047BD6}"/>
              </a:ext>
            </a:extLst>
          </p:cNvPr>
          <p:cNvPicPr>
            <a:picLocks noChangeAspect="1"/>
          </p:cNvPicPr>
          <p:nvPr/>
        </p:nvPicPr>
        <p:blipFill>
          <a:blip r:embed="rId2"/>
          <a:stretch>
            <a:fillRect/>
          </a:stretch>
        </p:blipFill>
        <p:spPr>
          <a:xfrm>
            <a:off x="2731538" y="3074168"/>
            <a:ext cx="6019798" cy="2916084"/>
          </a:xfrm>
          <a:prstGeom prst="rect">
            <a:avLst/>
          </a:prstGeom>
        </p:spPr>
      </p:pic>
    </p:spTree>
    <p:extLst>
      <p:ext uri="{BB962C8B-B14F-4D97-AF65-F5344CB8AC3E}">
        <p14:creationId xmlns:p14="http://schemas.microsoft.com/office/powerpoint/2010/main" val="404131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AE228A-9B5C-C3F8-795A-4E5B2803FBF3}"/>
              </a:ext>
            </a:extLst>
          </p:cNvPr>
          <p:cNvSpPr txBox="1">
            <a:spLocks/>
          </p:cNvSpPr>
          <p:nvPr/>
        </p:nvSpPr>
        <p:spPr>
          <a:xfrm>
            <a:off x="1053128" y="895739"/>
            <a:ext cx="8391967" cy="727788"/>
          </a:xfrm>
          <a:prstGeom prst="rect">
            <a:avLst/>
          </a:prstGeom>
        </p:spPr>
        <p:txBody>
          <a:bodyPr vert="horz" lIns="109728" tIns="109728" rIns="109728" bIns="91440" rtlCol="0" anchor="b">
            <a:normAutofit fontScale="925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UPDATE</a:t>
            </a:r>
          </a:p>
        </p:txBody>
      </p:sp>
      <p:sp>
        <p:nvSpPr>
          <p:cNvPr id="6" name="Subtitle 2">
            <a:extLst>
              <a:ext uri="{FF2B5EF4-FFF2-40B4-BE49-F238E27FC236}">
                <a16:creationId xmlns:a16="http://schemas.microsoft.com/office/drawing/2014/main" id="{56EC275F-1FFA-A3D8-2259-118807AE373C}"/>
              </a:ext>
            </a:extLst>
          </p:cNvPr>
          <p:cNvSpPr txBox="1">
            <a:spLocks/>
          </p:cNvSpPr>
          <p:nvPr/>
        </p:nvSpPr>
        <p:spPr>
          <a:xfrm>
            <a:off x="1221079" y="1623527"/>
            <a:ext cx="9611762" cy="4432040"/>
          </a:xfrm>
          <a:prstGeom prst="rect">
            <a:avLst/>
          </a:prstGeom>
        </p:spPr>
        <p:txBody>
          <a:bodyPr vert="horz" lIns="109728" tIns="109728" rIns="109728" bIns="91440" rtlCol="0">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R="387985" algn="just">
              <a:lnSpc>
                <a:spcPct val="107000"/>
              </a:lnSpc>
              <a:spcAft>
                <a:spcPts val="810"/>
              </a:spcAft>
            </a:pPr>
            <a:r>
              <a:rPr lang="en-IN" sz="1800" dirty="0">
                <a:solidFill>
                  <a:srgbClr val="000000"/>
                </a:solidFill>
                <a:latin typeface="Calibri" panose="020F0502020204030204" pitchFamily="34" charset="0"/>
                <a:ea typeface="Calibri" panose="020F0502020204030204" pitchFamily="34" charset="0"/>
              </a:rPr>
              <a:t>UPDATE query is used to modify the data </a:t>
            </a:r>
            <a:r>
              <a:rPr lang="en-IN" dirty="0">
                <a:solidFill>
                  <a:srgbClr val="000000"/>
                </a:solidFill>
                <a:latin typeface="Calibri" panose="020F0502020204030204" pitchFamily="34" charset="0"/>
                <a:ea typeface="Calibri" panose="020F0502020204030204" pitchFamily="34" charset="0"/>
              </a:rPr>
              <a:t>from</a:t>
            </a:r>
            <a:r>
              <a:rPr lang="en-IN" sz="1800" dirty="0">
                <a:solidFill>
                  <a:srgbClr val="000000"/>
                </a:solidFill>
                <a:latin typeface="Calibri" panose="020F0502020204030204" pitchFamily="34" charset="0"/>
                <a:ea typeface="Calibri" panose="020F0502020204030204" pitchFamily="34" charset="0"/>
              </a:rPr>
              <a:t> the database table.</a:t>
            </a:r>
          </a:p>
          <a:p>
            <a:pPr marR="387985" algn="just">
              <a:lnSpc>
                <a:spcPct val="107000"/>
              </a:lnSpc>
              <a:spcAft>
                <a:spcPts val="810"/>
              </a:spcAft>
            </a:pPr>
            <a:r>
              <a:rPr lang="en-IN" sz="1800" b="1" dirty="0">
                <a:solidFill>
                  <a:srgbClr val="000000"/>
                </a:solidFill>
                <a:latin typeface="Calibri" panose="020F0502020204030204" pitchFamily="34" charset="0"/>
                <a:ea typeface="Calibri" panose="020F0502020204030204" pitchFamily="34" charset="0"/>
              </a:rPr>
              <a:t>EXAMPLE TO UPDATE RECORD IN DATABASE TABLE</a:t>
            </a:r>
          </a:p>
          <a:p>
            <a:pPr marL="0" indent="0">
              <a:lnSpc>
                <a:spcPct val="107000"/>
              </a:lnSpc>
              <a:spcAft>
                <a:spcPts val="800"/>
              </a:spcAft>
              <a:buNone/>
            </a:pPr>
            <a:endParaRPr lang="en-150" sz="1800" dirty="0">
              <a:solidFill>
                <a:srgbClr val="000000"/>
              </a:solidFill>
              <a:latin typeface="Calibri" panose="020F0502020204030204" pitchFamily="34" charset="0"/>
              <a:ea typeface="Calibri" panose="020F0502020204030204" pitchFamily="34" charset="0"/>
            </a:endParaRPr>
          </a:p>
          <a:p>
            <a:pPr>
              <a:lnSpc>
                <a:spcPct val="107000"/>
              </a:lnSpc>
              <a:spcAft>
                <a:spcPts val="800"/>
              </a:spcAft>
            </a:pPr>
            <a:endParaRPr lang="en-150" sz="1800" dirty="0">
              <a:solidFill>
                <a:srgbClr val="000000"/>
              </a:solidFill>
              <a:latin typeface="Calibri" panose="020F0502020204030204" pitchFamily="34" charset="0"/>
              <a:ea typeface="Calibri" panose="020F0502020204030204" pitchFamily="34" charset="0"/>
            </a:endParaRPr>
          </a:p>
          <a:p>
            <a:pPr>
              <a:lnSpc>
                <a:spcPct val="107000"/>
              </a:lnSpc>
              <a:spcAft>
                <a:spcPts val="800"/>
              </a:spcAft>
            </a:pPr>
            <a:endParaRPr lang="en-150" sz="1800" dirty="0">
              <a:solidFill>
                <a:srgbClr val="000000"/>
              </a:solidFill>
              <a:latin typeface="Calibri" panose="020F0502020204030204" pitchFamily="34" charset="0"/>
              <a:ea typeface="Calibri" panose="020F0502020204030204" pitchFamily="34" charset="0"/>
            </a:endParaRPr>
          </a:p>
          <a:p>
            <a:pPr marR="387985" algn="just">
              <a:lnSpc>
                <a:spcPct val="107000"/>
              </a:lnSpc>
              <a:spcAft>
                <a:spcPts val="810"/>
              </a:spcAft>
            </a:pPr>
            <a:endParaRPr lang="en-150" sz="1800" b="1" dirty="0">
              <a:solidFill>
                <a:srgbClr val="000000"/>
              </a:solidFill>
              <a:latin typeface="Calibri" panose="020F0502020204030204" pitchFamily="34" charset="0"/>
              <a:ea typeface="Calibri" panose="020F0502020204030204" pitchFamily="34" charset="0"/>
            </a:endParaRPr>
          </a:p>
        </p:txBody>
      </p:sp>
      <p:pic>
        <p:nvPicPr>
          <p:cNvPr id="8" name="Picture 7">
            <a:extLst>
              <a:ext uri="{FF2B5EF4-FFF2-40B4-BE49-F238E27FC236}">
                <a16:creationId xmlns:a16="http://schemas.microsoft.com/office/drawing/2014/main" id="{415125C2-8A8E-8F4A-781F-66ED6534FB59}"/>
              </a:ext>
            </a:extLst>
          </p:cNvPr>
          <p:cNvPicPr>
            <a:picLocks noChangeAspect="1"/>
          </p:cNvPicPr>
          <p:nvPr/>
        </p:nvPicPr>
        <p:blipFill>
          <a:blip r:embed="rId2"/>
          <a:stretch>
            <a:fillRect/>
          </a:stretch>
        </p:blipFill>
        <p:spPr>
          <a:xfrm>
            <a:off x="1359159" y="2752530"/>
            <a:ext cx="7503042" cy="2997569"/>
          </a:xfrm>
          <a:prstGeom prst="rect">
            <a:avLst/>
          </a:prstGeom>
        </p:spPr>
      </p:pic>
    </p:spTree>
    <p:extLst>
      <p:ext uri="{BB962C8B-B14F-4D97-AF65-F5344CB8AC3E}">
        <p14:creationId xmlns:p14="http://schemas.microsoft.com/office/powerpoint/2010/main" val="454636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CD46-F0E8-A756-D3BD-43063A13E972}"/>
              </a:ext>
            </a:extLst>
          </p:cNvPr>
          <p:cNvSpPr>
            <a:spLocks noGrp="1"/>
          </p:cNvSpPr>
          <p:nvPr>
            <p:ph type="title"/>
          </p:nvPr>
        </p:nvSpPr>
        <p:spPr>
          <a:xfrm>
            <a:off x="1295402" y="982132"/>
            <a:ext cx="9601196" cy="1014619"/>
          </a:xfrm>
        </p:spPr>
        <p:txBody>
          <a:bodyPr/>
          <a:lstStyle/>
          <a:p>
            <a:r>
              <a:rPr lang="en-IN" dirty="0"/>
              <a:t>CONCLUSION</a:t>
            </a:r>
          </a:p>
        </p:txBody>
      </p:sp>
      <p:sp>
        <p:nvSpPr>
          <p:cNvPr id="3" name="Content Placeholder 2">
            <a:extLst>
              <a:ext uri="{FF2B5EF4-FFF2-40B4-BE49-F238E27FC236}">
                <a16:creationId xmlns:a16="http://schemas.microsoft.com/office/drawing/2014/main" id="{E628A871-856F-9CEB-F19F-191BF7035AB9}"/>
              </a:ext>
            </a:extLst>
          </p:cNvPr>
          <p:cNvSpPr>
            <a:spLocks noGrp="1"/>
          </p:cNvSpPr>
          <p:nvPr>
            <p:ph idx="1"/>
          </p:nvPr>
        </p:nvSpPr>
        <p:spPr>
          <a:xfrm>
            <a:off x="1295401" y="2509935"/>
            <a:ext cx="9601196" cy="3498979"/>
          </a:xfrm>
        </p:spPr>
        <p:txBody>
          <a:bodyPr>
            <a:normAutofit/>
          </a:bodyPr>
          <a:lstStyle/>
          <a:p>
            <a:pPr marL="0" indent="0">
              <a:buNone/>
            </a:pPr>
            <a:r>
              <a:rPr lang="en-US" dirty="0"/>
              <a:t>The Court Case Management System project offers details on the various judges employed by the Court, the number of clients served by various attorneys, the issues faced by clients, and a summary of their cases. The following are some benefits of this project:</a:t>
            </a:r>
          </a:p>
          <a:p>
            <a:r>
              <a:rPr lang="en-US" dirty="0"/>
              <a:t>Less redundancy.</a:t>
            </a:r>
          </a:p>
          <a:p>
            <a:r>
              <a:rPr lang="en-US" dirty="0"/>
              <a:t>Information retrieval is simple.</a:t>
            </a:r>
          </a:p>
          <a:p>
            <a:r>
              <a:rPr lang="en-US" dirty="0"/>
              <a:t>Updates and removals are easily accomplished.</a:t>
            </a:r>
            <a:endParaRPr lang="en-IN" dirty="0"/>
          </a:p>
        </p:txBody>
      </p:sp>
    </p:spTree>
    <p:extLst>
      <p:ext uri="{BB962C8B-B14F-4D97-AF65-F5344CB8AC3E}">
        <p14:creationId xmlns:p14="http://schemas.microsoft.com/office/powerpoint/2010/main" val="1189835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6112-011B-92F5-43A5-8AAC3FE254F1}"/>
              </a:ext>
            </a:extLst>
          </p:cNvPr>
          <p:cNvSpPr txBox="1">
            <a:spLocks/>
          </p:cNvSpPr>
          <p:nvPr/>
        </p:nvSpPr>
        <p:spPr>
          <a:xfrm>
            <a:off x="931508" y="2777066"/>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dirty="0"/>
              <a:t>Thank You</a:t>
            </a:r>
          </a:p>
        </p:txBody>
      </p:sp>
    </p:spTree>
    <p:extLst>
      <p:ext uri="{BB962C8B-B14F-4D97-AF65-F5344CB8AC3E}">
        <p14:creationId xmlns:p14="http://schemas.microsoft.com/office/powerpoint/2010/main" val="107695925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57A8-18A2-5CA0-9713-20BAA4DFE8AA}"/>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481AF068-039C-FEFC-A297-B44576FBE682}"/>
              </a:ext>
            </a:extLst>
          </p:cNvPr>
          <p:cNvSpPr>
            <a:spLocks noGrp="1"/>
          </p:cNvSpPr>
          <p:nvPr>
            <p:ph idx="1"/>
          </p:nvPr>
        </p:nvSpPr>
        <p:spPr/>
        <p:txBody>
          <a:bodyPr>
            <a:normAutofit fontScale="92500" lnSpcReduction="20000"/>
          </a:bodyPr>
          <a:lstStyle/>
          <a:p>
            <a:pPr marL="0" indent="0">
              <a:buNone/>
            </a:pPr>
            <a:r>
              <a:rPr lang="en-IN" dirty="0"/>
              <a:t>Before the implementation of the court case management system, courts used to maintain their information either in a file-based system or in the form of documents. These Information can be court details, list of judges, attorney details of the court along with all the client details and their disputes, and so on.</a:t>
            </a:r>
          </a:p>
          <a:p>
            <a:pPr marL="0" indent="0">
              <a:buNone/>
            </a:pPr>
            <a:r>
              <a:rPr lang="en-IN" dirty="0"/>
              <a:t>Disadvantages</a:t>
            </a:r>
          </a:p>
          <a:p>
            <a:pPr marL="0" indent="0">
              <a:buNone/>
            </a:pPr>
            <a:r>
              <a:rPr lang="en-IN" dirty="0"/>
              <a:t>1. Difficult to maintain a huge set of data</a:t>
            </a:r>
          </a:p>
          <a:p>
            <a:pPr marL="0" indent="0">
              <a:buNone/>
            </a:pPr>
            <a:r>
              <a:rPr lang="en-IN" dirty="0"/>
              <a:t>2. Takes time to retrieve the data</a:t>
            </a:r>
          </a:p>
          <a:p>
            <a:pPr marL="0" indent="0">
              <a:buNone/>
            </a:pPr>
            <a:r>
              <a:rPr lang="en-IN" dirty="0"/>
              <a:t>3.No chance to retrieve the data once it’s lost</a:t>
            </a:r>
          </a:p>
          <a:p>
            <a:pPr marL="0" indent="0">
              <a:buNone/>
            </a:pPr>
            <a:r>
              <a:rPr lang="en-IN" dirty="0"/>
              <a:t>4. More data redundancy</a:t>
            </a:r>
          </a:p>
        </p:txBody>
      </p:sp>
    </p:spTree>
    <p:extLst>
      <p:ext uri="{BB962C8B-B14F-4D97-AF65-F5344CB8AC3E}">
        <p14:creationId xmlns:p14="http://schemas.microsoft.com/office/powerpoint/2010/main" val="15122784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2B61-22B6-AA31-33EF-3A4231D85232}"/>
              </a:ext>
            </a:extLst>
          </p:cNvPr>
          <p:cNvSpPr>
            <a:spLocks noGrp="1"/>
          </p:cNvSpPr>
          <p:nvPr>
            <p:ph type="title"/>
          </p:nvPr>
        </p:nvSpPr>
        <p:spPr/>
        <p:txBody>
          <a:bodyPr/>
          <a:lstStyle/>
          <a:p>
            <a:r>
              <a:rPr lang="en-IN" dirty="0"/>
              <a:t>Proposed Approach</a:t>
            </a:r>
          </a:p>
        </p:txBody>
      </p:sp>
      <p:sp>
        <p:nvSpPr>
          <p:cNvPr id="3" name="Content Placeholder 2">
            <a:extLst>
              <a:ext uri="{FF2B5EF4-FFF2-40B4-BE49-F238E27FC236}">
                <a16:creationId xmlns:a16="http://schemas.microsoft.com/office/drawing/2014/main" id="{42B2121A-2418-0AAB-515E-52B8C3356B8C}"/>
              </a:ext>
            </a:extLst>
          </p:cNvPr>
          <p:cNvSpPr>
            <a:spLocks noGrp="1"/>
          </p:cNvSpPr>
          <p:nvPr>
            <p:ph idx="1"/>
          </p:nvPr>
        </p:nvSpPr>
        <p:spPr/>
        <p:txBody>
          <a:bodyPr/>
          <a:lstStyle/>
          <a:p>
            <a:pPr marL="0" indent="0">
              <a:buNone/>
            </a:pPr>
            <a:r>
              <a:rPr lang="en-IN" dirty="0"/>
              <a:t>With the implementation of a court case management system, everything related to court is stored in the database and this database will be in the cloud</a:t>
            </a:r>
          </a:p>
          <a:p>
            <a:pPr marL="0" indent="0">
              <a:buNone/>
            </a:pPr>
            <a:r>
              <a:rPr lang="en-IN" dirty="0"/>
              <a:t>Advantages</a:t>
            </a:r>
          </a:p>
          <a:p>
            <a:pPr marL="0" indent="0">
              <a:buNone/>
            </a:pPr>
            <a:r>
              <a:rPr lang="en-IN" dirty="0"/>
              <a:t>1.Easy to maintain a huge amount of data </a:t>
            </a:r>
          </a:p>
          <a:p>
            <a:pPr marL="0" indent="0">
              <a:buNone/>
            </a:pPr>
            <a:r>
              <a:rPr lang="en-IN" dirty="0"/>
              <a:t>2.Easy to update and delete (Manipulation) information</a:t>
            </a:r>
          </a:p>
          <a:p>
            <a:pPr marL="0" indent="0">
              <a:buNone/>
            </a:pPr>
            <a:r>
              <a:rPr lang="en-IN" dirty="0"/>
              <a:t>3.Faster retrieval and access to data</a:t>
            </a:r>
          </a:p>
          <a:p>
            <a:pPr marL="0" indent="0">
              <a:buNone/>
            </a:pPr>
            <a:endParaRPr lang="en-IN" dirty="0"/>
          </a:p>
        </p:txBody>
      </p:sp>
    </p:spTree>
    <p:extLst>
      <p:ext uri="{BB962C8B-B14F-4D97-AF65-F5344CB8AC3E}">
        <p14:creationId xmlns:p14="http://schemas.microsoft.com/office/powerpoint/2010/main" val="326298134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6F5A-5962-3575-D52F-38A676B592FD}"/>
              </a:ext>
            </a:extLst>
          </p:cNvPr>
          <p:cNvSpPr>
            <a:spLocks noGrp="1"/>
          </p:cNvSpPr>
          <p:nvPr>
            <p:ph type="title" idx="4294967295"/>
          </p:nvPr>
        </p:nvSpPr>
        <p:spPr>
          <a:xfrm>
            <a:off x="839756" y="78500"/>
            <a:ext cx="8792806" cy="366712"/>
          </a:xfrm>
        </p:spPr>
        <p:txBody>
          <a:bodyPr>
            <a:normAutofit fontScale="90000"/>
          </a:bodyPr>
          <a:lstStyle/>
          <a:p>
            <a:pPr algn="l"/>
            <a:r>
              <a:rPr lang="en-IN" sz="4400" b="1" dirty="0"/>
              <a:t>                            ER Diagram</a:t>
            </a:r>
          </a:p>
        </p:txBody>
      </p:sp>
      <p:pic>
        <p:nvPicPr>
          <p:cNvPr id="4" name="Picture 3">
            <a:extLst>
              <a:ext uri="{FF2B5EF4-FFF2-40B4-BE49-F238E27FC236}">
                <a16:creationId xmlns:a16="http://schemas.microsoft.com/office/drawing/2014/main" id="{89A7D393-C868-EDA7-2AEC-44EE229DA79A}"/>
              </a:ext>
            </a:extLst>
          </p:cNvPr>
          <p:cNvPicPr>
            <a:picLocks noChangeAspect="1"/>
          </p:cNvPicPr>
          <p:nvPr/>
        </p:nvPicPr>
        <p:blipFill>
          <a:blip r:embed="rId2"/>
          <a:stretch>
            <a:fillRect/>
          </a:stretch>
        </p:blipFill>
        <p:spPr>
          <a:xfrm>
            <a:off x="839756" y="719904"/>
            <a:ext cx="10375641" cy="5418192"/>
          </a:xfrm>
          <a:prstGeom prst="rect">
            <a:avLst/>
          </a:prstGeom>
        </p:spPr>
      </p:pic>
    </p:spTree>
    <p:extLst>
      <p:ext uri="{BB962C8B-B14F-4D97-AF65-F5344CB8AC3E}">
        <p14:creationId xmlns:p14="http://schemas.microsoft.com/office/powerpoint/2010/main" val="203945786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69EC-4D55-6DC4-B590-B5531F5C2025}"/>
              </a:ext>
            </a:extLst>
          </p:cNvPr>
          <p:cNvSpPr>
            <a:spLocks noGrp="1"/>
          </p:cNvSpPr>
          <p:nvPr>
            <p:ph type="title"/>
          </p:nvPr>
        </p:nvSpPr>
        <p:spPr/>
        <p:txBody>
          <a:bodyPr/>
          <a:lstStyle/>
          <a:p>
            <a:r>
              <a:rPr lang="en-IN" dirty="0"/>
              <a:t>TABLE SCHEMA</a:t>
            </a:r>
          </a:p>
        </p:txBody>
      </p:sp>
      <p:graphicFrame>
        <p:nvGraphicFramePr>
          <p:cNvPr id="4" name="Content Placeholder 3">
            <a:extLst>
              <a:ext uri="{FF2B5EF4-FFF2-40B4-BE49-F238E27FC236}">
                <a16:creationId xmlns:a16="http://schemas.microsoft.com/office/drawing/2014/main" id="{C7C30A1B-43AD-A2DE-8191-C3F611277273}"/>
              </a:ext>
            </a:extLst>
          </p:cNvPr>
          <p:cNvGraphicFramePr>
            <a:graphicFrameLocks noGrp="1"/>
          </p:cNvGraphicFramePr>
          <p:nvPr>
            <p:ph idx="1"/>
            <p:extLst>
              <p:ext uri="{D42A27DB-BD31-4B8C-83A1-F6EECF244321}">
                <p14:modId xmlns:p14="http://schemas.microsoft.com/office/powerpoint/2010/main" val="2333123152"/>
              </p:ext>
            </p:extLst>
          </p:nvPr>
        </p:nvGraphicFramePr>
        <p:xfrm>
          <a:off x="1884784" y="2668555"/>
          <a:ext cx="7073795" cy="2332656"/>
        </p:xfrm>
        <a:graphic>
          <a:graphicData uri="http://schemas.openxmlformats.org/drawingml/2006/table">
            <a:tbl>
              <a:tblPr firstRow="1" firstCol="1" bandRow="1">
                <a:tableStyleId>{5C22544A-7EE6-4342-B048-85BDC9FD1C3A}</a:tableStyleId>
              </a:tblPr>
              <a:tblGrid>
                <a:gridCol w="2357670">
                  <a:extLst>
                    <a:ext uri="{9D8B030D-6E8A-4147-A177-3AD203B41FA5}">
                      <a16:colId xmlns:a16="http://schemas.microsoft.com/office/drawing/2014/main" val="2815980398"/>
                    </a:ext>
                  </a:extLst>
                </a:gridCol>
                <a:gridCol w="2357670">
                  <a:extLst>
                    <a:ext uri="{9D8B030D-6E8A-4147-A177-3AD203B41FA5}">
                      <a16:colId xmlns:a16="http://schemas.microsoft.com/office/drawing/2014/main" val="3411211541"/>
                    </a:ext>
                  </a:extLst>
                </a:gridCol>
                <a:gridCol w="2358455">
                  <a:extLst>
                    <a:ext uri="{9D8B030D-6E8A-4147-A177-3AD203B41FA5}">
                      <a16:colId xmlns:a16="http://schemas.microsoft.com/office/drawing/2014/main" val="1913889503"/>
                    </a:ext>
                  </a:extLst>
                </a:gridCol>
              </a:tblGrid>
              <a:tr h="583164">
                <a:tc gridSpan="3">
                  <a:txBody>
                    <a:bodyPr/>
                    <a:lstStyle/>
                    <a:p>
                      <a:pPr algn="ctr">
                        <a:lnSpc>
                          <a:spcPct val="107000"/>
                        </a:lnSpc>
                        <a:spcAft>
                          <a:spcPts val="800"/>
                        </a:spcAft>
                      </a:pPr>
                      <a:r>
                        <a:rPr lang="en-IN" sz="1800" dirty="0">
                          <a:effectLst/>
                        </a:rPr>
                        <a:t>Case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3632689"/>
                  </a:ext>
                </a:extLst>
              </a:tr>
              <a:tr h="583164">
                <a:tc>
                  <a:txBody>
                    <a:bodyPr/>
                    <a:lstStyle/>
                    <a:p>
                      <a:pPr>
                        <a:lnSpc>
                          <a:spcPct val="107000"/>
                        </a:lnSpc>
                        <a:spcAft>
                          <a:spcPts val="800"/>
                        </a:spcAft>
                      </a:pPr>
                      <a:r>
                        <a:rPr lang="en-IN" sz="1600" dirty="0">
                          <a:effectLst/>
                        </a:rPr>
                        <a:t>Field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Data Type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Constraint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2629593"/>
                  </a:ext>
                </a:extLst>
              </a:tr>
              <a:tr h="583164">
                <a:tc>
                  <a:txBody>
                    <a:bodyPr/>
                    <a:lstStyle/>
                    <a:p>
                      <a:pPr>
                        <a:lnSpc>
                          <a:spcPct val="107000"/>
                        </a:lnSpc>
                        <a:spcAft>
                          <a:spcPts val="800"/>
                        </a:spcAft>
                      </a:pPr>
                      <a:r>
                        <a:rPr lang="en-IN" sz="1600">
                          <a:effectLst/>
                        </a:rPr>
                        <a:t>Case Description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VARCHAR(25)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NOT NULL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5846495"/>
                  </a:ext>
                </a:extLst>
              </a:tr>
              <a:tr h="583164">
                <a:tc>
                  <a:txBody>
                    <a:bodyPr/>
                    <a:lstStyle/>
                    <a:p>
                      <a:pPr>
                        <a:lnSpc>
                          <a:spcPct val="107000"/>
                        </a:lnSpc>
                        <a:spcAft>
                          <a:spcPts val="800"/>
                        </a:spcAft>
                      </a:pPr>
                      <a:r>
                        <a:rPr lang="en-IN" sz="1600">
                          <a:effectLst/>
                        </a:rPr>
                        <a:t>Case ID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Number(4)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PRIMARY KEY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251689"/>
                  </a:ext>
                </a:extLst>
              </a:tr>
            </a:tbl>
          </a:graphicData>
        </a:graphic>
      </p:graphicFrame>
    </p:spTree>
    <p:extLst>
      <p:ext uri="{BB962C8B-B14F-4D97-AF65-F5344CB8AC3E}">
        <p14:creationId xmlns:p14="http://schemas.microsoft.com/office/powerpoint/2010/main" val="824441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8275E8-9181-0259-ED9A-4EE51F16C79D}"/>
              </a:ext>
            </a:extLst>
          </p:cNvPr>
          <p:cNvGraphicFramePr>
            <a:graphicFrameLocks noGrp="1"/>
          </p:cNvGraphicFramePr>
          <p:nvPr>
            <p:extLst>
              <p:ext uri="{D42A27DB-BD31-4B8C-83A1-F6EECF244321}">
                <p14:modId xmlns:p14="http://schemas.microsoft.com/office/powerpoint/2010/main" val="3530410216"/>
              </p:ext>
            </p:extLst>
          </p:nvPr>
        </p:nvGraphicFramePr>
        <p:xfrm>
          <a:off x="2155371" y="1343608"/>
          <a:ext cx="7679093" cy="3572816"/>
        </p:xfrm>
        <a:graphic>
          <a:graphicData uri="http://schemas.openxmlformats.org/drawingml/2006/table">
            <a:tbl>
              <a:tblPr firstRow="1" firstCol="1" bandRow="1">
                <a:tableStyleId>{5C22544A-7EE6-4342-B048-85BDC9FD1C3A}</a:tableStyleId>
              </a:tblPr>
              <a:tblGrid>
                <a:gridCol w="2559414">
                  <a:extLst>
                    <a:ext uri="{9D8B030D-6E8A-4147-A177-3AD203B41FA5}">
                      <a16:colId xmlns:a16="http://schemas.microsoft.com/office/drawing/2014/main" val="2624465647"/>
                    </a:ext>
                  </a:extLst>
                </a:gridCol>
                <a:gridCol w="2559414">
                  <a:extLst>
                    <a:ext uri="{9D8B030D-6E8A-4147-A177-3AD203B41FA5}">
                      <a16:colId xmlns:a16="http://schemas.microsoft.com/office/drawing/2014/main" val="4083045761"/>
                    </a:ext>
                  </a:extLst>
                </a:gridCol>
                <a:gridCol w="2560265">
                  <a:extLst>
                    <a:ext uri="{9D8B030D-6E8A-4147-A177-3AD203B41FA5}">
                      <a16:colId xmlns:a16="http://schemas.microsoft.com/office/drawing/2014/main" val="2906340623"/>
                    </a:ext>
                  </a:extLst>
                </a:gridCol>
              </a:tblGrid>
              <a:tr h="446602">
                <a:tc gridSpan="3">
                  <a:txBody>
                    <a:bodyPr/>
                    <a:lstStyle/>
                    <a:p>
                      <a:pPr algn="ctr">
                        <a:lnSpc>
                          <a:spcPct val="107000"/>
                        </a:lnSpc>
                        <a:spcAft>
                          <a:spcPts val="800"/>
                        </a:spcAft>
                      </a:pPr>
                      <a:r>
                        <a:rPr lang="en-IN" sz="1600" baseline="0" dirty="0">
                          <a:effectLst/>
                        </a:rPr>
                        <a:t>Court</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40901805"/>
                  </a:ext>
                </a:extLst>
              </a:tr>
              <a:tr h="446602">
                <a:tc>
                  <a:txBody>
                    <a:bodyPr/>
                    <a:lstStyle/>
                    <a:p>
                      <a:pPr>
                        <a:lnSpc>
                          <a:spcPct val="107000"/>
                        </a:lnSpc>
                        <a:spcAft>
                          <a:spcPts val="800"/>
                        </a:spcAft>
                      </a:pPr>
                      <a:r>
                        <a:rPr lang="en-IN" sz="1600" baseline="0" dirty="0">
                          <a:effectLst/>
                        </a:rPr>
                        <a:t>Field</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a:effectLst/>
                        </a:rPr>
                        <a:t>Data Type</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a:effectLst/>
                        </a:rPr>
                        <a:t>Constraint</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3445679"/>
                  </a:ext>
                </a:extLst>
              </a:tr>
              <a:tr h="446602">
                <a:tc>
                  <a:txBody>
                    <a:bodyPr/>
                    <a:lstStyle/>
                    <a:p>
                      <a:pPr>
                        <a:lnSpc>
                          <a:spcPct val="107000"/>
                        </a:lnSpc>
                        <a:spcAft>
                          <a:spcPts val="800"/>
                        </a:spcAft>
                      </a:pPr>
                      <a:r>
                        <a:rPr lang="en-IN" sz="1600" baseline="0" dirty="0">
                          <a:effectLst/>
                        </a:rPr>
                        <a:t>City</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VARCHAR2(15)</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NOT NULL</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6355913"/>
                  </a:ext>
                </a:extLst>
              </a:tr>
              <a:tr h="446602">
                <a:tc>
                  <a:txBody>
                    <a:bodyPr/>
                    <a:lstStyle/>
                    <a:p>
                      <a:pPr>
                        <a:lnSpc>
                          <a:spcPct val="107000"/>
                        </a:lnSpc>
                        <a:spcAft>
                          <a:spcPts val="800"/>
                        </a:spcAft>
                      </a:pPr>
                      <a:r>
                        <a:rPr lang="en-IN" sz="1600" baseline="0">
                          <a:effectLst/>
                        </a:rPr>
                        <a:t>Zipcode</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a:effectLst/>
                        </a:rPr>
                        <a:t>VARCHAR2(15)</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NOT NULL</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603001"/>
                  </a:ext>
                </a:extLst>
              </a:tr>
              <a:tr h="446602">
                <a:tc>
                  <a:txBody>
                    <a:bodyPr/>
                    <a:lstStyle/>
                    <a:p>
                      <a:pPr>
                        <a:lnSpc>
                          <a:spcPct val="107000"/>
                        </a:lnSpc>
                        <a:spcAft>
                          <a:spcPts val="800"/>
                        </a:spcAft>
                      </a:pPr>
                      <a:r>
                        <a:rPr lang="en-IN" sz="1600" baseline="0">
                          <a:effectLst/>
                        </a:rPr>
                        <a:t>Address</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a:effectLst/>
                        </a:rPr>
                        <a:t>CHAR(9)</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396484"/>
                  </a:ext>
                </a:extLst>
              </a:tr>
              <a:tr h="446602">
                <a:tc>
                  <a:txBody>
                    <a:bodyPr/>
                    <a:lstStyle/>
                    <a:p>
                      <a:pPr>
                        <a:lnSpc>
                          <a:spcPct val="107000"/>
                        </a:lnSpc>
                        <a:spcAft>
                          <a:spcPts val="800"/>
                        </a:spcAft>
                      </a:pPr>
                      <a:r>
                        <a:rPr lang="en-IN" sz="1600" baseline="0">
                          <a:effectLst/>
                        </a:rPr>
                        <a:t>Case ID</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a:effectLst/>
                        </a:rPr>
                        <a:t>NUMBER(10)</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615717"/>
                  </a:ext>
                </a:extLst>
              </a:tr>
              <a:tr h="446602">
                <a:tc>
                  <a:txBody>
                    <a:bodyPr/>
                    <a:lstStyle/>
                    <a:p>
                      <a:pPr>
                        <a:lnSpc>
                          <a:spcPct val="107000"/>
                        </a:lnSpc>
                        <a:spcAft>
                          <a:spcPts val="800"/>
                        </a:spcAft>
                      </a:pPr>
                      <a:r>
                        <a:rPr lang="en-IN" sz="1600" baseline="0">
                          <a:effectLst/>
                        </a:rPr>
                        <a:t>Court Name</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a:effectLst/>
                        </a:rPr>
                        <a:t>VARCHAR(20)</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9801342"/>
                  </a:ext>
                </a:extLst>
              </a:tr>
              <a:tr h="446602">
                <a:tc>
                  <a:txBody>
                    <a:bodyPr/>
                    <a:lstStyle/>
                    <a:p>
                      <a:pPr>
                        <a:lnSpc>
                          <a:spcPct val="107000"/>
                        </a:lnSpc>
                        <a:spcAft>
                          <a:spcPts val="800"/>
                        </a:spcAft>
                      </a:pPr>
                      <a:r>
                        <a:rPr lang="en-IN" sz="1600" baseline="0">
                          <a:effectLst/>
                        </a:rPr>
                        <a:t>Court ID</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a:effectLst/>
                        </a:rPr>
                        <a:t>NUMBER(4)</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PRIMARY KEY</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543675"/>
                  </a:ext>
                </a:extLst>
              </a:tr>
            </a:tbl>
          </a:graphicData>
        </a:graphic>
      </p:graphicFrame>
    </p:spTree>
    <p:extLst>
      <p:ext uri="{BB962C8B-B14F-4D97-AF65-F5344CB8AC3E}">
        <p14:creationId xmlns:p14="http://schemas.microsoft.com/office/powerpoint/2010/main" val="74101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AD69B0-6BCC-14BC-6F29-55CA4F4180D4}"/>
              </a:ext>
            </a:extLst>
          </p:cNvPr>
          <p:cNvGraphicFramePr>
            <a:graphicFrameLocks noGrp="1"/>
          </p:cNvGraphicFramePr>
          <p:nvPr>
            <p:extLst>
              <p:ext uri="{D42A27DB-BD31-4B8C-83A1-F6EECF244321}">
                <p14:modId xmlns:p14="http://schemas.microsoft.com/office/powerpoint/2010/main" val="17004669"/>
              </p:ext>
            </p:extLst>
          </p:nvPr>
        </p:nvGraphicFramePr>
        <p:xfrm>
          <a:off x="2043404" y="1474237"/>
          <a:ext cx="7109928" cy="3267180"/>
        </p:xfrm>
        <a:graphic>
          <a:graphicData uri="http://schemas.openxmlformats.org/drawingml/2006/table">
            <a:tbl>
              <a:tblPr firstRow="1" firstCol="1" bandRow="1">
                <a:tableStyleId>{5C22544A-7EE6-4342-B048-85BDC9FD1C3A}</a:tableStyleId>
              </a:tblPr>
              <a:tblGrid>
                <a:gridCol w="2351715">
                  <a:extLst>
                    <a:ext uri="{9D8B030D-6E8A-4147-A177-3AD203B41FA5}">
                      <a16:colId xmlns:a16="http://schemas.microsoft.com/office/drawing/2014/main" val="2801421360"/>
                    </a:ext>
                  </a:extLst>
                </a:gridCol>
                <a:gridCol w="2351715">
                  <a:extLst>
                    <a:ext uri="{9D8B030D-6E8A-4147-A177-3AD203B41FA5}">
                      <a16:colId xmlns:a16="http://schemas.microsoft.com/office/drawing/2014/main" val="832016742"/>
                    </a:ext>
                  </a:extLst>
                </a:gridCol>
                <a:gridCol w="2406498">
                  <a:extLst>
                    <a:ext uri="{9D8B030D-6E8A-4147-A177-3AD203B41FA5}">
                      <a16:colId xmlns:a16="http://schemas.microsoft.com/office/drawing/2014/main" val="3006830538"/>
                    </a:ext>
                  </a:extLst>
                </a:gridCol>
              </a:tblGrid>
              <a:tr h="544530">
                <a:tc gridSpan="3">
                  <a:txBody>
                    <a:bodyPr/>
                    <a:lstStyle/>
                    <a:p>
                      <a:pPr>
                        <a:lnSpc>
                          <a:spcPct val="107000"/>
                        </a:lnSpc>
                        <a:spcAft>
                          <a:spcPts val="800"/>
                        </a:spcAft>
                      </a:pPr>
                      <a:r>
                        <a:rPr lang="en-IN" sz="1600" baseline="0" dirty="0">
                          <a:effectLst/>
                        </a:rPr>
                        <a:t>                                                                            Attorney</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7255860"/>
                  </a:ext>
                </a:extLst>
              </a:tr>
              <a:tr h="544530">
                <a:tc>
                  <a:txBody>
                    <a:bodyPr/>
                    <a:lstStyle/>
                    <a:p>
                      <a:pPr>
                        <a:lnSpc>
                          <a:spcPct val="107000"/>
                        </a:lnSpc>
                        <a:spcAft>
                          <a:spcPts val="800"/>
                        </a:spcAft>
                      </a:pPr>
                      <a:r>
                        <a:rPr lang="en-IN" sz="1600" baseline="0" dirty="0">
                          <a:effectLst/>
                        </a:rPr>
                        <a:t>Field</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Data Type</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Constraint</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2426628"/>
                  </a:ext>
                </a:extLst>
              </a:tr>
              <a:tr h="544530">
                <a:tc>
                  <a:txBody>
                    <a:bodyPr/>
                    <a:lstStyle/>
                    <a:p>
                      <a:pPr>
                        <a:lnSpc>
                          <a:spcPct val="107000"/>
                        </a:lnSpc>
                        <a:spcAft>
                          <a:spcPts val="800"/>
                        </a:spcAft>
                      </a:pPr>
                      <a:r>
                        <a:rPr lang="en-IN" sz="1600" baseline="0">
                          <a:effectLst/>
                        </a:rPr>
                        <a:t>Attorney ID</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a:effectLst/>
                        </a:rPr>
                        <a:t>NUMBER(4)</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PRIMARY KEY</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4002859"/>
                  </a:ext>
                </a:extLst>
              </a:tr>
              <a:tr h="544530">
                <a:tc>
                  <a:txBody>
                    <a:bodyPr/>
                    <a:lstStyle/>
                    <a:p>
                      <a:pPr>
                        <a:lnSpc>
                          <a:spcPct val="107000"/>
                        </a:lnSpc>
                        <a:spcAft>
                          <a:spcPts val="800"/>
                        </a:spcAft>
                      </a:pPr>
                      <a:r>
                        <a:rPr lang="en-IN" sz="1600" baseline="0">
                          <a:effectLst/>
                        </a:rPr>
                        <a:t>Attorney Name</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a:effectLst/>
                        </a:rPr>
                        <a:t>VARCHAR(15)</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6282279"/>
                  </a:ext>
                </a:extLst>
              </a:tr>
              <a:tr h="544530">
                <a:tc>
                  <a:txBody>
                    <a:bodyPr/>
                    <a:lstStyle/>
                    <a:p>
                      <a:pPr>
                        <a:lnSpc>
                          <a:spcPct val="107000"/>
                        </a:lnSpc>
                        <a:spcAft>
                          <a:spcPts val="800"/>
                        </a:spcAft>
                      </a:pPr>
                      <a:r>
                        <a:rPr lang="en-IN" sz="1600" baseline="0">
                          <a:effectLst/>
                        </a:rPr>
                        <a:t>Address</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a:effectLst/>
                        </a:rPr>
                        <a:t>VARCHAR(50)</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9386122"/>
                  </a:ext>
                </a:extLst>
              </a:tr>
              <a:tr h="544530">
                <a:tc>
                  <a:txBody>
                    <a:bodyPr/>
                    <a:lstStyle/>
                    <a:p>
                      <a:pPr>
                        <a:lnSpc>
                          <a:spcPct val="107000"/>
                        </a:lnSpc>
                        <a:spcAft>
                          <a:spcPts val="800"/>
                        </a:spcAft>
                      </a:pPr>
                      <a:r>
                        <a:rPr lang="en-IN" sz="1600" baseline="0">
                          <a:effectLst/>
                        </a:rPr>
                        <a:t>Case ID</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a:effectLst/>
                        </a:rPr>
                        <a:t>NUMBER(4)</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6934600"/>
                  </a:ext>
                </a:extLst>
              </a:tr>
            </a:tbl>
          </a:graphicData>
        </a:graphic>
      </p:graphicFrame>
    </p:spTree>
    <p:extLst>
      <p:ext uri="{BB962C8B-B14F-4D97-AF65-F5344CB8AC3E}">
        <p14:creationId xmlns:p14="http://schemas.microsoft.com/office/powerpoint/2010/main" val="102991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5C7D496-638D-D829-1CF0-AFF57E372A2C}"/>
              </a:ext>
            </a:extLst>
          </p:cNvPr>
          <p:cNvGraphicFramePr>
            <a:graphicFrameLocks noGrp="1"/>
          </p:cNvGraphicFramePr>
          <p:nvPr>
            <p:extLst>
              <p:ext uri="{D42A27DB-BD31-4B8C-83A1-F6EECF244321}">
                <p14:modId xmlns:p14="http://schemas.microsoft.com/office/powerpoint/2010/main" val="3523904899"/>
              </p:ext>
            </p:extLst>
          </p:nvPr>
        </p:nvGraphicFramePr>
        <p:xfrm>
          <a:off x="2127378" y="1707502"/>
          <a:ext cx="7968344" cy="3208920"/>
        </p:xfrm>
        <a:graphic>
          <a:graphicData uri="http://schemas.openxmlformats.org/drawingml/2006/table">
            <a:tbl>
              <a:tblPr firstRow="1" firstCol="1" bandRow="1">
                <a:tableStyleId>{5C22544A-7EE6-4342-B048-85BDC9FD1C3A}</a:tableStyleId>
              </a:tblPr>
              <a:tblGrid>
                <a:gridCol w="2655820">
                  <a:extLst>
                    <a:ext uri="{9D8B030D-6E8A-4147-A177-3AD203B41FA5}">
                      <a16:colId xmlns:a16="http://schemas.microsoft.com/office/drawing/2014/main" val="3107214366"/>
                    </a:ext>
                  </a:extLst>
                </a:gridCol>
                <a:gridCol w="2655820">
                  <a:extLst>
                    <a:ext uri="{9D8B030D-6E8A-4147-A177-3AD203B41FA5}">
                      <a16:colId xmlns:a16="http://schemas.microsoft.com/office/drawing/2014/main" val="157462960"/>
                    </a:ext>
                  </a:extLst>
                </a:gridCol>
                <a:gridCol w="2656704">
                  <a:extLst>
                    <a:ext uri="{9D8B030D-6E8A-4147-A177-3AD203B41FA5}">
                      <a16:colId xmlns:a16="http://schemas.microsoft.com/office/drawing/2014/main" val="3789395504"/>
                    </a:ext>
                  </a:extLst>
                </a:gridCol>
              </a:tblGrid>
              <a:tr h="401115">
                <a:tc gridSpan="3">
                  <a:txBody>
                    <a:bodyPr/>
                    <a:lstStyle/>
                    <a:p>
                      <a:pPr algn="ctr">
                        <a:lnSpc>
                          <a:spcPct val="107000"/>
                        </a:lnSpc>
                        <a:spcAft>
                          <a:spcPts val="800"/>
                        </a:spcAft>
                      </a:pPr>
                      <a:r>
                        <a:rPr lang="en-IN" sz="1600" baseline="0" dirty="0">
                          <a:effectLst/>
                        </a:rPr>
                        <a:t>Clients</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32674247"/>
                  </a:ext>
                </a:extLst>
              </a:tr>
              <a:tr h="401115">
                <a:tc>
                  <a:txBody>
                    <a:bodyPr/>
                    <a:lstStyle/>
                    <a:p>
                      <a:pPr>
                        <a:lnSpc>
                          <a:spcPct val="107000"/>
                        </a:lnSpc>
                        <a:spcAft>
                          <a:spcPts val="800"/>
                        </a:spcAft>
                      </a:pPr>
                      <a:r>
                        <a:rPr lang="en-IN" sz="1600" baseline="0" dirty="0">
                          <a:effectLst/>
                        </a:rPr>
                        <a:t>Field</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Data Type</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Constraint</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2305641"/>
                  </a:ext>
                </a:extLst>
              </a:tr>
              <a:tr h="401115">
                <a:tc>
                  <a:txBody>
                    <a:bodyPr/>
                    <a:lstStyle/>
                    <a:p>
                      <a:pPr>
                        <a:lnSpc>
                          <a:spcPct val="107000"/>
                        </a:lnSpc>
                        <a:spcAft>
                          <a:spcPts val="800"/>
                        </a:spcAft>
                      </a:pPr>
                      <a:r>
                        <a:rPr lang="en-IN" sz="1600" baseline="0" dirty="0">
                          <a:effectLst/>
                        </a:rPr>
                        <a:t>FName</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VARCHAR(15)</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NOT NULL</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4002818"/>
                  </a:ext>
                </a:extLst>
              </a:tr>
              <a:tr h="401115">
                <a:tc>
                  <a:txBody>
                    <a:bodyPr/>
                    <a:lstStyle/>
                    <a:p>
                      <a:pPr>
                        <a:lnSpc>
                          <a:spcPct val="107000"/>
                        </a:lnSpc>
                        <a:spcAft>
                          <a:spcPts val="800"/>
                        </a:spcAft>
                      </a:pPr>
                      <a:r>
                        <a:rPr lang="en-IN" sz="1600" baseline="0" dirty="0" err="1">
                          <a:effectLst/>
                        </a:rPr>
                        <a:t>LName</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a:effectLst/>
                        </a:rPr>
                        <a:t>VARCHAR(15)</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NOT NULL</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3230988"/>
                  </a:ext>
                </a:extLst>
              </a:tr>
              <a:tr h="401115">
                <a:tc>
                  <a:txBody>
                    <a:bodyPr/>
                    <a:lstStyle/>
                    <a:p>
                      <a:pPr>
                        <a:lnSpc>
                          <a:spcPct val="107000"/>
                        </a:lnSpc>
                        <a:spcAft>
                          <a:spcPts val="800"/>
                        </a:spcAft>
                      </a:pPr>
                      <a:r>
                        <a:rPr lang="en-IN" sz="1600" baseline="0" dirty="0">
                          <a:effectLst/>
                        </a:rPr>
                        <a:t>Address</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VARCHAR(50)</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454942"/>
                  </a:ext>
                </a:extLst>
              </a:tr>
              <a:tr h="401115">
                <a:tc>
                  <a:txBody>
                    <a:bodyPr/>
                    <a:lstStyle/>
                    <a:p>
                      <a:pPr>
                        <a:lnSpc>
                          <a:spcPct val="107000"/>
                        </a:lnSpc>
                        <a:spcAft>
                          <a:spcPts val="800"/>
                        </a:spcAft>
                      </a:pPr>
                      <a:r>
                        <a:rPr lang="en-IN" sz="1600" baseline="0">
                          <a:effectLst/>
                        </a:rPr>
                        <a:t>Sex</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CHAR</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9660605"/>
                  </a:ext>
                </a:extLst>
              </a:tr>
              <a:tr h="401115">
                <a:tc>
                  <a:txBody>
                    <a:bodyPr/>
                    <a:lstStyle/>
                    <a:p>
                      <a:pPr>
                        <a:lnSpc>
                          <a:spcPct val="107000"/>
                        </a:lnSpc>
                        <a:spcAft>
                          <a:spcPts val="800"/>
                        </a:spcAft>
                      </a:pPr>
                      <a:r>
                        <a:rPr lang="en-IN" sz="1600" baseline="0">
                          <a:effectLst/>
                        </a:rPr>
                        <a:t>Client ID</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NUMBER(10)</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 PRIMARY KEY</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5296241"/>
                  </a:ext>
                </a:extLst>
              </a:tr>
              <a:tr h="401115">
                <a:tc>
                  <a:txBody>
                    <a:bodyPr/>
                    <a:lstStyle/>
                    <a:p>
                      <a:pPr>
                        <a:lnSpc>
                          <a:spcPct val="107000"/>
                        </a:lnSpc>
                        <a:spcAft>
                          <a:spcPts val="800"/>
                        </a:spcAft>
                      </a:pPr>
                      <a:r>
                        <a:rPr lang="en-IN" sz="1600" baseline="0">
                          <a:effectLst/>
                        </a:rPr>
                        <a:t>Case ID</a:t>
                      </a:r>
                      <a:endParaRPr lang="en-IN"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NUMBER(4)</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aseline="0" dirty="0">
                          <a:effectLst/>
                        </a:rPr>
                        <a:t> </a:t>
                      </a:r>
                      <a:endParaRPr lang="en-IN"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71305"/>
                  </a:ext>
                </a:extLst>
              </a:tr>
            </a:tbl>
          </a:graphicData>
        </a:graphic>
      </p:graphicFrame>
    </p:spTree>
    <p:extLst>
      <p:ext uri="{BB962C8B-B14F-4D97-AF65-F5344CB8AC3E}">
        <p14:creationId xmlns:p14="http://schemas.microsoft.com/office/powerpoint/2010/main" val="33886604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2402</TotalTime>
  <Words>837</Words>
  <Application>Microsoft Office PowerPoint</Application>
  <PresentationFormat>Widescreen</PresentationFormat>
  <Paragraphs>170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Garamond</vt:lpstr>
      <vt:lpstr>Organic</vt:lpstr>
      <vt:lpstr>Court Case Management System</vt:lpstr>
      <vt:lpstr>Introduction</vt:lpstr>
      <vt:lpstr>Existing System</vt:lpstr>
      <vt:lpstr>Proposed Approach</vt:lpstr>
      <vt:lpstr>                            ER Diagram</vt:lpstr>
      <vt:lpstr>TABLE SCHEMA</vt:lpstr>
      <vt:lpstr>PowerPoint Presentation</vt:lpstr>
      <vt:lpstr>PowerPoint Presentation</vt:lpstr>
      <vt:lpstr>PowerPoint Presentation</vt:lpstr>
      <vt:lpstr>PowerPoint Presentation</vt:lpstr>
      <vt:lpstr>PowerPoint Presentation</vt:lpstr>
      <vt:lpstr>PowerPoint Presentation</vt:lpstr>
      <vt:lpstr>Entities</vt:lpstr>
      <vt:lpstr>1. Clients Table  select * from clients;</vt:lpstr>
      <vt:lpstr>2. Case Table  select * from case;</vt:lpstr>
      <vt:lpstr>3.Court Table  select * from court;</vt:lpstr>
      <vt:lpstr>4.Attorney Table  select * from attorney;</vt:lpstr>
      <vt:lpstr>5.Bar Council Table  select * from bar_council;</vt:lpstr>
      <vt:lpstr>6.Judge Table  select * from judge;</vt:lpstr>
      <vt:lpstr>DATA MANIPULATION</vt:lpstr>
      <vt:lpstr>CREATE</vt:lpstr>
      <vt:lpstr>                SELECT  SELECT query is used to retrieve the data from the database table.  </vt:lpstr>
      <vt:lpstr>PowerPoint Presentation</vt:lpstr>
      <vt:lpstr>DELETE</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Court Case Management System</dc:title>
  <dc:creator>Pratyusha Bodala</dc:creator>
  <cp:lastModifiedBy>Chandralekha Chilumula</cp:lastModifiedBy>
  <cp:revision>15</cp:revision>
  <dcterms:created xsi:type="dcterms:W3CDTF">2022-11-08T15:37:31Z</dcterms:created>
  <dcterms:modified xsi:type="dcterms:W3CDTF">2022-12-08T17:51:18Z</dcterms:modified>
</cp:coreProperties>
</file>