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00914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FC50C-0E0C-4B72-A593-401E5CC6DD30}"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87542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197287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1252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1382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400012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2840881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906462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196894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01844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273623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FC50C-0E0C-4B72-A593-401E5CC6DD30}"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287783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FC50C-0E0C-4B72-A593-401E5CC6DD30}"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281116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06824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4769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AEFC50C-0E0C-4B72-A593-401E5CC6DD30}" type="datetimeFigureOut">
              <a:rPr lang="en-IN" smtClean="0"/>
              <a:t>10-08-2021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105693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FC50C-0E0C-4B72-A593-401E5CC6DD30}"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FC702-A9FF-4ACF-A2EB-F0BDF49EC970}" type="slidenum">
              <a:rPr lang="en-IN" smtClean="0"/>
              <a:t>‹#›</a:t>
            </a:fld>
            <a:endParaRPr lang="en-IN"/>
          </a:p>
        </p:txBody>
      </p:sp>
    </p:spTree>
    <p:extLst>
      <p:ext uri="{BB962C8B-B14F-4D97-AF65-F5344CB8AC3E}">
        <p14:creationId xmlns:p14="http://schemas.microsoft.com/office/powerpoint/2010/main" val="376941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EFC50C-0E0C-4B72-A593-401E5CC6DD30}" type="datetimeFigureOut">
              <a:rPr lang="en-IN" smtClean="0"/>
              <a:t>10-08-2021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BFC702-A9FF-4ACF-A2EB-F0BDF49EC970}" type="slidenum">
              <a:rPr lang="en-IN" smtClean="0"/>
              <a:t>‹#›</a:t>
            </a:fld>
            <a:endParaRPr lang="en-IN"/>
          </a:p>
        </p:txBody>
      </p:sp>
    </p:spTree>
    <p:extLst>
      <p:ext uri="{BB962C8B-B14F-4D97-AF65-F5344CB8AC3E}">
        <p14:creationId xmlns:p14="http://schemas.microsoft.com/office/powerpoint/2010/main" val="107955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051B-171A-4429-8D53-914970E2EDD0}"/>
              </a:ext>
            </a:extLst>
          </p:cNvPr>
          <p:cNvSpPr>
            <a:spLocks noGrp="1"/>
          </p:cNvSpPr>
          <p:nvPr>
            <p:ph type="ctr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The battle of the neighbourhood</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6735CD54-66E0-467E-8B1A-FC57CE9AEFD1}"/>
              </a:ext>
            </a:extLst>
          </p:cNvPr>
          <p:cNvSpPr>
            <a:spLocks noGrp="1"/>
          </p:cNvSpPr>
          <p:nvPr>
            <p:ph type="subTitle" idx="1"/>
          </p:nvPr>
        </p:nvSpPr>
        <p:spPr>
          <a:xfrm>
            <a:off x="8957450" y="6030119"/>
            <a:ext cx="9144000" cy="1655762"/>
          </a:xfrm>
        </p:spPr>
        <p:txBody>
          <a:bodyPr/>
          <a:lstStyle/>
          <a:p>
            <a:r>
              <a:rPr lang="en-IN" dirty="0"/>
              <a:t>By: Sandeep</a:t>
            </a:r>
          </a:p>
        </p:txBody>
      </p:sp>
    </p:spTree>
    <p:extLst>
      <p:ext uri="{BB962C8B-B14F-4D97-AF65-F5344CB8AC3E}">
        <p14:creationId xmlns:p14="http://schemas.microsoft.com/office/powerpoint/2010/main" val="107342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C390-A067-4671-8934-4EF89282E99B}"/>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Introduction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78B954-50BB-465D-8483-5AD781B3576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cosmopolitan city of Bangalore is one of the most progressive cities in India that is blessed with a year-round balmy climate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Explore the culinary scene, and lots more through these blogs about Bangalore and know the best places to visit in the ‘Garden city of the South’. Bangalore is blessed with green spaces and a striking Victorian architecture that will entice you to book a trip and enjoy the beautiful facades of this city.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Plan an exciting vacation with your friends to have the best time of your life explore the Silicon valley of India.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Bengaluru city has always been helpful for the people, be it with IT or any industrial works.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Bangalore is blessed with green spaces and a striking Victorian architecture that will entice you to book a trip and enjoy the beautiful facades of this city. </a:t>
            </a:r>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989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489BA-2A6F-4921-94BE-CCF56AABEB7E}"/>
              </a:ext>
            </a:extLst>
          </p:cNvPr>
          <p:cNvSpPr>
            <a:spLocks noGrp="1"/>
          </p:cNvSpPr>
          <p:nvPr>
            <p:ph idx="1"/>
          </p:nvPr>
        </p:nvSpPr>
        <p:spPr>
          <a:xfrm>
            <a:off x="819227" y="685757"/>
            <a:ext cx="9967142" cy="574167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one of the best recommended city in India because</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The society is great</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a lot of like minded people </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100’s of job opportunities to work on.</a:t>
            </a:r>
          </a:p>
          <a:p>
            <a:pPr lvl="1"/>
            <a:endParaRPr lang="en-IN" dirty="0">
              <a:latin typeface="Calibri" panose="020F0502020204030204" pitchFamily="34" charset="0"/>
              <a:ea typeface="Calibri" panose="020F0502020204030204" pitchFamily="34" charset="0"/>
              <a:cs typeface="Times New Roman" panose="02020603050405020304" pitchFamily="18" charset="0"/>
            </a:endParaRPr>
          </a:p>
          <a:p>
            <a:pPr lvl="1"/>
            <a:endParaRPr lang="en-IN" dirty="0">
              <a:latin typeface="Calibri" panose="020F0502020204030204" pitchFamily="34" charset="0"/>
              <a:ea typeface="Calibri" panose="020F0502020204030204" pitchFamily="34" charset="0"/>
              <a:cs typeface="Times New Roman" panose="02020603050405020304" pitchFamily="18" charset="0"/>
            </a:endParaRPr>
          </a:p>
          <a:p>
            <a:pPr lvl="1"/>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Business  Understanding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Bangalore is one of the most popular cities in the world and it is also known as the Silicon valley of India. So, this is the city with hundreds of opportunities . </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Bengaluru  is famous for its excellent cuisine ,IT field. It's food culture includes an array of international cuisines influenced by the city's immigrant history.</a:t>
            </a: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833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2BE4C-C90B-4717-AB28-1CF0B1E1390D}"/>
              </a:ext>
            </a:extLst>
          </p:cNvPr>
          <p:cNvSpPr>
            <a:spLocks noGrp="1"/>
          </p:cNvSpPr>
          <p:nvPr>
            <p:ph idx="1"/>
          </p:nvPr>
        </p:nvSpPr>
        <p:spPr>
          <a:xfrm>
            <a:off x="686062" y="517081"/>
            <a:ext cx="10899297" cy="597249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part I have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exploered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best food options available</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Which sector of technology is good</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Which are some most common venues?</a:t>
            </a:r>
          </a:p>
          <a:p>
            <a:pPr lvl="1"/>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 Audience</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My main target audience will be the one who are new to city</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The one who are planning to shift to this city</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Especially non residents</a:t>
            </a: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143813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74F9-F750-418D-85E1-4110EABC8A0A}"/>
              </a:ext>
            </a:extLst>
          </p:cNvPr>
          <p:cNvSpPr>
            <a:spLocks noGrp="1"/>
          </p:cNvSpPr>
          <p:nvPr>
            <p:ph type="title"/>
          </p:nvPr>
        </p:nvSpPr>
        <p:spPr/>
        <p:txBody>
          <a:bodyPr/>
          <a:lstStyle/>
          <a:p>
            <a:r>
              <a:rPr lang="en-IN" dirty="0"/>
              <a:t>Data collection 	</a:t>
            </a:r>
          </a:p>
        </p:txBody>
      </p:sp>
      <p:sp>
        <p:nvSpPr>
          <p:cNvPr id="3" name="Content Placeholder 2">
            <a:extLst>
              <a:ext uri="{FF2B5EF4-FFF2-40B4-BE49-F238E27FC236}">
                <a16:creationId xmlns:a16="http://schemas.microsoft.com/office/drawing/2014/main" id="{A95B5018-E6AA-4281-811C-86FA6679474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collection for this was done through a website , where I get all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pincode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all the cities in India. </a:t>
            </a:r>
          </a:p>
          <a:p>
            <a:endParaRPr lang="en-IN" dirty="0"/>
          </a:p>
        </p:txBody>
      </p:sp>
      <p:pic>
        <p:nvPicPr>
          <p:cNvPr id="4" name="Picture 3">
            <a:extLst>
              <a:ext uri="{FF2B5EF4-FFF2-40B4-BE49-F238E27FC236}">
                <a16:creationId xmlns:a16="http://schemas.microsoft.com/office/drawing/2014/main" id="{20F04988-554F-4A03-9422-2F5F570AA074}"/>
              </a:ext>
            </a:extLst>
          </p:cNvPr>
          <p:cNvPicPr/>
          <p:nvPr/>
        </p:nvPicPr>
        <p:blipFill>
          <a:blip r:embed="rId2">
            <a:extLst>
              <a:ext uri="{28A0092B-C50C-407E-A947-70E740481C1C}">
                <a14:useLocalDpi xmlns:a14="http://schemas.microsoft.com/office/drawing/2010/main" val="0"/>
              </a:ext>
            </a:extLst>
          </a:blip>
          <a:stretch>
            <a:fillRect/>
          </a:stretch>
        </p:blipFill>
        <p:spPr>
          <a:xfrm>
            <a:off x="2660638" y="2809745"/>
            <a:ext cx="5059680" cy="2339340"/>
          </a:xfrm>
          <a:prstGeom prst="rect">
            <a:avLst/>
          </a:prstGeom>
        </p:spPr>
      </p:pic>
    </p:spTree>
    <p:extLst>
      <p:ext uri="{BB962C8B-B14F-4D97-AF65-F5344CB8AC3E}">
        <p14:creationId xmlns:p14="http://schemas.microsoft.com/office/powerpoint/2010/main" val="339515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4253-CC94-486A-83E4-2FCBA09E5BBE}"/>
              </a:ext>
            </a:extLst>
          </p:cNvPr>
          <p:cNvSpPr>
            <a:spLocks noGrp="1"/>
          </p:cNvSpPr>
          <p:nvPr>
            <p:ph type="title"/>
          </p:nvPr>
        </p:nvSpPr>
        <p:spPr/>
        <p:txBody>
          <a:bodyPr/>
          <a:lstStyle/>
          <a:p>
            <a:r>
              <a:rPr lang="en-US" sz="3200" b="1" dirty="0">
                <a:effectLst/>
                <a:latin typeface="Calibri" panose="020F0502020204030204" pitchFamily="34" charset="0"/>
                <a:ea typeface="Calibri" panose="020F0502020204030204" pitchFamily="34" charset="0"/>
              </a:rPr>
              <a:t>Exploratory data analysis</a:t>
            </a:r>
            <a:endParaRPr lang="en-IN" sz="3200" dirty="0"/>
          </a:p>
        </p:txBody>
      </p:sp>
      <p:sp>
        <p:nvSpPr>
          <p:cNvPr id="3" name="Content Placeholder 2">
            <a:extLst>
              <a:ext uri="{FF2B5EF4-FFF2-40B4-BE49-F238E27FC236}">
                <a16:creationId xmlns:a16="http://schemas.microsoft.com/office/drawing/2014/main" id="{5B46C9BB-744D-4E1F-89AE-65F6644D2A2E}"/>
              </a:ext>
            </a:extLst>
          </p:cNvPr>
          <p:cNvSpPr>
            <a:spLocks noGrp="1"/>
          </p:cNvSpPr>
          <p:nvPr>
            <p:ph idx="1"/>
          </p:nvPr>
        </p:nvSpPr>
        <p:spPr>
          <a:xfrm>
            <a:off x="712694" y="1331259"/>
            <a:ext cx="11174506" cy="5424648"/>
          </a:xfrm>
        </p:spPr>
        <p:txBody>
          <a:bodyPr/>
          <a:lstStyle/>
          <a:p>
            <a:r>
              <a:rPr lang="en-US" sz="1800" dirty="0">
                <a:effectLst/>
                <a:latin typeface="Calibri" panose="020F0502020204030204" pitchFamily="34" charset="0"/>
                <a:ea typeface="Calibri" panose="020F0502020204030204" pitchFamily="34" charset="0"/>
              </a:rPr>
              <a:t>I have acquired the data from the sites mentioned above and filled it with latitudes and longitudes using the Geocoding API from Google Maps</a:t>
            </a: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To access the venues from the exact pin code address we need to use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API.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FourSquare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API allows us to access the venues and most common venues based on the people’s ratings and contact numbers and a lot more</a:t>
            </a:r>
            <a:endParaRPr lang="en-IN" dirty="0"/>
          </a:p>
        </p:txBody>
      </p:sp>
      <p:pic>
        <p:nvPicPr>
          <p:cNvPr id="4" name="Picture 3">
            <a:extLst>
              <a:ext uri="{FF2B5EF4-FFF2-40B4-BE49-F238E27FC236}">
                <a16:creationId xmlns:a16="http://schemas.microsoft.com/office/drawing/2014/main" id="{C5EB8DD9-9644-4746-B071-727B84837514}"/>
              </a:ext>
            </a:extLst>
          </p:cNvPr>
          <p:cNvPicPr/>
          <p:nvPr/>
        </p:nvPicPr>
        <p:blipFill>
          <a:blip r:embed="rId2">
            <a:extLst>
              <a:ext uri="{28A0092B-C50C-407E-A947-70E740481C1C}">
                <a14:useLocalDpi xmlns:a14="http://schemas.microsoft.com/office/drawing/2010/main" val="0"/>
              </a:ext>
            </a:extLst>
          </a:blip>
          <a:stretch>
            <a:fillRect/>
          </a:stretch>
        </p:blipFill>
        <p:spPr>
          <a:xfrm>
            <a:off x="2786362" y="2234771"/>
            <a:ext cx="5731510" cy="2548255"/>
          </a:xfrm>
          <a:prstGeom prst="rect">
            <a:avLst/>
          </a:prstGeom>
        </p:spPr>
      </p:pic>
    </p:spTree>
    <p:extLst>
      <p:ext uri="{BB962C8B-B14F-4D97-AF65-F5344CB8AC3E}">
        <p14:creationId xmlns:p14="http://schemas.microsoft.com/office/powerpoint/2010/main" val="2599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67584-3D9F-4C2C-885E-841490537170}"/>
              </a:ext>
            </a:extLst>
          </p:cNvPr>
          <p:cNvSpPr>
            <a:spLocks noGrp="1"/>
          </p:cNvSpPr>
          <p:nvPr>
            <p:ph idx="1"/>
          </p:nvPr>
        </p:nvSpPr>
        <p:spPr>
          <a:xfrm>
            <a:off x="579530" y="419426"/>
            <a:ext cx="10863787" cy="6274337"/>
          </a:xfrm>
        </p:spPr>
        <p:txBody>
          <a:bodyPr/>
          <a:lstStyle/>
          <a:p>
            <a:r>
              <a:rPr lang="en-IN" sz="1800" dirty="0">
                <a:effectLst/>
                <a:latin typeface="Calibri" panose="020F0502020204030204" pitchFamily="34" charset="0"/>
                <a:ea typeface="Calibri" panose="020F0502020204030204" pitchFamily="34" charset="0"/>
              </a:rPr>
              <a:t>After obtaining the data set, save it in a different data frame to avoid losing the original data set. </a:t>
            </a:r>
          </a:p>
          <a:p>
            <a:r>
              <a:rPr lang="en-IN" sz="1800" dirty="0">
                <a:effectLst/>
                <a:latin typeface="Calibri" panose="020F0502020204030204" pitchFamily="34" charset="0"/>
                <a:ea typeface="Calibri" panose="020F0502020204030204" pitchFamily="34" charset="0"/>
              </a:rPr>
              <a:t>the investigated dataset will be transformed into one-hot encoding, therefore we will convert it</a:t>
            </a:r>
            <a:endParaRPr lang="en-IN" sz="1800" dirty="0">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The below are the datasets which are converted into one-hot encoding I.e. acquired from the explored data frame</a:t>
            </a: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We changed it to one-hot encoding since we need to make a prediction for where the most common venue will be for clustering the labels. </a:t>
            </a:r>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we'll use the function generated in the code to discover the places with the most common venue, and we'll obtain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9F057535-C222-4701-BFCB-6839D1FF1D15}"/>
              </a:ext>
            </a:extLst>
          </p:cNvPr>
          <p:cNvPicPr/>
          <p:nvPr/>
        </p:nvPicPr>
        <p:blipFill>
          <a:blip r:embed="rId2">
            <a:extLst>
              <a:ext uri="{28A0092B-C50C-407E-A947-70E740481C1C}">
                <a14:useLocalDpi xmlns:a14="http://schemas.microsoft.com/office/drawing/2010/main" val="0"/>
              </a:ext>
            </a:extLst>
          </a:blip>
          <a:stretch>
            <a:fillRect/>
          </a:stretch>
        </p:blipFill>
        <p:spPr>
          <a:xfrm>
            <a:off x="1827573" y="2003261"/>
            <a:ext cx="5731510" cy="1715135"/>
          </a:xfrm>
          <a:prstGeom prst="rect">
            <a:avLst/>
          </a:prstGeom>
        </p:spPr>
      </p:pic>
    </p:spTree>
    <p:extLst>
      <p:ext uri="{BB962C8B-B14F-4D97-AF65-F5344CB8AC3E}">
        <p14:creationId xmlns:p14="http://schemas.microsoft.com/office/powerpoint/2010/main" val="297638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6264-319E-4D5A-B54F-8055E6FB58D0}"/>
              </a:ext>
            </a:extLst>
          </p:cNvPr>
          <p:cNvSpPr>
            <a:spLocks noGrp="1"/>
          </p:cNvSpPr>
          <p:nvPr>
            <p:ph idx="1"/>
          </p:nvPr>
        </p:nvSpPr>
        <p:spPr>
          <a:xfrm>
            <a:off x="446365" y="401671"/>
            <a:ext cx="11174505" cy="6265459"/>
          </a:xfrm>
        </p:spPr>
        <p:txBody>
          <a:bodyPr/>
          <a:lstStyle/>
          <a:p>
            <a:r>
              <a:rPr lang="en-IN" dirty="0"/>
              <a:t>Lal</a:t>
            </a:r>
          </a:p>
          <a:p>
            <a:endParaRPr lang="en-IN" dirty="0"/>
          </a:p>
          <a:p>
            <a:endParaRPr lang="en-IN" dirty="0"/>
          </a:p>
          <a:p>
            <a:endParaRPr lang="en-IN" dirty="0"/>
          </a:p>
          <a:p>
            <a:endParaRPr lang="en-IN" dirty="0"/>
          </a:p>
          <a:p>
            <a:endParaRPr lang="en-IN" dirty="0"/>
          </a:p>
          <a:p>
            <a:endParaRPr lang="en-IN" dirty="0"/>
          </a:p>
          <a:p>
            <a:endParaRPr lang="en-IN" dirty="0"/>
          </a:p>
          <a:p>
            <a:r>
              <a:rPr lang="en-IN" sz="1800" b="1" dirty="0">
                <a:effectLst/>
                <a:latin typeface="Calibri" panose="020F0502020204030204" pitchFamily="34" charset="0"/>
                <a:ea typeface="Calibri" panose="020F0502020204030204" pitchFamily="34" charset="0"/>
                <a:cs typeface="Calibri" panose="020F0502020204030204" pitchFamily="34" charset="0"/>
              </a:rPr>
              <a:t>Clustering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rPr>
              <a:t>D</a:t>
            </a:r>
            <a:r>
              <a:rPr lang="en-IN" sz="1800" dirty="0">
                <a:effectLst/>
                <a:latin typeface="Calibri" panose="020F0502020204030204" pitchFamily="34" charset="0"/>
                <a:ea typeface="Calibri" panose="020F0502020204030204" pitchFamily="34" charset="0"/>
              </a:rPr>
              <a:t>etermine the K value for the K-mean Clustering algorithm's clustering analysis</a:t>
            </a:r>
          </a:p>
          <a:p>
            <a:r>
              <a:rPr lang="en-IN" sz="1800" dirty="0">
                <a:latin typeface="Calibri" panose="020F0502020204030204" pitchFamily="34" charset="0"/>
                <a:ea typeface="Calibri" panose="020F0502020204030204" pitchFamily="34" charset="0"/>
              </a:rPr>
              <a:t>T</a:t>
            </a:r>
            <a:r>
              <a:rPr lang="en-IN" sz="1800" dirty="0">
                <a:effectLst/>
                <a:latin typeface="Calibri" panose="020F0502020204030204" pitchFamily="34" charset="0"/>
                <a:ea typeface="Calibri" panose="020F0502020204030204" pitchFamily="34" charset="0"/>
              </a:rPr>
              <a:t>he optimum value for the K will be 3, We'll figure it out by plotting it on a graph, </a:t>
            </a:r>
          </a:p>
          <a:p>
            <a:endParaRPr lang="en-IN" dirty="0"/>
          </a:p>
          <a:p>
            <a:endParaRPr lang="en-IN" dirty="0"/>
          </a:p>
        </p:txBody>
      </p:sp>
      <p:pic>
        <p:nvPicPr>
          <p:cNvPr id="5" name="Picture 4">
            <a:extLst>
              <a:ext uri="{FF2B5EF4-FFF2-40B4-BE49-F238E27FC236}">
                <a16:creationId xmlns:a16="http://schemas.microsoft.com/office/drawing/2014/main" id="{97378599-02F0-4360-985E-9C6DB3CC65A7}"/>
              </a:ext>
            </a:extLst>
          </p:cNvPr>
          <p:cNvPicPr/>
          <p:nvPr/>
        </p:nvPicPr>
        <p:blipFill>
          <a:blip r:embed="rId2">
            <a:extLst>
              <a:ext uri="{28A0092B-C50C-407E-A947-70E740481C1C}">
                <a14:useLocalDpi xmlns:a14="http://schemas.microsoft.com/office/drawing/2010/main" val="0"/>
              </a:ext>
            </a:extLst>
          </a:blip>
          <a:stretch>
            <a:fillRect/>
          </a:stretch>
        </p:blipFill>
        <p:spPr>
          <a:xfrm>
            <a:off x="1606859" y="1003284"/>
            <a:ext cx="7927758" cy="2254821"/>
          </a:xfrm>
          <a:prstGeom prst="rect">
            <a:avLst/>
          </a:prstGeom>
        </p:spPr>
      </p:pic>
      <p:pic>
        <p:nvPicPr>
          <p:cNvPr id="6" name="Picture 5">
            <a:extLst>
              <a:ext uri="{FF2B5EF4-FFF2-40B4-BE49-F238E27FC236}">
                <a16:creationId xmlns:a16="http://schemas.microsoft.com/office/drawing/2014/main" id="{5615F0B6-D227-40B5-9009-FE127C20112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88923" y="5052102"/>
            <a:ext cx="4918229" cy="1805898"/>
          </a:xfrm>
          <a:prstGeom prst="rect">
            <a:avLst/>
          </a:prstGeom>
        </p:spPr>
      </p:pic>
    </p:spTree>
    <p:extLst>
      <p:ext uri="{BB962C8B-B14F-4D97-AF65-F5344CB8AC3E}">
        <p14:creationId xmlns:p14="http://schemas.microsoft.com/office/powerpoint/2010/main" val="254161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E09AC-0A06-43AA-A532-BBB0355A9E86}"/>
              </a:ext>
            </a:extLst>
          </p:cNvPr>
          <p:cNvSpPr>
            <a:spLocks noGrp="1"/>
          </p:cNvSpPr>
          <p:nvPr>
            <p:ph idx="1"/>
          </p:nvPr>
        </p:nvSpPr>
        <p:spPr>
          <a:xfrm>
            <a:off x="239697" y="340311"/>
            <a:ext cx="11354540" cy="6177378"/>
          </a:xfrm>
        </p:spPr>
        <p:txBody>
          <a:bodyPr/>
          <a:lstStyle/>
          <a:p>
            <a:r>
              <a:rPr lang="en-IN" sz="1800" dirty="0">
                <a:effectLst/>
                <a:latin typeface="Calibri" panose="020F0502020204030204" pitchFamily="34" charset="0"/>
                <a:ea typeface="Calibri" panose="020F0502020204030204" pitchFamily="34" charset="0"/>
              </a:rPr>
              <a:t>analysing with k-means clustering</a:t>
            </a: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r>
              <a:rPr lang="en-IN" sz="1800" b="1" dirty="0">
                <a:effectLst/>
                <a:latin typeface="Calibri" panose="020F0502020204030204" pitchFamily="34" charset="0"/>
                <a:ea typeface="Calibri" panose="020F0502020204030204" pitchFamily="34" charset="0"/>
                <a:cs typeface="Calibri" panose="020F0502020204030204" pitchFamily="34" charset="0"/>
              </a:rPr>
              <a:t>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According to the above analysis, the best place to start to live in Bangalore are </a:t>
            </a:r>
            <a:r>
              <a:rPr lang="en-US" sz="1800" dirty="0" err="1">
                <a:effectLst/>
                <a:latin typeface="Calibri" panose="020F0502020204030204" pitchFamily="34" charset="0"/>
                <a:ea typeface="Calibri" panose="020F0502020204030204" pitchFamily="34" charset="0"/>
                <a:cs typeface="Calibri" panose="020F0502020204030204" pitchFamily="34" charset="0"/>
              </a:rPr>
              <a:t>Bidrahalli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Chikkabettahalli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Doddagubi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Doddakallasandra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Hennagara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Hosakerahalli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Hulimangala</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dirty="0" err="1">
                <a:effectLst/>
                <a:latin typeface="Calibri" panose="020F0502020204030204" pitchFamily="34" charset="0"/>
                <a:ea typeface="Calibri" panose="020F0502020204030204" pitchFamily="34" charset="0"/>
                <a:cs typeface="Calibri" panose="020F0502020204030204" pitchFamily="34" charset="0"/>
              </a:rPr>
              <a:t>Kadugodi</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68812F4A-4161-4943-B217-8794684D4E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34106" y="1142217"/>
            <a:ext cx="5731510" cy="2393315"/>
          </a:xfrm>
          <a:prstGeom prst="rect">
            <a:avLst/>
          </a:prstGeom>
        </p:spPr>
      </p:pic>
    </p:spTree>
    <p:extLst>
      <p:ext uri="{BB962C8B-B14F-4D97-AF65-F5344CB8AC3E}">
        <p14:creationId xmlns:p14="http://schemas.microsoft.com/office/powerpoint/2010/main" val="379167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582</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The battle of the neighbourhood </vt:lpstr>
      <vt:lpstr>Introduction  </vt:lpstr>
      <vt:lpstr>PowerPoint Presentation</vt:lpstr>
      <vt:lpstr>PowerPoint Presentation</vt:lpstr>
      <vt:lpstr>Data collection  </vt:lpstr>
      <vt:lpstr>Exploratory data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 </dc:title>
  <dc:creator>sandeep Tukkunor</dc:creator>
  <cp:lastModifiedBy>sandeep Tukkunor</cp:lastModifiedBy>
  <cp:revision>2</cp:revision>
  <dcterms:created xsi:type="dcterms:W3CDTF">2021-08-10T04:08:29Z</dcterms:created>
  <dcterms:modified xsi:type="dcterms:W3CDTF">2021-08-10T04:19:55Z</dcterms:modified>
</cp:coreProperties>
</file>