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444460"/>
            <a:ext cx="7477601" cy="24995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b="1" kern="0" spc="-157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AI-Powered Resume Analysis and Candidate Ranking System</a:t>
            </a:r>
            <a:endParaRPr lang="en-US" sz="5250" b="1" kern="0" spc="-157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4820364"/>
            <a:ext cx="747760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833120" y="3277235"/>
            <a:ext cx="7202170" cy="533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5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Team Members: (Batch - 4)</a:t>
            </a:r>
            <a:endParaRPr lang="en-US" sz="25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R. MOUNIKESWARI (21KN5A4205)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S.V. MADHAVA REDDY (20KN1A4255)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K. CHANDRA</a:t>
            </a:r>
            <a:r>
              <a:rPr lang="en-I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SEKHAR (20KN1A4223)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T. SANDEEP (20KN1A4260)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>
              <a:lnSpc>
                <a:spcPct val="150000"/>
              </a:lnSpc>
            </a:pPr>
            <a:r>
              <a:rPr lang="en-IN" altLang="en-US" sz="25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Under the guidence of</a:t>
            </a:r>
            <a:endParaRPr lang="en-IN" altLang="en-US" sz="25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>
              <a:lnSpc>
                <a:spcPct val="150000"/>
              </a:lnSpc>
            </a:pPr>
            <a:r>
              <a:rPr lang="en-I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Mr. S. Sridhar Babu</a:t>
            </a:r>
            <a:endParaRPr lang="en-I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51840" y="7559040"/>
            <a:ext cx="6014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CSE - AIML</a:t>
            </a:r>
            <a:endParaRPr lang="en-IN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85854" y="3767455"/>
            <a:ext cx="9859566" cy="694373"/>
          </a:xfrm>
          <a:prstGeom prst="rect">
            <a:avLst/>
          </a:prstGeom>
          <a:noFill/>
        </p:spPr>
        <p:txBody>
          <a:bodyPr wrap="none" rtlCol="0" anchor="t" anchorCtr="0"/>
          <a:lstStyle/>
          <a:p>
            <a:pPr marL="0" indent="0" algn="ctr">
              <a:lnSpc>
                <a:spcPts val="5470"/>
              </a:lnSpc>
              <a:buNone/>
            </a:pPr>
            <a:r>
              <a:rPr lang="en-IN" altLang="en-US" sz="5500" b="1" kern="0" spc="-131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Thank You...</a:t>
            </a:r>
            <a:endParaRPr lang="en-IN" altLang="en-US" sz="5500" b="1" kern="0" spc="-131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1430" y="0"/>
            <a:ext cx="14630400" cy="8230791"/>
          </a:xfrm>
          <a:prstGeom prst="rect">
            <a:avLst/>
          </a:prstGeom>
          <a:solidFill>
            <a:srgbClr val="0C0C0C"/>
          </a:solidFill>
          <a:ln w="1262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73944" y="1878132"/>
            <a:ext cx="9061013" cy="1266825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 marL="0" indent="0" algn="l">
              <a:lnSpc>
                <a:spcPts val="4985"/>
              </a:lnSpc>
              <a:buNone/>
            </a:pPr>
            <a:r>
              <a:rPr lang="en-IN" altLang="en-US" sz="3600" b="1" kern="0" spc="-120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About</a:t>
            </a:r>
            <a:endParaRPr lang="en-IN" altLang="en-US" sz="3600" b="1" kern="0" spc="-120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pic>
        <p:nvPicPr>
          <p:cNvPr id="21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30791"/>
          </a:xfrm>
          <a:prstGeom prst="rect">
            <a:avLst/>
          </a:prstGeom>
        </p:spPr>
      </p:pic>
      <p:sp>
        <p:nvSpPr>
          <p:cNvPr id="19" name="Shape 6"/>
          <p:cNvSpPr/>
          <p:nvPr/>
        </p:nvSpPr>
        <p:spPr>
          <a:xfrm>
            <a:off x="13892400" y="7491600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12" name="Text 3"/>
          <p:cNvSpPr/>
          <p:nvPr/>
        </p:nvSpPr>
        <p:spPr>
          <a:xfrm>
            <a:off x="14029201" y="7491730"/>
            <a:ext cx="99060" cy="307896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2425"/>
              </a:lnSpc>
              <a:buNone/>
            </a:pPr>
            <a:r>
              <a:rPr lang="en-IN" alt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2</a:t>
            </a:r>
            <a:endParaRPr lang="en-IN" alt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73785" y="2726055"/>
            <a:ext cx="8943340" cy="3232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The AI-powered resume analysis and candidate ranking system is a cutting-edge technology designed to streamline the hiring process. By leveraging advanced machine learning algorithms, this system can quickly and accurately analyze resumes and identify the most qualified candidates for a given position. This abstract provides an overview of the key features and benefits of this innovative solution.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704624" y="409456"/>
            <a:ext cx="8427958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3600" b="1" kern="0" spc="-131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Existing Resume Analysis Systems</a:t>
            </a:r>
            <a:endParaRPr lang="en-US" sz="3600" b="1" kern="0" spc="-131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703790" y="1440220"/>
            <a:ext cx="9578102" cy="7996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ts val="3150"/>
              </a:lnSpc>
              <a:buSzPct val="100000"/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  <a:sym typeface="+mn-ea"/>
              </a:rPr>
              <a:t>In this presentation, we will explore the research paper "Resume Evaluation through Latent Dirichlet Allocation and Natural Language Processing for Effective Candidate Selection" and discuss existing systems as well as propose a new AI-powered system.</a:t>
            </a:r>
            <a:endParaRPr lang="en-US" sz="24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  <a:p>
            <a:pPr indent="0" algn="l">
              <a:lnSpc>
                <a:spcPts val="3150"/>
              </a:lnSpc>
              <a:buSzPct val="100000"/>
              <a:buNone/>
            </a:pPr>
            <a:endParaRPr lang="en-US" sz="24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  <a:p>
            <a:pPr marL="342900" indent="-342900" algn="l">
              <a:lnSpc>
                <a:spcPts val="3150"/>
              </a:lnSpc>
              <a:buSzPct val="100000"/>
              <a:buChar char="•"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Standard resume analysis relies on keywords and rules, which can overlook nuances and complexity. This causes biased or incomplete evaluations of a candidate's qualifications.</a:t>
            </a:r>
            <a:endParaRPr lang="en-US" sz="24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703790" y="4692134"/>
            <a:ext cx="9578102" cy="7996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3150"/>
              </a:lnSpc>
              <a:buSzPct val="100000"/>
              <a:buChar char="•"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Newer systems analyze resumes using machine learning and NLP, identifying relationships between words and extracting job titles, skills, and experience levels.</a:t>
            </a:r>
            <a:endParaRPr lang="en-US" sz="24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703790" y="5997773"/>
            <a:ext cx="9578102" cy="119943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3150"/>
              </a:lnSpc>
              <a:buSzPct val="100000"/>
              <a:buChar char="•"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Automated systems have limitations. They rely on predefined categories and may not work for all industries or roles. They may struggle with identifying certain </a:t>
            </a:r>
            <a:r>
              <a:rPr lang="en-US" sz="24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intangible qualities, such as soft skills.</a:t>
            </a:r>
            <a:endParaRPr lang="en-US" sz="24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13892400" y="7491600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12" name="Text 3"/>
          <p:cNvSpPr/>
          <p:nvPr/>
        </p:nvSpPr>
        <p:spPr>
          <a:xfrm>
            <a:off x="14029201" y="7491730"/>
            <a:ext cx="99060" cy="307896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2425"/>
              </a:lnSpc>
              <a:buNone/>
            </a:pPr>
            <a:r>
              <a:rPr lang="en-IN" alt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3</a:t>
            </a:r>
            <a:endParaRPr lang="en-IN" alt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893247"/>
            <a:ext cx="664856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3600" b="1" kern="0" spc="-131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Proposed System Overview</a:t>
            </a:r>
            <a:endParaRPr lang="en-US" sz="3600" b="1" kern="0" spc="-131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348389" y="2323386"/>
            <a:ext cx="2949416" cy="8329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800" b="1" kern="0" spc="-79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Advanced Technology</a:t>
            </a:r>
            <a:endParaRPr lang="en-US" sz="2800" b="1" kern="0" spc="-79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348389" y="3572828"/>
            <a:ext cx="2949416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Our proposed system harnesses the power of artificial intelligence, specifically Latent Dirichlet Allocation (LDA) and Natural Language Processing (NLP).</a:t>
            </a:r>
            <a:endParaRPr lang="en-US" sz="24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5846763" y="2323386"/>
            <a:ext cx="2949416" cy="124944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800" b="1" kern="0" spc="-79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Enhanced Candidate Evaluation</a:t>
            </a:r>
            <a:endParaRPr lang="en-US" sz="2800" b="1" kern="0" spc="-79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847398" y="3893423"/>
            <a:ext cx="2949416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By employing LDA and NLP, our system can accurately analyze resumes and rank candidates based on their qualifications and suitability for a specific job.</a:t>
            </a:r>
            <a:endParaRPr lang="en-US" sz="24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345136" y="2323386"/>
            <a:ext cx="2949416" cy="8329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800" b="1" kern="0" spc="-79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Innovative Approach</a:t>
            </a:r>
            <a:endParaRPr lang="en-US" sz="2800" b="1" kern="0" spc="-79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9346406" y="3572828"/>
            <a:ext cx="2949416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Our system incorporates novel methods to overcome the limitations of existing resume analysis systems, leading to improved candidate selection.</a:t>
            </a:r>
            <a:endParaRPr lang="en-US" sz="24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2" name="Shape 6"/>
          <p:cNvSpPr/>
          <p:nvPr/>
        </p:nvSpPr>
        <p:spPr>
          <a:xfrm>
            <a:off x="13892400" y="7491600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14" name="Text 3"/>
          <p:cNvSpPr/>
          <p:nvPr/>
        </p:nvSpPr>
        <p:spPr>
          <a:xfrm>
            <a:off x="14029201" y="7491730"/>
            <a:ext cx="99060" cy="307896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2425"/>
              </a:lnSpc>
              <a:buNone/>
            </a:pPr>
            <a:r>
              <a:rPr lang="en-IN" alt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4</a:t>
            </a:r>
            <a:endParaRPr lang="en-IN" alt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3529"/>
          </a:xfrm>
          <a:prstGeom prst="rect">
            <a:avLst/>
          </a:prstGeom>
          <a:solidFill>
            <a:srgbClr val="0C0C0C"/>
          </a:solidFill>
          <a:ln w="10239">
            <a:solidFill>
              <a:srgbClr val="565151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170307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58670" y="2107565"/>
            <a:ext cx="10513060" cy="14516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4040"/>
              </a:lnSpc>
              <a:buNone/>
            </a:pPr>
            <a:r>
              <a:rPr lang="en-US" sz="3600" b="1" kern="0" spc="-97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Introduction to Latent Dirichlet Allocation and Natural Language Processing</a:t>
            </a:r>
            <a:endParaRPr lang="en-US" sz="3600" b="1" kern="0" spc="-97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2058710" y="4075708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167930" y="4075430"/>
            <a:ext cx="99060" cy="30789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25"/>
              </a:lnSpc>
              <a:buNone/>
            </a:pPr>
            <a:r>
              <a:rPr 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1</a:t>
            </a:r>
            <a:endParaRPr 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2594610" y="4020820"/>
            <a:ext cx="2791460" cy="5130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20"/>
              </a:lnSpc>
              <a:buNone/>
            </a:pPr>
            <a:r>
              <a:rPr lang="en-US" sz="2400" b="1" kern="0" spc="-49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Latent Dirichlet Allocation (LDA)</a:t>
            </a:r>
            <a:endParaRPr lang="en-US" sz="2400" b="1" kern="0" spc="-49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2593975" y="4783455"/>
            <a:ext cx="2787015" cy="23660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7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LDA is a statistical model that allows us to discover topics within a collection of documents. It helps us identify latent themes and extract relevant information from resumes.</a:t>
            </a:r>
            <a:endParaRPr lang="en-US" sz="20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5552400" y="4075708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661620" y="4075430"/>
            <a:ext cx="152400" cy="30789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25"/>
              </a:lnSpc>
              <a:buNone/>
            </a:pPr>
            <a:r>
              <a:rPr 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2</a:t>
            </a:r>
            <a:endParaRPr 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6224905" y="3963670"/>
            <a:ext cx="2545715" cy="5130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20"/>
              </a:lnSpc>
              <a:buNone/>
            </a:pPr>
            <a:r>
              <a:rPr lang="en-US" sz="2400" b="1" kern="0" spc="-49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Natural Language Processing (NLP)</a:t>
            </a:r>
            <a:endParaRPr lang="en-US" sz="2400" b="1" kern="0" spc="-49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6286500" y="4783455"/>
            <a:ext cx="2421890" cy="26289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7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NLP enables machines to understand and interpret human language. By using NLP techniques like named entity recognition and sentiment analysis, our system derives meaningful insights from resumes.</a:t>
            </a:r>
            <a:endParaRPr lang="en-US" sz="20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9181346" y="4075708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290566" y="4075430"/>
            <a:ext cx="144780" cy="30789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25"/>
              </a:lnSpc>
              <a:buNone/>
            </a:pPr>
            <a:r>
              <a:rPr 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3</a:t>
            </a:r>
            <a:endParaRPr 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9689068" y="4223583"/>
            <a:ext cx="1642467" cy="25658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020"/>
              </a:lnSpc>
              <a:buNone/>
            </a:pPr>
            <a:r>
              <a:rPr lang="en-US" sz="2400" b="1" kern="0" spc="-49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Combined Power</a:t>
            </a:r>
            <a:endParaRPr lang="en-US" sz="2400" b="1" kern="0" spc="-49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9866630" y="4783455"/>
            <a:ext cx="2466340" cy="18402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7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By leveraging the capabilities of LDA and NLP together, we can achieve comprehensive resume analysis and accurate candidate ranking.</a:t>
            </a:r>
            <a:endParaRPr lang="en-US" sz="20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9" name="Shape 6"/>
          <p:cNvSpPr/>
          <p:nvPr/>
        </p:nvSpPr>
        <p:spPr>
          <a:xfrm>
            <a:off x="13892400" y="7491600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21" name="Text 3"/>
          <p:cNvSpPr/>
          <p:nvPr/>
        </p:nvSpPr>
        <p:spPr>
          <a:xfrm>
            <a:off x="14029201" y="7491730"/>
            <a:ext cx="99060" cy="307896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2425"/>
              </a:lnSpc>
              <a:buNone/>
            </a:pPr>
            <a:r>
              <a:rPr lang="en-IN" alt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5</a:t>
            </a:r>
            <a:endParaRPr lang="en-IN" alt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303895"/>
          </a:xfrm>
          <a:prstGeom prst="rect">
            <a:avLst/>
          </a:prstGeom>
          <a:solidFill>
            <a:srgbClr val="0C0C0C"/>
          </a:solidFill>
          <a:ln w="9644">
            <a:solidFill>
              <a:srgbClr val="565151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194417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79345" y="2414905"/>
            <a:ext cx="9853295" cy="14579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3825"/>
              </a:lnSpc>
              <a:buNone/>
            </a:pPr>
            <a:r>
              <a:rPr lang="en-US" sz="3060" b="1" kern="0" spc="-92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Implementation of Latent Dirichlet Allocation and Natural Language Processing in Resume Analysis</a:t>
            </a:r>
            <a:endParaRPr lang="en-US" sz="3060" b="1" kern="0" spc="-92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7299722" y="4063127"/>
            <a:ext cx="31075" cy="3813096"/>
          </a:xfrm>
          <a:prstGeom prst="rect">
            <a:avLst/>
          </a:prstGeom>
          <a:solidFill>
            <a:srgbClr val="970248"/>
          </a:solidFill>
        </p:spPr>
      </p:sp>
      <p:sp>
        <p:nvSpPr>
          <p:cNvPr id="7" name="Shape 3"/>
          <p:cNvSpPr/>
          <p:nvPr/>
        </p:nvSpPr>
        <p:spPr>
          <a:xfrm>
            <a:off x="7490162" y="4343936"/>
            <a:ext cx="544354" cy="31075"/>
          </a:xfrm>
          <a:prstGeom prst="rect">
            <a:avLst/>
          </a:prstGeom>
          <a:solidFill>
            <a:srgbClr val="970248"/>
          </a:solidFill>
        </p:spPr>
      </p:sp>
      <p:sp>
        <p:nvSpPr>
          <p:cNvPr id="8" name="Shape 4"/>
          <p:cNvSpPr/>
          <p:nvPr/>
        </p:nvSpPr>
        <p:spPr>
          <a:xfrm>
            <a:off x="7140238" y="4184571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7E023C"/>
          </a:solidFill>
          <a:ln w="9644">
            <a:solidFill>
              <a:srgbClr val="970248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7263070" y="4169807"/>
            <a:ext cx="91440" cy="2917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95"/>
              </a:lnSpc>
              <a:buNone/>
            </a:pPr>
            <a:r>
              <a:rPr lang="en-US" sz="1835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1</a:t>
            </a:r>
            <a:endParaRPr lang="en-US" sz="1835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8170664" y="4218623"/>
            <a:ext cx="1662946" cy="2430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5"/>
              </a:lnSpc>
              <a:buNone/>
            </a:pPr>
            <a:r>
              <a:rPr lang="en-US" sz="2400" b="1" kern="0" spc="-46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Data Preprocessing</a:t>
            </a:r>
            <a:endParaRPr lang="en-US" sz="2400" b="1" kern="0" spc="-46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8170545" y="4617085"/>
            <a:ext cx="4359910" cy="12433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We preprocess the resume data by removing stop words, performing tokenization and stemming, and converting text into numerical vectors.</a:t>
            </a:r>
            <a:endParaRPr lang="en-US" sz="20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6595884" y="5121533"/>
            <a:ext cx="544354" cy="31075"/>
          </a:xfrm>
          <a:prstGeom prst="rect">
            <a:avLst/>
          </a:prstGeom>
          <a:solidFill>
            <a:srgbClr val="970248"/>
          </a:solidFill>
        </p:spPr>
      </p:sp>
      <p:sp>
        <p:nvSpPr>
          <p:cNvPr id="13" name="Shape 9"/>
          <p:cNvSpPr/>
          <p:nvPr/>
        </p:nvSpPr>
        <p:spPr>
          <a:xfrm>
            <a:off x="7140238" y="4962168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7E023C"/>
          </a:solidFill>
          <a:ln w="9644">
            <a:solidFill>
              <a:srgbClr val="970248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7242750" y="4991219"/>
            <a:ext cx="144780" cy="2917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95"/>
              </a:lnSpc>
              <a:buNone/>
            </a:pPr>
            <a:r>
              <a:rPr lang="en-US" sz="1835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2</a:t>
            </a:r>
            <a:endParaRPr lang="en-US" sz="1835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4399240" y="4996220"/>
            <a:ext cx="2060496" cy="2430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1915"/>
              </a:lnSpc>
              <a:buNone/>
            </a:pPr>
            <a:r>
              <a:rPr lang="en-US" sz="2400" b="1" kern="0" spc="-46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Topic Modeling with LDA</a:t>
            </a:r>
            <a:endParaRPr lang="en-US" sz="2400" b="1" kern="0" spc="-46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2385060" y="5394960"/>
            <a:ext cx="4074795" cy="9950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196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We apply LDA to extract latent topics from resumes, identifying key themes and keywords relevant for candidate evaluation.</a:t>
            </a:r>
            <a:endParaRPr lang="en-US" sz="20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7" name="Shape 13"/>
          <p:cNvSpPr/>
          <p:nvPr/>
        </p:nvSpPr>
        <p:spPr>
          <a:xfrm>
            <a:off x="7490162" y="6452533"/>
            <a:ext cx="544354" cy="31075"/>
          </a:xfrm>
          <a:prstGeom prst="rect">
            <a:avLst/>
          </a:prstGeom>
          <a:solidFill>
            <a:srgbClr val="970248"/>
          </a:solidFill>
        </p:spPr>
      </p:sp>
      <p:sp>
        <p:nvSpPr>
          <p:cNvPr id="18" name="Shape 14"/>
          <p:cNvSpPr/>
          <p:nvPr/>
        </p:nvSpPr>
        <p:spPr>
          <a:xfrm>
            <a:off x="7140238" y="6293167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7E023C"/>
          </a:solidFill>
          <a:ln w="9644">
            <a:solidFill>
              <a:srgbClr val="970248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7246560" y="6322219"/>
            <a:ext cx="137160" cy="2917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95"/>
              </a:lnSpc>
              <a:buNone/>
            </a:pPr>
            <a:r>
              <a:rPr lang="en-US" sz="1835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3</a:t>
            </a:r>
            <a:endParaRPr lang="en-US" sz="1835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8170664" y="6327219"/>
            <a:ext cx="1555313" cy="2430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5"/>
              </a:lnSpc>
              <a:buNone/>
            </a:pPr>
            <a:r>
              <a:rPr lang="en-US" sz="2400" b="1" kern="0" spc="-46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NLP Analysis</a:t>
            </a:r>
            <a:endParaRPr lang="en-US" sz="2400" b="1" kern="0" spc="-46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8170545" y="6725920"/>
            <a:ext cx="4062095" cy="9950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Using NLP techniques, we analyze the resume content, extracting information such as skills, experience, and achievements.</a:t>
            </a:r>
            <a:endParaRPr lang="en-US" sz="20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23" name="Shape 6"/>
          <p:cNvSpPr/>
          <p:nvPr/>
        </p:nvSpPr>
        <p:spPr>
          <a:xfrm>
            <a:off x="13892400" y="7491600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24" name="Text 3"/>
          <p:cNvSpPr/>
          <p:nvPr/>
        </p:nvSpPr>
        <p:spPr>
          <a:xfrm>
            <a:off x="14029201" y="7491730"/>
            <a:ext cx="99060" cy="307896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2425"/>
              </a:lnSpc>
              <a:buNone/>
            </a:pPr>
            <a:r>
              <a:rPr lang="en-IN" alt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6</a:t>
            </a:r>
            <a:endParaRPr lang="en-IN" alt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201698"/>
            <a:ext cx="9933503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5470"/>
              </a:lnSpc>
              <a:buNone/>
            </a:pPr>
            <a:r>
              <a:rPr lang="en-US" sz="3600" b="1" kern="0" spc="-131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Evaluation Metrics for Candidate Ranking</a:t>
            </a:r>
            <a:endParaRPr lang="en-US" sz="3600" b="1" kern="0" spc="-131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348389" y="32083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29721" y="3250049"/>
            <a:ext cx="13716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1</a:t>
            </a:r>
            <a:endParaRPr lang="en-US" sz="2625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3070503" y="3284696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000" b="1" kern="0" spc="-66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Relevance Score</a:t>
            </a:r>
            <a:endParaRPr lang="en-US" sz="2000" b="1" kern="0" spc="-66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3070503" y="3854053"/>
            <a:ext cx="4133612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We assign a relevance score to each candidate based on the match between their resume and the job requirements.</a:t>
            </a:r>
            <a:endParaRPr lang="en-US" sz="20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426285" y="32083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3327" y="3250049"/>
            <a:ext cx="20574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2</a:t>
            </a:r>
            <a:endParaRPr lang="en-US" sz="2625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8148399" y="3284696"/>
            <a:ext cx="307669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000" b="1" kern="0" spc="-66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Qualification Assessment</a:t>
            </a:r>
            <a:endParaRPr lang="en-US" sz="2000" b="1" kern="0" spc="-66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8148399" y="3854053"/>
            <a:ext cx="4133612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We evaluate candidates' qualifications by considering factors like education, work experience, and certifications.</a:t>
            </a:r>
            <a:endParaRPr lang="en-US" sz="20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2348389" y="53160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499241" y="5357693"/>
            <a:ext cx="1981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3</a:t>
            </a:r>
            <a:endParaRPr lang="en-US" sz="2625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3070503" y="5392341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000" b="1" kern="0" spc="-66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Skills Proficiency</a:t>
            </a:r>
            <a:endParaRPr lang="en-US" sz="2000" b="1" kern="0" spc="-66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3070503" y="5961698"/>
            <a:ext cx="4133612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We assess candidates' proficiency in required skills, giving higher scores to those who exhibit a stronger skillset.</a:t>
            </a:r>
            <a:endParaRPr lang="en-US" sz="20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69517" y="5357693"/>
            <a:ext cx="21336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4</a:t>
            </a:r>
            <a:endParaRPr lang="en-US" sz="2625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8148399" y="5392341"/>
            <a:ext cx="2251829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000" b="1" kern="0" spc="-66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Language Fluency</a:t>
            </a:r>
            <a:endParaRPr lang="en-US" sz="2000" b="1" kern="0" spc="-66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8148320" y="5962015"/>
            <a:ext cx="4457700" cy="10661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We examine candidates' language proficiency, taking into account both written and verbal communication skills.</a:t>
            </a:r>
            <a:endParaRPr lang="en-US" sz="20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22" name="Shape 6"/>
          <p:cNvSpPr/>
          <p:nvPr/>
        </p:nvSpPr>
        <p:spPr>
          <a:xfrm>
            <a:off x="13892400" y="7491600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23" name="Text 3"/>
          <p:cNvSpPr/>
          <p:nvPr/>
        </p:nvSpPr>
        <p:spPr>
          <a:xfrm>
            <a:off x="14029201" y="7491730"/>
            <a:ext cx="99060" cy="307896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2425"/>
              </a:lnSpc>
              <a:buNone/>
            </a:pPr>
            <a:r>
              <a:rPr lang="en-IN" alt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7</a:t>
            </a:r>
            <a:endParaRPr lang="en-IN" alt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910239"/>
            <a:ext cx="9933503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5470"/>
              </a:lnSpc>
              <a:buNone/>
            </a:pPr>
            <a:r>
              <a:rPr lang="en-US" sz="3600" b="1" kern="0" spc="-131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Comparison of Existing Systems with Proposed System</a:t>
            </a:r>
            <a:endParaRPr lang="en-US" sz="3600" b="1" kern="0" spc="-131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348389" y="3743325"/>
            <a:ext cx="9933503" cy="2576036"/>
          </a:xfrm>
          <a:prstGeom prst="roundRect">
            <a:avLst>
              <a:gd name="adj" fmla="val 3882"/>
            </a:avLst>
          </a:prstGeom>
          <a:noFill/>
          <a:ln w="13811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362200" y="3757136"/>
            <a:ext cx="9905881" cy="637103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7" name="Text 4"/>
          <p:cNvSpPr/>
          <p:nvPr/>
        </p:nvSpPr>
        <p:spPr>
          <a:xfrm>
            <a:off x="2584490" y="3897987"/>
            <a:ext cx="450473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Existing Systems</a:t>
            </a:r>
            <a:endParaRPr lang="en-US" sz="20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7541181" y="3897987"/>
            <a:ext cx="450473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Proposed System</a:t>
            </a:r>
            <a:endParaRPr lang="en-US" sz="20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2362200" y="4394240"/>
            <a:ext cx="9905881" cy="637103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0" name="Text 7"/>
          <p:cNvSpPr/>
          <p:nvPr/>
        </p:nvSpPr>
        <p:spPr>
          <a:xfrm>
            <a:off x="2584490" y="4535091"/>
            <a:ext cx="450473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Relies on rule-based algorithms</a:t>
            </a:r>
            <a:endParaRPr lang="en-US" sz="20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541181" y="4535091"/>
            <a:ext cx="450473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Utilizes advanced AI techniques</a:t>
            </a:r>
            <a:endParaRPr lang="en-US" sz="20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2362200" y="5031343"/>
            <a:ext cx="9905881" cy="637103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3" name="Text 10"/>
          <p:cNvSpPr/>
          <p:nvPr/>
        </p:nvSpPr>
        <p:spPr>
          <a:xfrm>
            <a:off x="2584490" y="5172194"/>
            <a:ext cx="450473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May overlook relevant keywords</a:t>
            </a:r>
            <a:endParaRPr lang="en-US" sz="20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7541181" y="5172194"/>
            <a:ext cx="450473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Extracts latent topics from resumes</a:t>
            </a:r>
            <a:endParaRPr lang="en-US" sz="20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2362200" y="5668447"/>
            <a:ext cx="9905881" cy="637103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6" name="Text 13"/>
          <p:cNvSpPr/>
          <p:nvPr/>
        </p:nvSpPr>
        <p:spPr>
          <a:xfrm>
            <a:off x="2584490" y="5809298"/>
            <a:ext cx="450473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Limited accuracy and efficiency</a:t>
            </a:r>
            <a:endParaRPr lang="en-US" sz="20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7541181" y="5809298"/>
            <a:ext cx="450473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Improved candidate selection process</a:t>
            </a:r>
            <a:endParaRPr lang="en-US" sz="20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9" name="Shape 6"/>
          <p:cNvSpPr/>
          <p:nvPr/>
        </p:nvSpPr>
        <p:spPr>
          <a:xfrm>
            <a:off x="13892400" y="7491600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20" name="Text 3"/>
          <p:cNvSpPr/>
          <p:nvPr/>
        </p:nvSpPr>
        <p:spPr>
          <a:xfrm>
            <a:off x="14029201" y="7491730"/>
            <a:ext cx="99060" cy="307896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2425"/>
              </a:lnSpc>
              <a:buNone/>
            </a:pPr>
            <a:r>
              <a:rPr lang="en-IN" alt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8</a:t>
            </a:r>
            <a:endParaRPr lang="en-IN" alt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923449"/>
            <a:ext cx="6760012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3600" b="1" kern="0" spc="-131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Conclusion and Future Work</a:t>
            </a:r>
            <a:endParaRPr lang="en-US" sz="3600" b="1" kern="0" spc="-131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89" y="2062163"/>
            <a:ext cx="3088958" cy="19090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248864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400" b="1" kern="0" spc="-66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Conclusion</a:t>
            </a:r>
            <a:endParaRPr lang="en-US" sz="2400" b="1" kern="0" spc="-66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2348389" y="4818221"/>
            <a:ext cx="3088958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AI-powered resume analysis and candidate ranking systems have the potential to revolutionize the hiring process, enabling companies to identify the most qualified candidates efficiently.</a:t>
            </a:r>
            <a:endParaRPr lang="en-US" sz="20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602" y="2062163"/>
            <a:ext cx="3088958" cy="190904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4248864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400" b="1" kern="0" spc="-66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Future Work</a:t>
            </a:r>
            <a:endParaRPr lang="en-US" sz="2400" b="1" kern="0" spc="-66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5770602" y="4818221"/>
            <a:ext cx="3088958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Further research and development are needed to refine and enhance the proposed system, considering additional factors and optimizing the performance of LDA and NLP algorithms.</a:t>
            </a:r>
            <a:endParaRPr lang="en-US" sz="20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816" y="2062163"/>
            <a:ext cx="3089077" cy="190916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4248983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400" b="1" kern="0" spc="-66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Impact</a:t>
            </a:r>
            <a:endParaRPr lang="en-US" sz="2400" b="1" kern="0" spc="-66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9192816" y="4818340"/>
            <a:ext cx="3089077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An effective resume analysis system can lead to better job matches, improved career opportunities for candidates, and increased productivity for organizations.</a:t>
            </a:r>
            <a:endParaRPr lang="en-US" sz="200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5" name="Shape 6"/>
          <p:cNvSpPr/>
          <p:nvPr/>
        </p:nvSpPr>
        <p:spPr>
          <a:xfrm>
            <a:off x="13892400" y="7491600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16" name="Text 3"/>
          <p:cNvSpPr/>
          <p:nvPr/>
        </p:nvSpPr>
        <p:spPr>
          <a:xfrm>
            <a:off x="14029201" y="7491730"/>
            <a:ext cx="99060" cy="307896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2425"/>
              </a:lnSpc>
              <a:buNone/>
            </a:pPr>
            <a:r>
              <a:rPr lang="en-IN" alt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9</a:t>
            </a:r>
            <a:endParaRPr lang="en-IN" alt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4636</Words>
  <Application>WPS Presentation</Application>
  <PresentationFormat>On-screen Show (16:9)</PresentationFormat>
  <Paragraphs>158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Overpass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madha</cp:lastModifiedBy>
  <cp:revision>14</cp:revision>
  <dcterms:created xsi:type="dcterms:W3CDTF">2023-11-03T10:38:00Z</dcterms:created>
  <dcterms:modified xsi:type="dcterms:W3CDTF">2023-11-21T04:02:45Z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198A9D022D2844E282763028C6031FBC_12</vt:lpwstr>
  </property>
  <property fmtid="{D5CDD505-2E9C-101B-9397-08002B2CF9AE}" pid="3" name="KSOProductBuildVer">
    <vt:lpwstr>1033-12.2.0.13306</vt:lpwstr>
  </property>
</Properties>
</file>