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4" r:id="rId3"/>
    <p:sldId id="266" r:id="rId4"/>
    <p:sldId id="267" r:id="rId5"/>
    <p:sldId id="269" r:id="rId6"/>
    <p:sldId id="270" r:id="rId7"/>
    <p:sldId id="271" r:id="rId8"/>
    <p:sldId id="274" r:id="rId9"/>
    <p:sldId id="273" r:id="rId10"/>
    <p:sldId id="275" r:id="rId11"/>
    <p:sldId id="27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841"/>
    <a:srgbClr val="F7BC09"/>
    <a:srgbClr val="3CA452"/>
    <a:srgbClr val="4785E2"/>
    <a:srgbClr val="739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704" autoAdjust="0"/>
  </p:normalViewPr>
  <p:slideViewPr>
    <p:cSldViewPr snapToGrid="0">
      <p:cViewPr varScale="1">
        <p:scale>
          <a:sx n="88" d="100"/>
          <a:sy n="88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3T07:59:11.88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3T07:59:15.9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3T07:59:16.13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324D-8C09-4246-8943-F10179395CC9}" type="datetime1">
              <a:rPr lang="en-US" smtClean="0"/>
              <a:t>12/14/2020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7980-C65C-4EE2-BF10-214E2C14E590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1A3F-98A7-49C3-B23E-9DF1711F7503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BF8AE88-28C7-4D98-B6BE-B675C0886C19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78" indent="0">
              <a:buNone/>
              <a:defRPr sz="2000"/>
            </a:lvl2pPr>
            <a:lvl3pPr marL="914354" indent="0">
              <a:buNone/>
              <a:defRPr sz="18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8EFA-9D0D-46B0-8A44-05FDA8EA0D77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93D9-2004-44B1-BF00-6815A4AEBA7F}" type="datetime1">
              <a:rPr lang="en-US" smtClean="0"/>
              <a:t>12/14/2020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9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5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5" y="2193929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3740-C255-4AE9-9160-392AA31D1669}" type="datetime1">
              <a:rPr lang="en-US" smtClean="0"/>
              <a:t>12/14/2020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57C1-CD2D-4CE6-87EE-FD9D7731DD36}" type="datetime1">
              <a:rPr lang="en-US" smtClean="0"/>
              <a:t>12/14/2020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6B79-2011-40ED-9BEF-775130BA84E4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338122" indent="-338122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B4CB-2B81-4E4C-8551-59812D45D8AA}" type="datetime1">
              <a:rPr lang="en-US" smtClean="0"/>
              <a:t>12/14/2020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D106-2480-4117-9E3F-B5CE0DB75B06}" type="datetime1">
              <a:rPr lang="en-US" smtClean="0"/>
              <a:t>12/14/2020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94A791E-F88F-4983-ADE9-7AAA87C78756}" type="datetime1">
              <a:rPr lang="en-US" smtClean="0"/>
              <a:t>12/14/2020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54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23" indent="-287323" algn="l" defTabSz="914354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38" indent="-282561" algn="l" defTabSz="914354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ndroid_version_histo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4ar.com/%D8%A7%D9%86%D8%AF%D9%8A-%D8%B1%D9%88%D8%A8%D9%8A%D9%86-%D9%82%D8%AF-%D9%8A%D9%8F%D9%86%D8%AA%D8%AC-%D9%87%D9%88%D8%A7%D8%AA%D9%81-%D8%A7%D9%86%D8%AF%D8%B1%D9%88%D9%8A%D8%AF-%D8%A8%D8%B9%D9%8A%D8%AF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82FC5D51-6431-4C9E-9B7B-0BD5CA3E3921}"/>
              </a:ext>
            </a:extLst>
          </p:cNvPr>
          <p:cNvSpPr txBox="1">
            <a:spLocks/>
          </p:cNvSpPr>
          <p:nvPr/>
        </p:nvSpPr>
        <p:spPr>
          <a:xfrm>
            <a:off x="2644140" y="1363296"/>
            <a:ext cx="6903720" cy="1371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Presentation On-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35775-51E0-49CC-8875-F4A1F0776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87" y="3179786"/>
            <a:ext cx="9750829" cy="14854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C6275-EF28-47FE-AD1C-EE4EACD30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939C0-94FC-4018-9BFF-BE30695FDA22}"/>
              </a:ext>
            </a:extLst>
          </p:cNvPr>
          <p:cNvSpPr txBox="1"/>
          <p:nvPr/>
        </p:nvSpPr>
        <p:spPr>
          <a:xfrm>
            <a:off x="9779726" y="5286829"/>
            <a:ext cx="2290354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By-</a:t>
            </a:r>
          </a:p>
          <a:p>
            <a:r>
              <a:rPr lang="en-IN" dirty="0"/>
              <a:t>Sandeep Urankar</a:t>
            </a:r>
          </a:p>
          <a:p>
            <a:r>
              <a:rPr lang="en-IN" dirty="0"/>
              <a:t>202CS18047</a:t>
            </a:r>
          </a:p>
        </p:txBody>
      </p:sp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BC04-B4A1-441D-A302-23A7D59F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ANDROID ARCHITECTURE -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809E-0D34-4DB4-B63B-FC99911D0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62A39-D803-4A1B-B5DB-6DF4C99F2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41" y="1690692"/>
            <a:ext cx="7008117" cy="503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6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5C3C-CEAA-492F-BBC3-BFC66163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ANDROID ARCHITECTURE CONTD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BAC2C-DB73-4E0A-A607-ACB39BB9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LINUX KERNEL – </a:t>
            </a:r>
          </a:p>
          <a:p>
            <a:r>
              <a:rPr lang="en-US" dirty="0"/>
              <a:t>At the </a:t>
            </a:r>
            <a:r>
              <a:rPr lang="en-US" b="1" dirty="0"/>
              <a:t>bottom</a:t>
            </a:r>
            <a:r>
              <a:rPr lang="en-US" dirty="0"/>
              <a:t> of the </a:t>
            </a:r>
            <a:r>
              <a:rPr lang="en-US" b="1" dirty="0"/>
              <a:t>layers</a:t>
            </a:r>
            <a:r>
              <a:rPr lang="en-US" dirty="0"/>
              <a:t> is Linux kernel.</a:t>
            </a:r>
          </a:p>
          <a:p>
            <a:r>
              <a:rPr lang="en-US" dirty="0"/>
              <a:t>This provides a level of abstraction between the device hardware and it contains all the essential hardware drivers like camera, keypad, display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1F73-C67B-4293-A82B-D34AF9E61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EF6C-F103-4457-9A82-A9A03C57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REFERENCES-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62B2-DBDF-41A0-869E-1E334447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https://en.wikipedia.org/wiki/Android_(operating_system)</a:t>
            </a:r>
          </a:p>
          <a:p>
            <a:r>
              <a:rPr lang="en-IN" sz="2400" dirty="0"/>
              <a:t>https://en.wikipedia.org/wiki/Andy_Rubin</a:t>
            </a:r>
          </a:p>
          <a:p>
            <a:r>
              <a:rPr lang="en-IN" sz="2400" dirty="0"/>
              <a:t>https://www.statista.com/statistics/272698/global-market-share-held-by-mobile-operating-systems-since-2009/#:~:text=Android%20maintained%20its%20position%20as,of%20the%20global%20market%20share. (For Stats)</a:t>
            </a:r>
          </a:p>
          <a:p>
            <a:r>
              <a:rPr lang="en-IN" sz="2400" dirty="0">
                <a:hlinkClick r:id="rId2"/>
              </a:rPr>
              <a:t>https://en.wikipedia.org/wiki/Android_version_history</a:t>
            </a:r>
            <a:endParaRPr lang="en-IN" sz="2400" dirty="0"/>
          </a:p>
          <a:p>
            <a:r>
              <a:rPr lang="en-IN" sz="2400" dirty="0"/>
              <a:t>https://www.tutorialspoint.com/android/android_architecture.htm</a:t>
            </a:r>
          </a:p>
          <a:p>
            <a:r>
              <a:rPr lang="en-IN" sz="2400" dirty="0"/>
              <a:t>Images – Google.com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E5A5F-CB78-44A5-8EED-9CDB7CEE9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71204" y="523069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WHAT IS ANDROID?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2357646"/>
            <a:ext cx="10515600" cy="3670628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Android</a:t>
            </a:r>
            <a:r>
              <a:rPr lang="en-US" sz="4000" dirty="0"/>
              <a:t> is a </a:t>
            </a:r>
            <a:r>
              <a:rPr lang="en-US" sz="4000" b="1" dirty="0"/>
              <a:t>operating system </a:t>
            </a:r>
            <a:r>
              <a:rPr lang="en-US" sz="4000" dirty="0"/>
              <a:t>based on a modified version of the </a:t>
            </a:r>
            <a:r>
              <a:rPr lang="en-US" sz="4000" b="1" dirty="0"/>
              <a:t>Linux kernel </a:t>
            </a:r>
            <a:r>
              <a:rPr lang="en-US" sz="4000" dirty="0"/>
              <a:t>and other open source software.</a:t>
            </a:r>
          </a:p>
          <a:p>
            <a:pPr lvl="0"/>
            <a:r>
              <a:rPr lang="en-US" sz="4000" dirty="0"/>
              <a:t>Designed primarily for </a:t>
            </a:r>
            <a:r>
              <a:rPr lang="en-US" sz="4000" b="1" dirty="0"/>
              <a:t>touchscreen mobile devices</a:t>
            </a:r>
            <a:r>
              <a:rPr lang="en-US" sz="4000" dirty="0"/>
              <a:t> such as </a:t>
            </a:r>
            <a:r>
              <a:rPr lang="en-US" sz="4000" b="1" dirty="0"/>
              <a:t>smartphones and tablets</a:t>
            </a:r>
            <a:r>
              <a:rPr lang="en-US" sz="400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C98F0-BA9C-4399-A6F4-6908D7AD0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06C5721-D148-40F9-8AE3-789A45AC3832}"/>
                  </a:ext>
                </a:extLst>
              </p14:cNvPr>
              <p14:cNvContentPartPr/>
              <p14:nvPr/>
            </p14:nvContentPartPr>
            <p14:xfrm>
              <a:off x="6234251" y="-217800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06C5721-D148-40F9-8AE3-789A45AC38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6251" y="-228600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50BA1EE-46BC-4EF1-A3FB-060DDD90F465}"/>
                  </a:ext>
                </a:extLst>
              </p14:cNvPr>
              <p14:cNvContentPartPr/>
              <p14:nvPr/>
            </p14:nvContentPartPr>
            <p14:xfrm>
              <a:off x="8841371" y="380988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50BA1EE-46BC-4EF1-A3FB-060DDD90F4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3371" y="370224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38BA358-65C9-4671-A2A4-8137A12A4CEB}"/>
                  </a:ext>
                </a:extLst>
              </p14:cNvPr>
              <p14:cNvContentPartPr/>
              <p14:nvPr/>
            </p14:nvContentPartPr>
            <p14:xfrm>
              <a:off x="8724731" y="36932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38BA358-65C9-4671-A2A4-8137A12A4C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06731" y="3585600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438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6FE6-5590-43CF-9841-741781AC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28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dirty="0"/>
              <a:t>ORIGIN OF ANDROID-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A784-0DD6-4284-8516-6DED7198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2320291"/>
          </a:xfrm>
        </p:spPr>
        <p:txBody>
          <a:bodyPr>
            <a:normAutofit/>
          </a:bodyPr>
          <a:lstStyle/>
          <a:p>
            <a:r>
              <a:rPr lang="en-IN" sz="4000" dirty="0"/>
              <a:t>Android was founded in </a:t>
            </a:r>
            <a:r>
              <a:rPr lang="en-IN" sz="4000" b="1" dirty="0"/>
              <a:t>Palo Alto, California</a:t>
            </a:r>
            <a:r>
              <a:rPr lang="en-IN" sz="4000" dirty="0"/>
              <a:t> in </a:t>
            </a:r>
            <a:r>
              <a:rPr lang="en-IN" sz="4000" b="1" dirty="0"/>
              <a:t>October 2003</a:t>
            </a:r>
            <a:r>
              <a:rPr lang="en-IN" sz="4000" dirty="0"/>
              <a:t> by </a:t>
            </a:r>
            <a:r>
              <a:rPr lang="en-IN" sz="4000" b="1" dirty="0"/>
              <a:t>Andy Rubin, Rich Miner, Nick Sears and Chris White</a:t>
            </a:r>
            <a:r>
              <a:rPr lang="en-IN" sz="4000" dirty="0"/>
              <a:t> who work at </a:t>
            </a:r>
            <a:r>
              <a:rPr lang="en-IN" sz="4000" b="1" dirty="0">
                <a:solidFill>
                  <a:srgbClr val="4785E2"/>
                </a:solidFill>
              </a:rPr>
              <a:t>G</a:t>
            </a:r>
            <a:r>
              <a:rPr lang="en-IN" sz="4000" b="1" dirty="0">
                <a:solidFill>
                  <a:srgbClr val="D64841"/>
                </a:solidFill>
              </a:rPr>
              <a:t>o</a:t>
            </a:r>
            <a:r>
              <a:rPr lang="en-IN" sz="4000" b="1" dirty="0">
                <a:solidFill>
                  <a:srgbClr val="F7BC09"/>
                </a:solidFill>
              </a:rPr>
              <a:t>o</a:t>
            </a:r>
            <a:r>
              <a:rPr lang="en-IN" sz="4000" b="1" dirty="0">
                <a:solidFill>
                  <a:srgbClr val="4785E2"/>
                </a:solidFill>
              </a:rPr>
              <a:t>g</a:t>
            </a:r>
            <a:r>
              <a:rPr lang="en-IN" sz="4000" b="1" dirty="0">
                <a:solidFill>
                  <a:srgbClr val="3CA452"/>
                </a:solidFill>
              </a:rPr>
              <a:t>l</a:t>
            </a:r>
            <a:r>
              <a:rPr lang="en-IN" sz="4000" b="1" dirty="0">
                <a:solidFill>
                  <a:srgbClr val="D64841"/>
                </a:solidFill>
              </a:rPr>
              <a:t>e</a:t>
            </a:r>
            <a:r>
              <a:rPr lang="en-IN" sz="4000" b="1" dirty="0"/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1B89E-11C6-410E-A629-9F1680096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14360" y="4221533"/>
            <a:ext cx="3139440" cy="21348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D2E1A-AFF1-4169-A77C-816BD12C6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183B8-C146-4D78-B01F-D426527390D5}"/>
              </a:ext>
            </a:extLst>
          </p:cNvPr>
          <p:cNvSpPr txBox="1"/>
          <p:nvPr/>
        </p:nvSpPr>
        <p:spPr>
          <a:xfrm>
            <a:off x="6096000" y="5562602"/>
            <a:ext cx="2286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Andy Rubin -</a:t>
            </a:r>
          </a:p>
        </p:txBody>
      </p:sp>
    </p:spTree>
    <p:extLst>
      <p:ext uri="{BB962C8B-B14F-4D97-AF65-F5344CB8AC3E}">
        <p14:creationId xmlns:p14="http://schemas.microsoft.com/office/powerpoint/2010/main" val="25204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5538-7F1D-4B47-BCF6-BEBDC85C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ANDY RUBIN-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01EA-B6A9-4B55-8AA0-0C20AFEB0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3"/>
            <a:ext cx="10515600" cy="3573467"/>
          </a:xfrm>
        </p:spPr>
        <p:txBody>
          <a:bodyPr>
            <a:normAutofit/>
          </a:bodyPr>
          <a:lstStyle/>
          <a:p>
            <a:r>
              <a:rPr lang="en-US" sz="4000" dirty="0"/>
              <a:t>He was nicknamed "</a:t>
            </a:r>
            <a:r>
              <a:rPr lang="en-US" sz="4000" b="1" dirty="0"/>
              <a:t>Android</a:t>
            </a:r>
            <a:r>
              <a:rPr lang="en-US" sz="4000" dirty="0"/>
              <a:t>" by his co-workers at </a:t>
            </a:r>
            <a:r>
              <a:rPr lang="en-US" sz="4000" b="1" dirty="0"/>
              <a:t>Apple</a:t>
            </a:r>
            <a:r>
              <a:rPr lang="en-US" sz="4000" dirty="0"/>
              <a:t> in 1989 due to </a:t>
            </a:r>
            <a:r>
              <a:rPr lang="en-US" sz="4000" b="1" dirty="0"/>
              <a:t>love of robots</a:t>
            </a:r>
            <a:r>
              <a:rPr lang="en-US" sz="4000" dirty="0"/>
              <a:t>, with the nickname eventually becoming the official name of the </a:t>
            </a:r>
            <a:r>
              <a:rPr lang="en-US" sz="4000" b="1" dirty="0"/>
              <a:t>Android operating system</a:t>
            </a:r>
            <a:r>
              <a:rPr lang="en-US" sz="4000" dirty="0"/>
              <a:t>.</a:t>
            </a:r>
            <a:endParaRPr lang="en-I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EE1FB-C074-4D22-94BF-E69386EC0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6182-818F-4813-B55B-605456C5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/>
              <a:t>ORIGIN OF ANDROID CONTD.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0A3E9-50B2-45DE-9A2C-39FC28C53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F839EE-A354-456D-AB28-D7F44A0F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Android</a:t>
            </a:r>
            <a:r>
              <a:rPr lang="en-IN" sz="4000" dirty="0"/>
              <a:t> was purchased by the </a:t>
            </a:r>
            <a:r>
              <a:rPr lang="en-IN" sz="4000" b="1" dirty="0">
                <a:solidFill>
                  <a:srgbClr val="4785E2"/>
                </a:solidFill>
              </a:rPr>
              <a:t>G</a:t>
            </a:r>
            <a:r>
              <a:rPr lang="en-IN" sz="4000" b="1" dirty="0">
                <a:solidFill>
                  <a:srgbClr val="D64841"/>
                </a:solidFill>
              </a:rPr>
              <a:t>o</a:t>
            </a:r>
            <a:r>
              <a:rPr lang="en-IN" sz="4000" b="1" dirty="0">
                <a:solidFill>
                  <a:srgbClr val="F7BC09"/>
                </a:solidFill>
              </a:rPr>
              <a:t>o</a:t>
            </a:r>
            <a:r>
              <a:rPr lang="en-IN" sz="4000" b="1" dirty="0">
                <a:solidFill>
                  <a:srgbClr val="4785E2"/>
                </a:solidFill>
              </a:rPr>
              <a:t>g</a:t>
            </a:r>
            <a:r>
              <a:rPr lang="en-IN" sz="4000" b="1" dirty="0">
                <a:solidFill>
                  <a:srgbClr val="3CA452"/>
                </a:solidFill>
              </a:rPr>
              <a:t>l</a:t>
            </a:r>
            <a:r>
              <a:rPr lang="en-IN" sz="4000" b="1" dirty="0">
                <a:solidFill>
                  <a:srgbClr val="D64841"/>
                </a:solidFill>
              </a:rPr>
              <a:t>e </a:t>
            </a:r>
            <a:r>
              <a:rPr lang="en-IN" sz="4000" dirty="0"/>
              <a:t>in </a:t>
            </a:r>
            <a:r>
              <a:rPr lang="en-IN" sz="4000" b="1" dirty="0"/>
              <a:t>August 2005 </a:t>
            </a:r>
            <a:r>
              <a:rPr lang="en-IN" sz="4000" dirty="0"/>
              <a:t>for </a:t>
            </a:r>
            <a:r>
              <a:rPr lang="en-IN" sz="4000" b="1" dirty="0"/>
              <a:t>$50 million</a:t>
            </a:r>
            <a:r>
              <a:rPr lang="en-IN" sz="4000" dirty="0"/>
              <a:t>.</a:t>
            </a:r>
          </a:p>
          <a:p>
            <a:r>
              <a:rPr lang="en-IN" sz="4000" b="1" dirty="0"/>
              <a:t>HTC Dream </a:t>
            </a:r>
            <a:r>
              <a:rPr lang="en-IN" sz="4000" dirty="0"/>
              <a:t>was the first android device launched in </a:t>
            </a:r>
            <a:r>
              <a:rPr lang="en-IN" sz="4000" b="1" dirty="0"/>
              <a:t>September 2008</a:t>
            </a:r>
            <a:r>
              <a:rPr lang="en-IN" sz="4000" dirty="0"/>
              <a:t>.</a:t>
            </a:r>
          </a:p>
          <a:p>
            <a:r>
              <a:rPr lang="en-IN" sz="4000" dirty="0"/>
              <a:t>Now, android covers </a:t>
            </a:r>
            <a:r>
              <a:rPr lang="en-IN" sz="4000" b="1" dirty="0"/>
              <a:t>72.92%</a:t>
            </a:r>
            <a:r>
              <a:rPr lang="en-IN" sz="4000" dirty="0"/>
              <a:t> of worldwide smartphones as of </a:t>
            </a:r>
            <a:r>
              <a:rPr lang="en-IN" sz="4000" b="1" dirty="0"/>
              <a:t>October 2020</a:t>
            </a:r>
            <a:r>
              <a:rPr lang="en-IN" sz="40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5294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2798-73C7-4E62-A1C7-1D83B7E7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281101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HISTORY OF ANDROID LOGO-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8DB96-8D7C-47BF-8AB1-620D67CFE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159CE1D-BA9B-4671-BB2E-8CDF1E4C7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60" y="2044272"/>
            <a:ext cx="5796280" cy="78340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03E03A-7897-4FEE-A9B2-B3228C623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80" y="2946930"/>
            <a:ext cx="5623560" cy="12540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7A2363-3938-49F6-84A2-6559B1948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4597192"/>
            <a:ext cx="7584440" cy="11554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D1CAF6-B8C6-4892-A247-381FCB1991FA}"/>
              </a:ext>
            </a:extLst>
          </p:cNvPr>
          <p:cNvSpPr txBox="1"/>
          <p:nvPr/>
        </p:nvSpPr>
        <p:spPr>
          <a:xfrm>
            <a:off x="838200" y="2176151"/>
            <a:ext cx="407416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First Android logotype (2007–2014)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E21AC-67EA-480F-BDAD-15C4E3A24241}"/>
              </a:ext>
            </a:extLst>
          </p:cNvPr>
          <p:cNvSpPr txBox="1"/>
          <p:nvPr/>
        </p:nvSpPr>
        <p:spPr>
          <a:xfrm>
            <a:off x="838200" y="3429000"/>
            <a:ext cx="455168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Second Android logotype (2014–2019)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BF7272-6696-45EE-92D8-193B6E2744F8}"/>
              </a:ext>
            </a:extLst>
          </p:cNvPr>
          <p:cNvSpPr txBox="1"/>
          <p:nvPr/>
        </p:nvSpPr>
        <p:spPr>
          <a:xfrm>
            <a:off x="508000" y="4952260"/>
            <a:ext cx="288036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Third Android logotype (2019–present)</a:t>
            </a:r>
            <a:endParaRPr lang="en-IN" b="1" dirty="0" err="1"/>
          </a:p>
        </p:txBody>
      </p:sp>
    </p:spTree>
    <p:extLst>
      <p:ext uri="{BB962C8B-B14F-4D97-AF65-F5344CB8AC3E}">
        <p14:creationId xmlns:p14="http://schemas.microsoft.com/office/powerpoint/2010/main" val="89152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3129-F31F-463F-8AAA-B8669214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FEATURES-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93BB-9DA8-4AED-99D0-E4C7B2C5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4000" b="1" dirty="0"/>
              <a:t>Android</a:t>
            </a:r>
            <a:r>
              <a:rPr lang="en-IN" sz="4000" dirty="0"/>
              <a:t> supports </a:t>
            </a:r>
            <a:r>
              <a:rPr lang="en-IN" sz="4000" b="1" dirty="0"/>
              <a:t>wireless communication </a:t>
            </a:r>
            <a:r>
              <a:rPr lang="en-IN" sz="4000" dirty="0"/>
              <a:t>using – </a:t>
            </a:r>
            <a:r>
              <a:rPr lang="en-IN" sz="4000" b="1" dirty="0"/>
              <a:t>2G, 3G, 4G Network, Wi-Fi Networks, Bluetooth Connectivity</a:t>
            </a:r>
            <a:r>
              <a:rPr lang="en-IN" sz="4000" dirty="0"/>
              <a:t>.</a:t>
            </a:r>
          </a:p>
          <a:p>
            <a:r>
              <a:rPr lang="en-IN" sz="4000" b="1" dirty="0"/>
              <a:t>Developing</a:t>
            </a:r>
            <a:r>
              <a:rPr lang="en-IN" sz="4000" dirty="0"/>
              <a:t> an android applications is not tough, using </a:t>
            </a:r>
            <a:r>
              <a:rPr lang="en-IN" sz="4000" b="1" dirty="0"/>
              <a:t>SDK</a:t>
            </a:r>
            <a:r>
              <a:rPr lang="en-IN" sz="4000" dirty="0"/>
              <a:t> and </a:t>
            </a:r>
            <a:r>
              <a:rPr lang="en-IN" sz="4000" b="1" dirty="0"/>
              <a:t>java emulator </a:t>
            </a:r>
            <a:r>
              <a:rPr lang="en-IN" sz="4000" dirty="0"/>
              <a:t>we can easily develop application that we want.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EF8A2-6401-4AB8-8F65-8A57E9A6C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13FF-353D-446A-86F8-209C7DA5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080"/>
            <a:ext cx="10515600" cy="1143000"/>
          </a:xfrm>
        </p:spPr>
        <p:txBody>
          <a:bodyPr>
            <a:normAutofit/>
          </a:bodyPr>
          <a:lstStyle/>
          <a:p>
            <a:r>
              <a:rPr lang="en-IN" sz="6000" dirty="0"/>
              <a:t>ANDROID VERSIONS -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7F7EA-45DB-4831-977C-2D01BF60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626450-335C-4200-9ED4-F1E61FFE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25677"/>
              </p:ext>
            </p:extLst>
          </p:nvPr>
        </p:nvGraphicFramePr>
        <p:xfrm>
          <a:off x="1089544" y="1747329"/>
          <a:ext cx="9733626" cy="44857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01326">
                  <a:extLst>
                    <a:ext uri="{9D8B030D-6E8A-4147-A177-3AD203B41FA5}">
                      <a16:colId xmlns:a16="http://schemas.microsoft.com/office/drawing/2014/main" val="2253138159"/>
                    </a:ext>
                  </a:extLst>
                </a:gridCol>
                <a:gridCol w="3101326">
                  <a:extLst>
                    <a:ext uri="{9D8B030D-6E8A-4147-A177-3AD203B41FA5}">
                      <a16:colId xmlns:a16="http://schemas.microsoft.com/office/drawing/2014/main" val="2038183801"/>
                    </a:ext>
                  </a:extLst>
                </a:gridCol>
                <a:gridCol w="3530974">
                  <a:extLst>
                    <a:ext uri="{9D8B030D-6E8A-4147-A177-3AD203B41FA5}">
                      <a16:colId xmlns:a16="http://schemas.microsoft.com/office/drawing/2014/main" val="3674881913"/>
                    </a:ext>
                  </a:extLst>
                </a:gridCol>
              </a:tblGrid>
              <a:tr h="44857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Version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93131"/>
                  </a:ext>
                </a:extLst>
              </a:tr>
              <a:tr h="4485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 official codename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September 23, 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94491"/>
                  </a:ext>
                </a:extLst>
              </a:tr>
              <a:tr h="4485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 official codename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February 9, 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16135"/>
                  </a:ext>
                </a:extLst>
              </a:tr>
              <a:tr h="4485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Cupcake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April 27, 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8522"/>
                  </a:ext>
                </a:extLst>
              </a:tr>
              <a:tr h="4485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Donut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September 15, 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7505"/>
                  </a:ext>
                </a:extLst>
              </a:tr>
              <a:tr h="4485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 – 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Éclair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October 26, 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91034"/>
                  </a:ext>
                </a:extLst>
              </a:tr>
              <a:tr h="4485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2.2 – 2.2.3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Froyo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May 20, 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177812"/>
                  </a:ext>
                </a:extLst>
              </a:tr>
              <a:tr h="4485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2.3 – 2.3.7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Gingerbread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December 6, 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613196"/>
                  </a:ext>
                </a:extLst>
              </a:tr>
              <a:tr h="4485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3.0 – 3.2.6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Honeycomb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February 22,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93292"/>
                  </a:ext>
                </a:extLst>
              </a:tr>
              <a:tr h="4485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4.0 – 4.0.4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Ice Cream Sandwich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October 18,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742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4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6F53-7960-4631-9BFA-FC9B6C3E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/>
              <a:t>ANDROID VERSIONS CONTD-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D8B45-7D11-4C08-A132-B98F23A4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319EF3-B1A3-4900-ABFF-901B3EFB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68019"/>
              </p:ext>
            </p:extLst>
          </p:nvPr>
        </p:nvGraphicFramePr>
        <p:xfrm>
          <a:off x="979516" y="1777735"/>
          <a:ext cx="9827028" cy="44915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75676">
                  <a:extLst>
                    <a:ext uri="{9D8B030D-6E8A-4147-A177-3AD203B41FA5}">
                      <a16:colId xmlns:a16="http://schemas.microsoft.com/office/drawing/2014/main" val="2253138159"/>
                    </a:ext>
                  </a:extLst>
                </a:gridCol>
                <a:gridCol w="3275676">
                  <a:extLst>
                    <a:ext uri="{9D8B030D-6E8A-4147-A177-3AD203B41FA5}">
                      <a16:colId xmlns:a16="http://schemas.microsoft.com/office/drawing/2014/main" val="2038183801"/>
                    </a:ext>
                  </a:extLst>
                </a:gridCol>
                <a:gridCol w="3275676">
                  <a:extLst>
                    <a:ext uri="{9D8B030D-6E8A-4147-A177-3AD203B41FA5}">
                      <a16:colId xmlns:a16="http://schemas.microsoft.com/office/drawing/2014/main" val="3674881913"/>
                    </a:ext>
                  </a:extLst>
                </a:gridCol>
              </a:tblGrid>
              <a:tr h="44915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Version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93131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4.1 – 4.3.1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Jelly Bean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July 9,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94491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4.4 – 4.4.4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KitKat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October 31, 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16135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5.0 – 5.1.1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Lollipop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November 12, 2014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8522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6.0 – 6.0.1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Marshmallow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October 5, 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7505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7.0 – 7.1.2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Nougat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August 22,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91034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8.0 – 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August 21,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177812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August 6,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613196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Android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September 3,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93292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Android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September 8,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742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7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566</TotalTime>
  <Words>540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Times New Roman</vt:lpstr>
      <vt:lpstr>Wingdings</vt:lpstr>
      <vt:lpstr>Watermark Design Template</vt:lpstr>
      <vt:lpstr>PowerPoint Presentation</vt:lpstr>
      <vt:lpstr>WHAT IS ANDROID?</vt:lpstr>
      <vt:lpstr>ORIGIN OF ANDROID-</vt:lpstr>
      <vt:lpstr>ANDY RUBIN-</vt:lpstr>
      <vt:lpstr>ORIGIN OF ANDROID CONTD.</vt:lpstr>
      <vt:lpstr>HISTORY OF ANDROID LOGO-</vt:lpstr>
      <vt:lpstr>FEATURES-</vt:lpstr>
      <vt:lpstr>ANDROID VERSIONS - </vt:lpstr>
      <vt:lpstr>ANDROID VERSIONS CONTD- </vt:lpstr>
      <vt:lpstr>ANDROID ARCHITECTURE - </vt:lpstr>
      <vt:lpstr>ANDROID ARCHITECTURE CONTD -</vt:lpstr>
      <vt:lpstr>REFERENCES-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On-</dc:title>
  <dc:creator>hp</dc:creator>
  <cp:lastModifiedBy>hp</cp:lastModifiedBy>
  <cp:revision>22</cp:revision>
  <dcterms:created xsi:type="dcterms:W3CDTF">2020-12-03T07:03:52Z</dcterms:created>
  <dcterms:modified xsi:type="dcterms:W3CDTF">2020-12-14T15:13:25Z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