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9" r:id="rId2"/>
    <p:sldId id="264" r:id="rId3"/>
    <p:sldId id="266" r:id="rId4"/>
    <p:sldId id="267" r:id="rId5"/>
    <p:sldId id="269" r:id="rId6"/>
    <p:sldId id="270" r:id="rId7"/>
    <p:sldId id="271" r:id="rId8"/>
    <p:sldId id="274" r:id="rId9"/>
    <p:sldId id="273" r:id="rId10"/>
    <p:sldId id="275" r:id="rId11"/>
    <p:sldId id="276" r:id="rId12"/>
    <p:sldId id="27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4EA9"/>
    <a:srgbClr val="00B0F0"/>
    <a:srgbClr val="92D050"/>
    <a:srgbClr val="D64841"/>
    <a:srgbClr val="F7BC09"/>
    <a:srgbClr val="3CA452"/>
    <a:srgbClr val="4785E2"/>
    <a:srgbClr val="7391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59" autoAdjust="0"/>
    <p:restoredTop sz="94704" autoAdjust="0"/>
  </p:normalViewPr>
  <p:slideViewPr>
    <p:cSldViewPr snapToGrid="0">
      <p:cViewPr varScale="1">
        <p:scale>
          <a:sx n="88" d="100"/>
          <a:sy n="88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9" d="100"/>
          <a:sy n="79" d="100"/>
        </p:scale>
        <p:origin x="319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41D12-1BA0-4D16-B253-39E4DA7AD69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10782-FDC2-4F7C-A018-7A502E508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3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3T07:59:11.88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3T07:59:15.92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3T07:59:16.13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0E036-A0EF-40EA-AC2B-818A5F8CFC1C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36D52-512B-47DE-BC94-6C88A56CE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96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 bwMode="ltGray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 bwMode="ltGray"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" name="Oval 2"/>
            <p:cNvSpPr>
              <a:spLocks noChangeArrowheads="1"/>
            </p:cNvSpPr>
            <p:nvPr/>
          </p:nvSpPr>
          <p:spPr bwMode="ltGray">
            <a:xfrm flipH="1">
              <a:off x="9045819" y="16002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9" name="Oval 3"/>
            <p:cNvSpPr>
              <a:spLocks noChangeArrowheads="1"/>
            </p:cNvSpPr>
            <p:nvPr/>
          </p:nvSpPr>
          <p:spPr bwMode="ltGray">
            <a:xfrm flipH="1">
              <a:off x="7255119" y="16002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0" name="Oval 4"/>
            <p:cNvSpPr>
              <a:spLocks noChangeArrowheads="1"/>
            </p:cNvSpPr>
            <p:nvPr/>
          </p:nvSpPr>
          <p:spPr bwMode="ltGray">
            <a:xfrm flipH="1">
              <a:off x="5464419" y="1600200"/>
              <a:ext cx="1524000" cy="1524000"/>
            </a:xfrm>
            <a:prstGeom prst="ellipse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1" name="Oval 5"/>
            <p:cNvSpPr>
              <a:spLocks noChangeArrowheads="1"/>
            </p:cNvSpPr>
            <p:nvPr/>
          </p:nvSpPr>
          <p:spPr bwMode="ltGray">
            <a:xfrm flipH="1">
              <a:off x="5464419" y="32766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2" name="Oval 6"/>
            <p:cNvSpPr>
              <a:spLocks noChangeArrowheads="1"/>
            </p:cNvSpPr>
            <p:nvPr/>
          </p:nvSpPr>
          <p:spPr bwMode="ltGray">
            <a:xfrm flipH="1">
              <a:off x="3732457" y="32766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ltGray">
            <a:xfrm flipH="1">
              <a:off x="9045819" y="3276600"/>
              <a:ext cx="1524000" cy="1524000"/>
            </a:xfrm>
            <a:prstGeom prst="ellipse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 b="1" i="0">
                <a:solidFill>
                  <a:schemeClr val="accent3">
                    <a:lumMod val="75000"/>
                  </a:schemeClr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C324D-8C09-4246-8943-F10179395CC9}" type="datetime1">
              <a:rPr lang="en-US" smtClean="0"/>
              <a:t>12/15/2020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0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7980-C65C-4EE2-BF10-214E2C14E590}" type="datetime1">
              <a:rPr lang="en-US" smtClean="0"/>
              <a:t>12/15/2020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4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1A3F-98A7-49C3-B23E-9DF1711F7503}" type="datetime1">
              <a:rPr lang="en-US" smtClean="0"/>
              <a:t>12/15/2020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2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BF8AE88-28C7-4D98-B6BE-B675C0886C19}" type="datetime1">
              <a:rPr lang="en-US" smtClean="0"/>
              <a:t>12/15/2020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8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3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1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178" indent="0">
              <a:buNone/>
              <a:defRPr sz="2000"/>
            </a:lvl2pPr>
            <a:lvl3pPr marL="914354" indent="0">
              <a:buNone/>
              <a:defRPr sz="1800"/>
            </a:lvl3pPr>
            <a:lvl4pPr marL="1371532" indent="0">
              <a:buNone/>
              <a:defRPr sz="1600"/>
            </a:lvl4pPr>
            <a:lvl5pPr marL="1828709" indent="0">
              <a:buNone/>
              <a:defRPr sz="1600"/>
            </a:lvl5pPr>
            <a:lvl6pPr marL="2285886" indent="0">
              <a:buNone/>
              <a:defRPr sz="1600"/>
            </a:lvl6pPr>
            <a:lvl7pPr marL="2743062" indent="0">
              <a:buNone/>
              <a:defRPr sz="1600"/>
            </a:lvl7pPr>
            <a:lvl8pPr marL="3200240" indent="0">
              <a:buNone/>
              <a:defRPr sz="1600"/>
            </a:lvl8pPr>
            <a:lvl9pPr marL="3657418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8EFA-9D0D-46B0-8A44-05FDA8EA0D77}" type="datetime1">
              <a:rPr lang="en-US" smtClean="0"/>
              <a:t>12/15/2020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0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993D9-2004-44B1-BF00-6815A4AEBA7F}" type="datetime1">
              <a:rPr lang="en-US" smtClean="0"/>
              <a:t>12/15/2020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1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9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5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5" y="2193929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3740-C255-4AE9-9160-392AA31D1669}" type="datetime1">
              <a:rPr lang="en-US" smtClean="0"/>
              <a:t>12/15/2020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3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57C1-CD2D-4CE6-87EE-FD9D7731DD36}" type="datetime1">
              <a:rPr lang="en-US" smtClean="0"/>
              <a:t>12/15/2020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4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6B79-2011-40ED-9BEF-775130BA84E4}" type="datetime1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4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 marL="338122" indent="-338122"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3B4CB-2B81-4E4C-8551-59812D45D8AA}" type="datetime1">
              <a:rPr lang="en-US" smtClean="0"/>
              <a:t>12/15/2020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6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D106-2480-4117-9E3F-B5CE0DB75B06}" type="datetime1">
              <a:rPr lang="en-US" smtClean="0"/>
              <a:t>12/15/2020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6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1860687" y="450998"/>
            <a:ext cx="7620000" cy="1139952"/>
            <a:chOff x="1860687" y="450998"/>
            <a:chExt cx="7620000" cy="1139952"/>
          </a:xfrm>
        </p:grpSpPr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1860687" y="450998"/>
              <a:ext cx="7620000" cy="1139952"/>
            </a:xfrm>
            <a:prstGeom prst="rect">
              <a:avLst/>
            </a:prstGeom>
          </p:spPr>
        </p:pic>
        <p:grpSp>
          <p:nvGrpSpPr>
            <p:cNvPr id="23" name="Group 22"/>
            <p:cNvGrpSpPr/>
            <p:nvPr userDrawn="1"/>
          </p:nvGrpSpPr>
          <p:grpSpPr>
            <a:xfrm>
              <a:off x="1860687" y="450998"/>
              <a:ext cx="7615237" cy="1106488"/>
              <a:chOff x="1891518" y="519806"/>
              <a:chExt cx="7615237" cy="1106488"/>
            </a:xfrm>
          </p:grpSpPr>
          <p:sp>
            <p:nvSpPr>
              <p:cNvPr id="24" name="Oval 6"/>
              <p:cNvSpPr>
                <a:spLocks noChangeArrowheads="1"/>
              </p:cNvSpPr>
              <p:nvPr/>
            </p:nvSpPr>
            <p:spPr bwMode="hidden">
              <a:xfrm flipH="1">
                <a:off x="5688818" y="519806"/>
                <a:ext cx="1104900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5" name="Oval 7"/>
              <p:cNvSpPr>
                <a:spLocks noChangeArrowheads="1"/>
              </p:cNvSpPr>
              <p:nvPr/>
            </p:nvSpPr>
            <p:spPr bwMode="hidden">
              <a:xfrm flipH="1">
                <a:off x="8403443" y="519806"/>
                <a:ext cx="1103312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6" name="Oval 8"/>
              <p:cNvSpPr>
                <a:spLocks noChangeArrowheads="1"/>
              </p:cNvSpPr>
              <p:nvPr/>
            </p:nvSpPr>
            <p:spPr bwMode="hidden">
              <a:xfrm flipH="1">
                <a:off x="1891518" y="521394"/>
                <a:ext cx="1103312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7" name="Oval 9"/>
              <p:cNvSpPr>
                <a:spLocks noChangeArrowheads="1"/>
              </p:cNvSpPr>
              <p:nvPr/>
            </p:nvSpPr>
            <p:spPr bwMode="hidden">
              <a:xfrm flipH="1">
                <a:off x="7144555" y="519806"/>
                <a:ext cx="1103312" cy="1104900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0E0F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8" name="Oval 10"/>
              <p:cNvSpPr>
                <a:spLocks noChangeArrowheads="1"/>
              </p:cNvSpPr>
              <p:nvPr/>
            </p:nvSpPr>
            <p:spPr bwMode="hidden">
              <a:xfrm flipH="1">
                <a:off x="3178980" y="519806"/>
                <a:ext cx="1103312" cy="1104900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94A791E-F88F-4983-ADE9-7AAA87C78756}" type="datetime1">
              <a:rPr lang="en-US" smtClean="0"/>
              <a:t>12/15/2020</a:t>
            </a:fld>
            <a:endParaRPr lang="en-US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8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0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354" rtl="0" eaLnBrk="1" latinLnBrk="0" hangingPunct="1">
        <a:spcBef>
          <a:spcPct val="0"/>
        </a:spcBef>
        <a:buNone/>
        <a:defRPr sz="4400" b="1" kern="1200" cap="none" spc="0">
          <a:ln w="22225">
            <a:solidFill>
              <a:schemeClr val="tx2"/>
            </a:solidFill>
            <a:prstDash val="solid"/>
          </a:ln>
          <a:solidFill>
            <a:schemeClr val="tx2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87323" indent="-287323" algn="l" defTabSz="914354" rtl="0" eaLnBrk="1" latinLnBrk="0" hangingPunct="1">
        <a:lnSpc>
          <a:spcPct val="90000"/>
        </a:lnSpc>
        <a:spcBef>
          <a:spcPct val="30000"/>
        </a:spcBef>
        <a:buClr>
          <a:schemeClr val="accent2">
            <a:lumMod val="75000"/>
          </a:schemeClr>
        </a:buClr>
        <a:buSzPct val="70000"/>
        <a:buFont typeface="Wingdings" panose="05000000000000000000" pitchFamily="2" charset="2"/>
        <a:buChar char="¤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38" indent="-282561" algn="l" defTabSz="914354" rtl="0" eaLnBrk="1" latinLnBrk="0" hangingPunct="1">
        <a:lnSpc>
          <a:spcPct val="90000"/>
        </a:lnSpc>
        <a:spcBef>
          <a:spcPct val="30000"/>
        </a:spcBef>
        <a:buClr>
          <a:schemeClr val="accent3">
            <a:lumMod val="75000"/>
          </a:schemeClr>
        </a:buClr>
        <a:buSzPct val="70000"/>
        <a:buFont typeface="Wingdings" panose="05000000000000000000" pitchFamily="2" charset="2"/>
        <a:buChar char="¤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ct val="30000"/>
        </a:spcBef>
        <a:buClr>
          <a:schemeClr val="accent4">
            <a:lumMod val="75000"/>
          </a:schemeClr>
        </a:buClr>
        <a:buSzPct val="70000"/>
        <a:buFont typeface="Wingdings" panose="05000000000000000000" pitchFamily="2" charset="2"/>
        <a:buChar char="¤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ct val="30000"/>
        </a:spcBef>
        <a:buClr>
          <a:schemeClr val="accent5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ct val="30000"/>
        </a:spcBef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ct val="30000"/>
        </a:spcBef>
        <a:buClr>
          <a:schemeClr val="accent6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ct val="30000"/>
        </a:spcBef>
        <a:buClr>
          <a:schemeClr val="accent6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ct val="30000"/>
        </a:spcBef>
        <a:buClr>
          <a:schemeClr val="accent1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ct val="30000"/>
        </a:spcBef>
        <a:buClr>
          <a:schemeClr val="accent3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ndroid_version_histor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8.jpg"/><Relationship Id="rId5" Type="http://schemas.openxmlformats.org/officeDocument/2006/relationships/image" Target="../media/image4.png"/><Relationship Id="rId10" Type="http://schemas.openxmlformats.org/officeDocument/2006/relationships/image" Target="../media/image7.jpg"/><Relationship Id="rId4" Type="http://schemas.openxmlformats.org/officeDocument/2006/relationships/customXml" Target="../ink/ink2.xm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droid4ar.com/%D8%A7%D9%86%D8%AF%D9%8A-%D8%B1%D9%88%D8%A8%D9%8A%D9%86-%D9%82%D8%AF-%D9%8A%D9%8F%D9%86%D8%AA%D8%AC-%D9%87%D9%88%D8%A7%D8%AA%D9%81-%D8%A7%D9%86%D8%AF%D8%B1%D9%88%D9%8A%D8%AF-%D8%A8%D8%B9%D9%8A%D8%AF/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8">
            <a:extLst>
              <a:ext uri="{FF2B5EF4-FFF2-40B4-BE49-F238E27FC236}">
                <a16:creationId xmlns:a16="http://schemas.microsoft.com/office/drawing/2014/main" id="{82FC5D51-6431-4C9E-9B7B-0BD5CA3E3921}"/>
              </a:ext>
            </a:extLst>
          </p:cNvPr>
          <p:cNvSpPr txBox="1">
            <a:spLocks/>
          </p:cNvSpPr>
          <p:nvPr/>
        </p:nvSpPr>
        <p:spPr>
          <a:xfrm>
            <a:off x="2644140" y="1363296"/>
            <a:ext cx="6903720" cy="1371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/>
              <a:t>Presentation On-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135775-51E0-49CC-8875-F4A1F0776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587" y="3179786"/>
            <a:ext cx="9750829" cy="148547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FC6275-EF28-47FE-AD1C-EE4EACD306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E939C0-94FC-4018-9BFF-BE30695FDA22}"/>
              </a:ext>
            </a:extLst>
          </p:cNvPr>
          <p:cNvSpPr txBox="1"/>
          <p:nvPr/>
        </p:nvSpPr>
        <p:spPr>
          <a:xfrm>
            <a:off x="9779726" y="5286829"/>
            <a:ext cx="2290354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dirty="0"/>
              <a:t>By-</a:t>
            </a:r>
          </a:p>
          <a:p>
            <a:r>
              <a:rPr lang="en-IN" dirty="0"/>
              <a:t>Sandeep Urankar</a:t>
            </a:r>
          </a:p>
          <a:p>
            <a:r>
              <a:rPr lang="en-IN" dirty="0"/>
              <a:t>202CS18047</a:t>
            </a:r>
          </a:p>
        </p:txBody>
      </p:sp>
    </p:spTree>
    <p:extLst>
      <p:ext uri="{BB962C8B-B14F-4D97-AF65-F5344CB8AC3E}">
        <p14:creationId xmlns:p14="http://schemas.microsoft.com/office/powerpoint/2010/main" val="212088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3BC04-B4A1-441D-A302-23A7D59F8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/>
              <a:t>ANDROID ARCHITECTURE -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4809E-0D34-4DB4-B63B-FC99911D0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E62A39-D803-4A1B-B5DB-6DF4C99F2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941" y="1690692"/>
            <a:ext cx="7008117" cy="503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26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15C3C-CEAA-492F-BBC3-BFC661634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LINUX KERNEL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BAC2C-DB73-4E0A-A607-ACB39BB90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</a:t>
            </a:r>
            <a:r>
              <a:rPr lang="en-US" b="1" dirty="0"/>
              <a:t>bottom</a:t>
            </a:r>
            <a:r>
              <a:rPr lang="en-US" dirty="0"/>
              <a:t> of the </a:t>
            </a:r>
            <a:r>
              <a:rPr lang="en-US" b="1" dirty="0"/>
              <a:t>layers</a:t>
            </a:r>
            <a:r>
              <a:rPr lang="en-US" dirty="0"/>
              <a:t> is Linux kernel.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01F73-C67B-4293-A82B-D34AF9E613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757B17-A8A4-4690-9089-50DD6B3DE6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636"/>
          <a:stretch/>
        </p:blipFill>
        <p:spPr>
          <a:xfrm>
            <a:off x="1472837" y="4528305"/>
            <a:ext cx="7941504" cy="133241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C3CB55F-C817-42F8-80CE-98C920CFDE45}"/>
              </a:ext>
            </a:extLst>
          </p:cNvPr>
          <p:cNvSpPr/>
          <p:nvPr/>
        </p:nvSpPr>
        <p:spPr>
          <a:xfrm>
            <a:off x="1472837" y="2338253"/>
            <a:ext cx="2140131" cy="117580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B82411-5A1C-4050-B0A1-90D5906E8F88}"/>
              </a:ext>
            </a:extLst>
          </p:cNvPr>
          <p:cNvSpPr txBox="1"/>
          <p:nvPr/>
        </p:nvSpPr>
        <p:spPr>
          <a:xfrm>
            <a:off x="1472837" y="2686273"/>
            <a:ext cx="206284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dirty="0"/>
              <a:t>Device Drivers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D45A9D-3875-4145-9ED3-275B5823D57E}"/>
              </a:ext>
            </a:extLst>
          </p:cNvPr>
          <p:cNvSpPr/>
          <p:nvPr/>
        </p:nvSpPr>
        <p:spPr>
          <a:xfrm>
            <a:off x="4247605" y="2344066"/>
            <a:ext cx="2140131" cy="1175809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146B52-5439-4202-A5D4-305CF55083AE}"/>
              </a:ext>
            </a:extLst>
          </p:cNvPr>
          <p:cNvSpPr txBox="1"/>
          <p:nvPr/>
        </p:nvSpPr>
        <p:spPr>
          <a:xfrm>
            <a:off x="4453344" y="2640076"/>
            <a:ext cx="1833155" cy="64633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dirty="0"/>
              <a:t>Memory Management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7E5E8F-F9E6-4849-9914-F2D234C87A0E}"/>
              </a:ext>
            </a:extLst>
          </p:cNvPr>
          <p:cNvSpPr/>
          <p:nvPr/>
        </p:nvSpPr>
        <p:spPr>
          <a:xfrm>
            <a:off x="6908074" y="2337535"/>
            <a:ext cx="2140131" cy="1175809"/>
          </a:xfrm>
          <a:prstGeom prst="rect">
            <a:avLst/>
          </a:prstGeom>
          <a:solidFill>
            <a:srgbClr val="874EA9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AEE55F-6063-48EA-B983-E79BA8E3E473}"/>
              </a:ext>
            </a:extLst>
          </p:cNvPr>
          <p:cNvSpPr txBox="1"/>
          <p:nvPr/>
        </p:nvSpPr>
        <p:spPr>
          <a:xfrm>
            <a:off x="6908074" y="2547774"/>
            <a:ext cx="2140131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dirty="0"/>
              <a:t>Process Management</a:t>
            </a:r>
          </a:p>
        </p:txBody>
      </p:sp>
    </p:spTree>
    <p:extLst>
      <p:ext uri="{BB962C8B-B14F-4D97-AF65-F5344CB8AC3E}">
        <p14:creationId xmlns:p14="http://schemas.microsoft.com/office/powerpoint/2010/main" val="41418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F933-9DA8-4965-ACFF-E12CE02E5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LIBRARIES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A446C-FCBC-48A2-B174-2175F45D8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535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6B823-C7F1-4CB8-9A69-B620DEF12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C5BC75-C6F7-476E-B104-B9A36F973D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2" t="42026" r="40805" b="25441"/>
          <a:stretch/>
        </p:blipFill>
        <p:spPr>
          <a:xfrm>
            <a:off x="3520439" y="3860986"/>
            <a:ext cx="3988526" cy="163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48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EF6C-F103-4457-9A82-A9A03C57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/>
              <a:t>REFERENCES-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D62B2-DBDF-41A0-869E-1E3344471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https://en.wikipedia.org/wiki/Android_(operating_system)</a:t>
            </a:r>
          </a:p>
          <a:p>
            <a:r>
              <a:rPr lang="en-IN" sz="2400" dirty="0"/>
              <a:t>https://en.wikipedia.org/wiki/Andy_Rubin</a:t>
            </a:r>
          </a:p>
          <a:p>
            <a:r>
              <a:rPr lang="en-IN" sz="2400" dirty="0"/>
              <a:t>https://www.statista.com/statistics/272698/global-market-share-held-by-mobile-operating-systems-since-2009/#:~:text=Android%20maintained%20its%20position%20as,of%20the%20global%20market%20share. (For Stats)</a:t>
            </a:r>
          </a:p>
          <a:p>
            <a:r>
              <a:rPr lang="en-IN" sz="2400" dirty="0">
                <a:hlinkClick r:id="rId2"/>
              </a:rPr>
              <a:t>https://en.wikipedia.org/wiki/Android_version_history</a:t>
            </a:r>
            <a:endParaRPr lang="en-IN" sz="2400" dirty="0"/>
          </a:p>
          <a:p>
            <a:r>
              <a:rPr lang="en-IN" sz="2400" dirty="0"/>
              <a:t>https://www.tutorialspoint.com/android/android_architecture.htm</a:t>
            </a:r>
          </a:p>
          <a:p>
            <a:r>
              <a:rPr lang="en-IN" sz="2400" dirty="0"/>
              <a:t>Images – Google.com</a:t>
            </a:r>
          </a:p>
          <a:p>
            <a:endParaRPr lang="en-IN" sz="2400" dirty="0"/>
          </a:p>
          <a:p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3E5A5F-CB78-44A5-8EED-9CDB7CEE9E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51215" y="491957"/>
            <a:ext cx="7966534" cy="1325563"/>
          </a:xfrm>
        </p:spPr>
        <p:txBody>
          <a:bodyPr>
            <a:normAutofit/>
          </a:bodyPr>
          <a:lstStyle/>
          <a:p>
            <a:r>
              <a:rPr lang="en-US" sz="6000" dirty="0"/>
              <a:t>WHAT IS ANDROID?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07871" y="2340684"/>
            <a:ext cx="10515600" cy="3670628"/>
          </a:xfrm>
        </p:spPr>
        <p:txBody>
          <a:bodyPr>
            <a:normAutofit/>
          </a:bodyPr>
          <a:lstStyle/>
          <a:p>
            <a:pPr lvl="0"/>
            <a:r>
              <a:rPr lang="en-US" sz="4000" b="1" dirty="0"/>
              <a:t>Android</a:t>
            </a:r>
            <a:r>
              <a:rPr lang="en-US" sz="4000" dirty="0"/>
              <a:t> is a </a:t>
            </a:r>
            <a:r>
              <a:rPr lang="en-US" sz="4000" b="1" dirty="0"/>
              <a:t>operating system </a:t>
            </a:r>
            <a:r>
              <a:rPr lang="en-US" sz="4000" dirty="0"/>
              <a:t>based on a modified version of the </a:t>
            </a:r>
            <a:r>
              <a:rPr lang="en-US" sz="4000" b="1" dirty="0"/>
              <a:t>Linux kernel </a:t>
            </a:r>
            <a:r>
              <a:rPr lang="en-US" sz="4000" dirty="0"/>
              <a:t>and other open source software.</a:t>
            </a:r>
          </a:p>
          <a:p>
            <a:pPr lvl="0"/>
            <a:r>
              <a:rPr lang="en-US" sz="4000" dirty="0"/>
              <a:t>Designed primarily for </a:t>
            </a:r>
            <a:r>
              <a:rPr lang="en-US" sz="4000" b="1" dirty="0"/>
              <a:t>touchscreen mobile devices</a:t>
            </a:r>
            <a:r>
              <a:rPr lang="en-US" sz="4000" dirty="0"/>
              <a:t> such as </a:t>
            </a:r>
            <a:r>
              <a:rPr lang="en-US" sz="4000" b="1" dirty="0"/>
              <a:t>smartphones and tablets</a:t>
            </a:r>
            <a:r>
              <a:rPr lang="en-US" sz="4000" dirty="0"/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DC98F0-BA9C-4399-A6F4-6908D7AD0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06C5721-D148-40F9-8AE3-789A45AC3832}"/>
                  </a:ext>
                </a:extLst>
              </p14:cNvPr>
              <p14:cNvContentPartPr/>
              <p14:nvPr/>
            </p14:nvContentPartPr>
            <p14:xfrm>
              <a:off x="6234251" y="-2178000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06C5721-D148-40F9-8AE3-789A45AC38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16251" y="-2286000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50BA1EE-46BC-4EF1-A3FB-060DDD90F465}"/>
                  </a:ext>
                </a:extLst>
              </p14:cNvPr>
              <p14:cNvContentPartPr/>
              <p14:nvPr/>
            </p14:nvContentPartPr>
            <p14:xfrm>
              <a:off x="8841371" y="3809880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50BA1EE-46BC-4EF1-A3FB-060DDD90F4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23371" y="3702240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38BA358-65C9-4671-A2A4-8137A12A4CEB}"/>
                  </a:ext>
                </a:extLst>
              </p14:cNvPr>
              <p14:cNvContentPartPr/>
              <p14:nvPr/>
            </p14:nvContentPartPr>
            <p14:xfrm>
              <a:off x="8724731" y="3693240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38BA358-65C9-4671-A2A4-8137A12A4CE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706731" y="3585600"/>
                <a:ext cx="36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39A82A5-248F-4838-B3A1-789251205A6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36" r="31373"/>
          <a:stretch/>
        </p:blipFill>
        <p:spPr>
          <a:xfrm>
            <a:off x="125185" y="76500"/>
            <a:ext cx="1426029" cy="22186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A2C345-15E4-4021-A416-B2596420BFDA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7" t="6319" r="8948" b="8439"/>
          <a:stretch/>
        </p:blipFill>
        <p:spPr>
          <a:xfrm>
            <a:off x="10854766" y="2472134"/>
            <a:ext cx="998067" cy="12079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2E4B34-1CD8-4775-976E-5331FD7083B9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8" r="23661"/>
          <a:stretch/>
        </p:blipFill>
        <p:spPr>
          <a:xfrm>
            <a:off x="10578734" y="4429648"/>
            <a:ext cx="998067" cy="17940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7B6C2C-09C2-4AAF-8C5E-83BAC88F0ECF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4" t="24832" r="11309" b="25630"/>
          <a:stretch/>
        </p:blipFill>
        <p:spPr>
          <a:xfrm>
            <a:off x="7306491" y="5443966"/>
            <a:ext cx="1868743" cy="120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38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C6FE6-5590-43CF-9841-741781ACA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6228"/>
            <a:ext cx="10515600" cy="1325563"/>
          </a:xfrm>
        </p:spPr>
        <p:txBody>
          <a:bodyPr>
            <a:normAutofit/>
          </a:bodyPr>
          <a:lstStyle/>
          <a:p>
            <a:r>
              <a:rPr lang="en-IN" sz="6000" dirty="0"/>
              <a:t>ORIGIN OF ANDROID-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9A784-0DD6-4284-8516-6DED71981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6939"/>
            <a:ext cx="10515600" cy="2320291"/>
          </a:xfrm>
        </p:spPr>
        <p:txBody>
          <a:bodyPr>
            <a:normAutofit/>
          </a:bodyPr>
          <a:lstStyle/>
          <a:p>
            <a:r>
              <a:rPr lang="en-IN" sz="4000" dirty="0"/>
              <a:t>Android was founded in </a:t>
            </a:r>
            <a:r>
              <a:rPr lang="en-IN" sz="4000" b="1" dirty="0"/>
              <a:t>Palo Alto, California</a:t>
            </a:r>
            <a:r>
              <a:rPr lang="en-IN" sz="4000" dirty="0"/>
              <a:t> in </a:t>
            </a:r>
            <a:r>
              <a:rPr lang="en-IN" sz="4000" b="1" dirty="0"/>
              <a:t>October 2003</a:t>
            </a:r>
            <a:r>
              <a:rPr lang="en-IN" sz="4000" dirty="0"/>
              <a:t> by </a:t>
            </a:r>
            <a:r>
              <a:rPr lang="en-IN" sz="4000" b="1" dirty="0"/>
              <a:t>Andy Rubin, Rich Miner, Nick Sears and Chris White</a:t>
            </a:r>
            <a:r>
              <a:rPr lang="en-IN" sz="4000" dirty="0"/>
              <a:t> who work at </a:t>
            </a:r>
            <a:r>
              <a:rPr lang="en-IN" sz="4000" b="1" dirty="0">
                <a:solidFill>
                  <a:srgbClr val="4785E2"/>
                </a:solidFill>
              </a:rPr>
              <a:t>G</a:t>
            </a:r>
            <a:r>
              <a:rPr lang="en-IN" sz="4000" b="1" dirty="0">
                <a:solidFill>
                  <a:srgbClr val="D64841"/>
                </a:solidFill>
              </a:rPr>
              <a:t>o</a:t>
            </a:r>
            <a:r>
              <a:rPr lang="en-IN" sz="4000" b="1" dirty="0">
                <a:solidFill>
                  <a:srgbClr val="F7BC09"/>
                </a:solidFill>
              </a:rPr>
              <a:t>o</a:t>
            </a:r>
            <a:r>
              <a:rPr lang="en-IN" sz="4000" b="1" dirty="0">
                <a:solidFill>
                  <a:srgbClr val="4785E2"/>
                </a:solidFill>
              </a:rPr>
              <a:t>g</a:t>
            </a:r>
            <a:r>
              <a:rPr lang="en-IN" sz="4000" b="1" dirty="0">
                <a:solidFill>
                  <a:srgbClr val="3CA452"/>
                </a:solidFill>
              </a:rPr>
              <a:t>l</a:t>
            </a:r>
            <a:r>
              <a:rPr lang="en-IN" sz="4000" b="1" dirty="0">
                <a:solidFill>
                  <a:srgbClr val="D64841"/>
                </a:solidFill>
              </a:rPr>
              <a:t>e</a:t>
            </a:r>
            <a:r>
              <a:rPr lang="en-IN" sz="4000" b="1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D2E1A-AFF1-4169-A77C-816BD12C6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0C1A75-B9FF-4E4B-A04D-EF27C238E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699" y="4287230"/>
            <a:ext cx="7952601" cy="215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8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95538-7F1D-4B47-BCF6-BEBDC85C3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/>
              <a:t>ANDY RUBIN-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A01EA-B6A9-4B55-8AA0-0C20AFEB0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3"/>
            <a:ext cx="10515600" cy="2900729"/>
          </a:xfrm>
        </p:spPr>
        <p:txBody>
          <a:bodyPr>
            <a:normAutofit/>
          </a:bodyPr>
          <a:lstStyle/>
          <a:p>
            <a:r>
              <a:rPr lang="en-US" sz="4000" dirty="0"/>
              <a:t>He was nicknamed "</a:t>
            </a:r>
            <a:r>
              <a:rPr lang="en-US" sz="4000" b="1" dirty="0"/>
              <a:t>Android</a:t>
            </a:r>
            <a:r>
              <a:rPr lang="en-US" sz="4000" dirty="0"/>
              <a:t>" by his co-workers at </a:t>
            </a:r>
            <a:r>
              <a:rPr lang="en-US" sz="4000" b="1" dirty="0"/>
              <a:t>Apple</a:t>
            </a:r>
            <a:r>
              <a:rPr lang="en-US" sz="4000" dirty="0"/>
              <a:t> in 1989 due to </a:t>
            </a:r>
            <a:r>
              <a:rPr lang="en-US" sz="4000" b="1" dirty="0"/>
              <a:t>love of robots</a:t>
            </a:r>
            <a:r>
              <a:rPr lang="en-US" sz="4000" dirty="0"/>
              <a:t>, with the nickname eventually becoming the official name of the </a:t>
            </a:r>
            <a:r>
              <a:rPr lang="en-US" sz="4000" b="1" dirty="0"/>
              <a:t>Android operating system</a:t>
            </a:r>
            <a:r>
              <a:rPr lang="en-US" sz="4000" dirty="0"/>
              <a:t>.</a:t>
            </a:r>
            <a:endParaRPr lang="en-IN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EE1FB-C074-4D22-94BF-E69386EC0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8885AE-6850-4FCC-BE3D-4E10CAA78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13968" y="4440928"/>
            <a:ext cx="3139440" cy="21348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2301BF-1F04-4194-98AF-89C2B4E21C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62203"/>
            <a:ext cx="1584841" cy="185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91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36182-818F-4813-B55B-605456C5E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000" dirty="0"/>
              <a:t>ORIGIN OF ANDROID CONTD.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0A3E9-50B2-45DE-9A2C-39FC28C53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9F839EE-A354-456D-AB28-D7F44A0F7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sz="4000" b="1" dirty="0"/>
              <a:t>Android</a:t>
            </a:r>
            <a:r>
              <a:rPr lang="en-IN" sz="4000" dirty="0"/>
              <a:t> was purchased by the </a:t>
            </a:r>
            <a:r>
              <a:rPr lang="en-IN" sz="4000" b="1" dirty="0">
                <a:solidFill>
                  <a:srgbClr val="4785E2"/>
                </a:solidFill>
              </a:rPr>
              <a:t>G</a:t>
            </a:r>
            <a:r>
              <a:rPr lang="en-IN" sz="4000" b="1" dirty="0">
                <a:solidFill>
                  <a:srgbClr val="D64841"/>
                </a:solidFill>
              </a:rPr>
              <a:t>o</a:t>
            </a:r>
            <a:r>
              <a:rPr lang="en-IN" sz="4000" b="1" dirty="0">
                <a:solidFill>
                  <a:srgbClr val="F7BC09"/>
                </a:solidFill>
              </a:rPr>
              <a:t>o</a:t>
            </a:r>
            <a:r>
              <a:rPr lang="en-IN" sz="4000" b="1" dirty="0">
                <a:solidFill>
                  <a:srgbClr val="4785E2"/>
                </a:solidFill>
              </a:rPr>
              <a:t>g</a:t>
            </a:r>
            <a:r>
              <a:rPr lang="en-IN" sz="4000" b="1" dirty="0">
                <a:solidFill>
                  <a:srgbClr val="3CA452"/>
                </a:solidFill>
              </a:rPr>
              <a:t>l</a:t>
            </a:r>
            <a:r>
              <a:rPr lang="en-IN" sz="4000" b="1" dirty="0">
                <a:solidFill>
                  <a:srgbClr val="D64841"/>
                </a:solidFill>
              </a:rPr>
              <a:t>e </a:t>
            </a:r>
            <a:r>
              <a:rPr lang="en-IN" sz="4000" dirty="0"/>
              <a:t>in </a:t>
            </a:r>
            <a:r>
              <a:rPr lang="en-IN" sz="4000" b="1" dirty="0"/>
              <a:t>August 2005 </a:t>
            </a:r>
            <a:r>
              <a:rPr lang="en-IN" sz="4000" dirty="0"/>
              <a:t>for </a:t>
            </a:r>
            <a:r>
              <a:rPr lang="en-IN" sz="4000" b="1" dirty="0"/>
              <a:t>$50 million</a:t>
            </a:r>
            <a:r>
              <a:rPr lang="en-IN" sz="4000" dirty="0"/>
              <a:t>.</a:t>
            </a:r>
          </a:p>
          <a:p>
            <a:r>
              <a:rPr lang="en-IN" sz="4000" b="1" dirty="0"/>
              <a:t>HTC Dream </a:t>
            </a:r>
            <a:r>
              <a:rPr lang="en-IN" sz="4000" dirty="0"/>
              <a:t>was the first </a:t>
            </a:r>
          </a:p>
          <a:p>
            <a:pPr marL="0" indent="0">
              <a:buNone/>
            </a:pPr>
            <a:r>
              <a:rPr lang="en-IN" sz="4000" dirty="0"/>
              <a:t>  android device launched </a:t>
            </a:r>
          </a:p>
          <a:p>
            <a:pPr marL="0" indent="0">
              <a:buNone/>
            </a:pPr>
            <a:r>
              <a:rPr lang="en-IN" sz="4000" dirty="0"/>
              <a:t>  in </a:t>
            </a:r>
            <a:r>
              <a:rPr lang="en-IN" sz="4000" b="1" dirty="0"/>
              <a:t>September 2008</a:t>
            </a:r>
            <a:r>
              <a:rPr lang="en-IN" sz="4000" dirty="0"/>
              <a:t>.</a:t>
            </a:r>
          </a:p>
          <a:p>
            <a:r>
              <a:rPr lang="en-IN" sz="4000" dirty="0"/>
              <a:t>Now, android covers </a:t>
            </a:r>
            <a:r>
              <a:rPr lang="en-IN" sz="4000" b="1" dirty="0"/>
              <a:t>72.92%</a:t>
            </a:r>
            <a:r>
              <a:rPr lang="en-IN" sz="4000" dirty="0"/>
              <a:t> of worldwide smartphones as of </a:t>
            </a:r>
            <a:r>
              <a:rPr lang="en-IN" sz="4000" b="1" dirty="0"/>
              <a:t>October 2020</a:t>
            </a:r>
            <a:r>
              <a:rPr lang="en-IN" sz="4000" dirty="0"/>
              <a:t>.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48578D-096C-4CFA-86FE-9CBC1C4FD4B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3" t="8382" r="13714" b="8952"/>
          <a:stretch/>
        </p:blipFill>
        <p:spPr>
          <a:xfrm>
            <a:off x="7489370" y="2423691"/>
            <a:ext cx="3666309" cy="243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48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32798-73C7-4E62-A1C7-1D83B7E7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281101"/>
          </a:xfrm>
        </p:spPr>
        <p:txBody>
          <a:bodyPr>
            <a:normAutofit fontScale="90000"/>
          </a:bodyPr>
          <a:lstStyle/>
          <a:p>
            <a:r>
              <a:rPr lang="en-IN" sz="6000" dirty="0"/>
              <a:t>HISTORY OF ANDROID LOGO-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8DB96-8D7C-47BF-8AB1-620D67CFE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159CE1D-BA9B-4671-BB2E-8CDF1E4C7F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160" y="2044272"/>
            <a:ext cx="5796280" cy="783403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603E03A-7897-4FEE-A9B2-B3228C623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880" y="2946930"/>
            <a:ext cx="5623560" cy="125405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07A2363-3938-49F6-84A2-6559B19481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0" y="4597192"/>
            <a:ext cx="7584440" cy="115544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5D1CAF6-B8C6-4892-A247-381FCB1991FA}"/>
              </a:ext>
            </a:extLst>
          </p:cNvPr>
          <p:cNvSpPr txBox="1"/>
          <p:nvPr/>
        </p:nvSpPr>
        <p:spPr>
          <a:xfrm>
            <a:off x="838200" y="2176151"/>
            <a:ext cx="407416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First Android logotype (2007–2014)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4E21AC-67EA-480F-BDAD-15C4E3A24241}"/>
              </a:ext>
            </a:extLst>
          </p:cNvPr>
          <p:cNvSpPr txBox="1"/>
          <p:nvPr/>
        </p:nvSpPr>
        <p:spPr>
          <a:xfrm>
            <a:off x="838200" y="3429000"/>
            <a:ext cx="455168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Second Android logotype (2014–2019)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BF7272-6696-45EE-92D8-193B6E2744F8}"/>
              </a:ext>
            </a:extLst>
          </p:cNvPr>
          <p:cNvSpPr txBox="1"/>
          <p:nvPr/>
        </p:nvSpPr>
        <p:spPr>
          <a:xfrm>
            <a:off x="508000" y="4952260"/>
            <a:ext cx="2880360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Third Android logotype (2019–present)</a:t>
            </a:r>
            <a:endParaRPr lang="en-IN" b="1" dirty="0" err="1"/>
          </a:p>
        </p:txBody>
      </p:sp>
    </p:spTree>
    <p:extLst>
      <p:ext uri="{BB962C8B-B14F-4D97-AF65-F5344CB8AC3E}">
        <p14:creationId xmlns:p14="http://schemas.microsoft.com/office/powerpoint/2010/main" val="89152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63129-F31F-463F-8AAA-B86692141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/>
              <a:t>FEATURES-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093BB-9DA8-4AED-99D0-E4C7B2C5A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4000" b="1" dirty="0"/>
              <a:t>Android</a:t>
            </a:r>
            <a:r>
              <a:rPr lang="en-IN" sz="4000" dirty="0"/>
              <a:t> supports </a:t>
            </a:r>
            <a:r>
              <a:rPr lang="en-IN" sz="4000" b="1" dirty="0"/>
              <a:t>wireless communication </a:t>
            </a:r>
            <a:r>
              <a:rPr lang="en-IN" sz="4000" dirty="0"/>
              <a:t>using – </a:t>
            </a:r>
            <a:r>
              <a:rPr lang="en-IN" sz="4000" b="1" dirty="0"/>
              <a:t>2G, 3G, 4G Network, Wi-Fi Networks, Bluetooth Connectivity</a:t>
            </a:r>
            <a:r>
              <a:rPr lang="en-IN" sz="4000" dirty="0"/>
              <a:t>.</a:t>
            </a:r>
          </a:p>
          <a:p>
            <a:r>
              <a:rPr lang="en-IN" sz="4000" b="1" dirty="0"/>
              <a:t>Developing</a:t>
            </a:r>
            <a:r>
              <a:rPr lang="en-IN" sz="4000" dirty="0"/>
              <a:t> an android applications is not tough, using </a:t>
            </a:r>
            <a:r>
              <a:rPr lang="en-IN" sz="4000" b="1" dirty="0"/>
              <a:t>SDK</a:t>
            </a:r>
            <a:r>
              <a:rPr lang="en-IN" sz="4000" dirty="0"/>
              <a:t> and </a:t>
            </a:r>
            <a:r>
              <a:rPr lang="en-IN" sz="4000" b="1" dirty="0"/>
              <a:t>java emulator </a:t>
            </a:r>
            <a:r>
              <a:rPr lang="en-IN" sz="4000" dirty="0"/>
              <a:t>we can easily develop application that we want.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EF8A2-6401-4AB8-8F65-8A57E9A6C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8C4BBE1-4DEC-4E6E-8642-2EE63741D4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015" y="460636"/>
            <a:ext cx="1134548" cy="113454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D865BAC-7538-4D64-9ABD-2AF126932A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199" y="600373"/>
            <a:ext cx="1036348" cy="85507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2741922-AF3A-4765-A58D-3444176C3C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959" y="460635"/>
            <a:ext cx="1134549" cy="11345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B4FD4AF-19E4-44D9-BBAB-2E44049954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168" y="-259054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50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F13FF-353D-446A-86F8-209C7DA58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1080"/>
            <a:ext cx="10515600" cy="1143000"/>
          </a:xfrm>
        </p:spPr>
        <p:txBody>
          <a:bodyPr>
            <a:normAutofit/>
          </a:bodyPr>
          <a:lstStyle/>
          <a:p>
            <a:r>
              <a:rPr lang="en-IN" sz="6000" dirty="0"/>
              <a:t>ANDROID VERSIONS -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7F7EA-45DB-4831-977C-2D01BF609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D626450-335C-4200-9ED4-F1E61FFE0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325677"/>
              </p:ext>
            </p:extLst>
          </p:nvPr>
        </p:nvGraphicFramePr>
        <p:xfrm>
          <a:off x="1089544" y="1747329"/>
          <a:ext cx="9733626" cy="44857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101326">
                  <a:extLst>
                    <a:ext uri="{9D8B030D-6E8A-4147-A177-3AD203B41FA5}">
                      <a16:colId xmlns:a16="http://schemas.microsoft.com/office/drawing/2014/main" val="2253138159"/>
                    </a:ext>
                  </a:extLst>
                </a:gridCol>
                <a:gridCol w="3101326">
                  <a:extLst>
                    <a:ext uri="{9D8B030D-6E8A-4147-A177-3AD203B41FA5}">
                      <a16:colId xmlns:a16="http://schemas.microsoft.com/office/drawing/2014/main" val="2038183801"/>
                    </a:ext>
                  </a:extLst>
                </a:gridCol>
                <a:gridCol w="3530974">
                  <a:extLst>
                    <a:ext uri="{9D8B030D-6E8A-4147-A177-3AD203B41FA5}">
                      <a16:colId xmlns:a16="http://schemas.microsoft.com/office/drawing/2014/main" val="3674881913"/>
                    </a:ext>
                  </a:extLst>
                </a:gridCol>
              </a:tblGrid>
              <a:tr h="448578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Version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893131"/>
                  </a:ext>
                </a:extLst>
              </a:tr>
              <a:tr h="44857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No official codename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September 23, 2008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694491"/>
                  </a:ext>
                </a:extLst>
              </a:tr>
              <a:tr h="44857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No official codename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February 9, 2009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16135"/>
                  </a:ext>
                </a:extLst>
              </a:tr>
              <a:tr h="44857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Cupcake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April 27, 2009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88522"/>
                  </a:ext>
                </a:extLst>
              </a:tr>
              <a:tr h="44857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Donut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September 15, 2009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537505"/>
                  </a:ext>
                </a:extLst>
              </a:tr>
              <a:tr h="44857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2.0 – 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Éclair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October 26, 2009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291034"/>
                  </a:ext>
                </a:extLst>
              </a:tr>
              <a:tr h="44857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2.2 – 2.2.3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Froyo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May 20, 2010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177812"/>
                  </a:ext>
                </a:extLst>
              </a:tr>
              <a:tr h="44857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2.3 – 2.3.7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Gingerbread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December 6, 2010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613196"/>
                  </a:ext>
                </a:extLst>
              </a:tr>
              <a:tr h="44857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3.0 – 3.2.6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Honeycomb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February 22, 2011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793292"/>
                  </a:ext>
                </a:extLst>
              </a:tr>
              <a:tr h="44857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4.0 – 4.0.4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Ice Cream Sandwich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October 18, 2011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742074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8053F9FE-BBD9-478A-838E-DB1FB62D0D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25" t="7973" r="20409" b="54050"/>
          <a:stretch/>
        </p:blipFill>
        <p:spPr>
          <a:xfrm>
            <a:off x="10981676" y="1900879"/>
            <a:ext cx="975360" cy="11908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2FBA59-5DCD-43DA-A5DC-33989351B9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8" t="7035" r="35480" b="56159"/>
          <a:stretch/>
        </p:blipFill>
        <p:spPr>
          <a:xfrm>
            <a:off x="11012201" y="285350"/>
            <a:ext cx="844732" cy="13672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4A28A0-AAD5-4626-A521-63EB53BD7B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26" t="8676" r="50761" b="56394"/>
          <a:stretch/>
        </p:blipFill>
        <p:spPr>
          <a:xfrm>
            <a:off x="80974" y="4959928"/>
            <a:ext cx="923109" cy="12975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D0AA8FF-49B9-4036-A321-21FC14CCF5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63" t="8115" r="67670" b="55222"/>
          <a:stretch/>
        </p:blipFill>
        <p:spPr>
          <a:xfrm>
            <a:off x="158012" y="3597988"/>
            <a:ext cx="822912" cy="13619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C576ED8-68BB-4051-8750-45F624484F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3" t="3032" r="83369" b="55474"/>
          <a:stretch/>
        </p:blipFill>
        <p:spPr>
          <a:xfrm>
            <a:off x="260396" y="2208424"/>
            <a:ext cx="669801" cy="105158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1E44595-680D-4AF1-8C00-988E12125A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7" t="60571" r="79722" b="3583"/>
          <a:stretch/>
        </p:blipFill>
        <p:spPr>
          <a:xfrm>
            <a:off x="10868465" y="4873174"/>
            <a:ext cx="1201783" cy="13315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32ADE51-0756-486D-84D2-42BB6B1913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45" t="9454" r="5283" b="56376"/>
          <a:stretch/>
        </p:blipFill>
        <p:spPr>
          <a:xfrm>
            <a:off x="11040410" y="3355547"/>
            <a:ext cx="857892" cy="126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49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B6F53-7960-4631-9BFA-FC9B6C3E2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ANDROID VERSIONS CONTD-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3D8B45-7D11-4C08-A132-B98F23A4E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4319EF3-B1A3-4900-ABFF-901B3EFB7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268019"/>
              </p:ext>
            </p:extLst>
          </p:nvPr>
        </p:nvGraphicFramePr>
        <p:xfrm>
          <a:off x="979516" y="1777735"/>
          <a:ext cx="9827028" cy="44915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275676">
                  <a:extLst>
                    <a:ext uri="{9D8B030D-6E8A-4147-A177-3AD203B41FA5}">
                      <a16:colId xmlns:a16="http://schemas.microsoft.com/office/drawing/2014/main" val="2253138159"/>
                    </a:ext>
                  </a:extLst>
                </a:gridCol>
                <a:gridCol w="3275676">
                  <a:extLst>
                    <a:ext uri="{9D8B030D-6E8A-4147-A177-3AD203B41FA5}">
                      <a16:colId xmlns:a16="http://schemas.microsoft.com/office/drawing/2014/main" val="2038183801"/>
                    </a:ext>
                  </a:extLst>
                </a:gridCol>
                <a:gridCol w="3275676">
                  <a:extLst>
                    <a:ext uri="{9D8B030D-6E8A-4147-A177-3AD203B41FA5}">
                      <a16:colId xmlns:a16="http://schemas.microsoft.com/office/drawing/2014/main" val="3674881913"/>
                    </a:ext>
                  </a:extLst>
                </a:gridCol>
              </a:tblGrid>
              <a:tr h="449158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Version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893131"/>
                  </a:ext>
                </a:extLst>
              </a:tr>
              <a:tr h="44915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4.1 – 4.3.1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Jelly Bean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July 9, 2012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694491"/>
                  </a:ext>
                </a:extLst>
              </a:tr>
              <a:tr h="44915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4.4 – 4.4.4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KitKat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October 31, 2013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16135"/>
                  </a:ext>
                </a:extLst>
              </a:tr>
              <a:tr h="44915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5.0 – 5.1.1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Lollipop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November 12, 2014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88522"/>
                  </a:ext>
                </a:extLst>
              </a:tr>
              <a:tr h="44915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6.0 – 6.0.1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Marshmallow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October 5, 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537505"/>
                  </a:ext>
                </a:extLst>
              </a:tr>
              <a:tr h="44915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7.0 – 7.1.2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Nougat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August 22, 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291034"/>
                  </a:ext>
                </a:extLst>
              </a:tr>
              <a:tr h="44915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8.0 – 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Oreo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August 21,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177812"/>
                  </a:ext>
                </a:extLst>
              </a:tr>
              <a:tr h="44915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August 6,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613196"/>
                  </a:ext>
                </a:extLst>
              </a:tr>
              <a:tr h="44915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Android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September 3, 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793292"/>
                  </a:ext>
                </a:extLst>
              </a:tr>
              <a:tr h="44915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Android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September 8,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742074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ECA58DF-48A8-4C55-A76E-5C1CFF28F0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76" t="60437" r="2276"/>
          <a:stretch/>
        </p:blipFill>
        <p:spPr>
          <a:xfrm>
            <a:off x="9578391" y="209188"/>
            <a:ext cx="1071155" cy="14696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364DDA-769A-4D5E-A226-AC1410DF4A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21" t="54589" r="19278"/>
          <a:stretch/>
        </p:blipFill>
        <p:spPr>
          <a:xfrm>
            <a:off x="0" y="5067494"/>
            <a:ext cx="949235" cy="14253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8CCE33-B187-45F7-9182-3553DEDCF6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61" t="56839" r="37834" b="2907"/>
          <a:stretch/>
        </p:blipFill>
        <p:spPr>
          <a:xfrm>
            <a:off x="104396" y="3429000"/>
            <a:ext cx="818606" cy="14953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86A3F0-4F5B-474F-B05B-1F82667733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03" t="59594" r="51868" b="2907"/>
          <a:stretch/>
        </p:blipFill>
        <p:spPr>
          <a:xfrm>
            <a:off x="78763" y="1918575"/>
            <a:ext cx="792480" cy="13929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914F98-90E5-4AAD-97E2-40F7978AFD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36" t="60544" r="67186" b="3891"/>
          <a:stretch/>
        </p:blipFill>
        <p:spPr>
          <a:xfrm>
            <a:off x="126167" y="278086"/>
            <a:ext cx="775064" cy="13211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252370F-BBAA-4F34-B474-660565644B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085" y="447163"/>
            <a:ext cx="1126892" cy="11239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84689BD-0CB1-4DB1-A9D5-882F9326D85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5" r="15204"/>
          <a:stretch/>
        </p:blipFill>
        <p:spPr>
          <a:xfrm>
            <a:off x="11065397" y="1846633"/>
            <a:ext cx="924553" cy="12151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7D63F72-DCA6-4B4E-A95A-CB1EFE09286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5" t="13606" r="12230" b="12023"/>
          <a:stretch/>
        </p:blipFill>
        <p:spPr>
          <a:xfrm>
            <a:off x="10863058" y="3456809"/>
            <a:ext cx="1126892" cy="113343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CFF082E-790D-4552-B29F-9CFAE261BA8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2" t="1990" r="17670" b="1990"/>
          <a:stretch/>
        </p:blipFill>
        <p:spPr>
          <a:xfrm>
            <a:off x="10921351" y="4961849"/>
            <a:ext cx="1115626" cy="109618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B87B507-D278-405F-9E53-C4A5F84422D0}"/>
              </a:ext>
            </a:extLst>
          </p:cNvPr>
          <p:cNvSpPr txBox="1"/>
          <p:nvPr/>
        </p:nvSpPr>
        <p:spPr>
          <a:xfrm>
            <a:off x="11137594" y="1521414"/>
            <a:ext cx="70425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600" b="1" dirty="0"/>
              <a:t>Oreo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8E1EEE-E52D-4B33-8738-7CEC984965A9}"/>
              </a:ext>
            </a:extLst>
          </p:cNvPr>
          <p:cNvSpPr txBox="1"/>
          <p:nvPr/>
        </p:nvSpPr>
        <p:spPr>
          <a:xfrm>
            <a:off x="11065397" y="3021509"/>
            <a:ext cx="490742" cy="33855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b="1" dirty="0"/>
              <a:t>Pie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3D67CA-6B42-47EF-A793-BCF9053F7B82}"/>
              </a:ext>
            </a:extLst>
          </p:cNvPr>
          <p:cNvSpPr txBox="1"/>
          <p:nvPr/>
        </p:nvSpPr>
        <p:spPr>
          <a:xfrm>
            <a:off x="11004918" y="4528269"/>
            <a:ext cx="93176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600" b="1" dirty="0"/>
              <a:t>Q or 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1FEC22-64DA-42C8-80D4-975A6586F1C6}"/>
              </a:ext>
            </a:extLst>
          </p:cNvPr>
          <p:cNvSpPr txBox="1"/>
          <p:nvPr/>
        </p:nvSpPr>
        <p:spPr>
          <a:xfrm>
            <a:off x="11313884" y="6082905"/>
            <a:ext cx="515425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b="1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28571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atermark Design Templat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atermark design slides.potx" id="{155DE50B-7050-4C94-A1E2-D1CB6BE7200C}" vid="{CB226315-F714-4862-AA2D-99A0B670FE32}"/>
    </a:ext>
  </a:extLst>
</a:theme>
</file>

<file path=ppt/theme/theme2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 design slides</Template>
  <TotalTime>1077</TotalTime>
  <Words>524</Words>
  <Application>Microsoft Office PowerPoint</Application>
  <PresentationFormat>Widescreen</PresentationFormat>
  <Paragraphs>117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Century Gothic</vt:lpstr>
      <vt:lpstr>Times New Roman</vt:lpstr>
      <vt:lpstr>Wingdings</vt:lpstr>
      <vt:lpstr>Watermark Design Template</vt:lpstr>
      <vt:lpstr>PowerPoint Presentation</vt:lpstr>
      <vt:lpstr>WHAT IS ANDROID?</vt:lpstr>
      <vt:lpstr>ORIGIN OF ANDROID-</vt:lpstr>
      <vt:lpstr>ANDY RUBIN-</vt:lpstr>
      <vt:lpstr>ORIGIN OF ANDROID CONTD.</vt:lpstr>
      <vt:lpstr>HISTORY OF ANDROID LOGO-</vt:lpstr>
      <vt:lpstr>FEATURES-</vt:lpstr>
      <vt:lpstr>ANDROID VERSIONS - </vt:lpstr>
      <vt:lpstr>ANDROID VERSIONS CONTD- </vt:lpstr>
      <vt:lpstr>ANDROID ARCHITECTURE - </vt:lpstr>
      <vt:lpstr>LINUX KERNEL -</vt:lpstr>
      <vt:lpstr>LIBRARIES -</vt:lpstr>
      <vt:lpstr>REFERENCES-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On-</dc:title>
  <dc:creator>hp</dc:creator>
  <cp:lastModifiedBy>hp</cp:lastModifiedBy>
  <cp:revision>32</cp:revision>
  <dcterms:created xsi:type="dcterms:W3CDTF">2020-12-03T07:03:52Z</dcterms:created>
  <dcterms:modified xsi:type="dcterms:W3CDTF">2020-12-15T16:42:27Z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