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55940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b="1" dirty="0">
                <a:solidFill>
                  <a:schemeClr val="tx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508105"/>
          </a:xfrm>
          <a:prstGeom prst="rect">
            <a:avLst/>
          </a:prstGeom>
          <a:noFill/>
        </p:spPr>
        <p:txBody>
          <a:bodyPr wrap="square" lIns="91440" tIns="45720" rIns="91440" bIns="45720" rtlCol="0" anchor="t">
            <a:spAutoFit/>
          </a:bodyPr>
          <a:lstStyle/>
          <a:p>
            <a:r>
              <a:rPr lang="en-US" sz="2400" b="1" dirty="0">
                <a:latin typeface="Times New Roman" panose="02020603050405020304" pitchFamily="18" charset="0"/>
                <a:cs typeface="Times New Roman" panose="02020603050405020304" pitchFamily="18" charset="0"/>
              </a:rPr>
              <a:t>Presented By:</a:t>
            </a:r>
          </a:p>
          <a:p>
            <a:r>
              <a:rPr lang="en-US" sz="2400" b="1" dirty="0">
                <a:latin typeface="Times New Roman" panose="02020603050405020304" pitchFamily="18" charset="0"/>
                <a:cs typeface="Times New Roman" panose="02020603050405020304" pitchFamily="18" charset="0"/>
              </a:rPr>
              <a:t>Student Name </a:t>
            </a:r>
            <a:r>
              <a:rPr lang="en-US" sz="2000" b="1" dirty="0">
                <a:latin typeface="Times New Roman" panose="02020603050405020304" pitchFamily="18" charset="0"/>
                <a:cs typeface="Times New Roman" panose="02020603050405020304" pitchFamily="18" charset="0"/>
              </a:rPr>
              <a:t>: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Sandeepani Allimalla</a:t>
            </a:r>
          </a:p>
          <a:p>
            <a:r>
              <a:rPr lang="en-US" sz="2400" b="1" dirty="0">
                <a:latin typeface="Times New Roman" panose="02020603050405020304" pitchFamily="18" charset="0"/>
                <a:cs typeface="Times New Roman" panose="02020603050405020304" pitchFamily="18" charset="0"/>
              </a:rPr>
              <a:t>College Name &amp; Department :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Nizam college ,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603585" y="967304"/>
            <a:ext cx="11029615" cy="4673324"/>
          </a:xfrm>
        </p:spPr>
        <p:txBody>
          <a:bodyPr/>
          <a:lstStyle/>
          <a:p>
            <a:pPr marL="0" indent="0">
              <a:buNone/>
            </a:pPr>
            <a:r>
              <a:rPr lang="en-US" sz="1800" dirty="0">
                <a:latin typeface="Times New Roman" panose="02020603050405020304" pitchFamily="18" charset="0"/>
                <a:cs typeface="Times New Roman" panose="02020603050405020304" pitchFamily="18" charset="0"/>
              </a:rPr>
              <a:t>Access the Project Code on GitHub for a deeper understanding of the implementation and to explore the complete source code, visit the project's GitHub repository. This repository contains all the essential files, including code, documentation, and usage instructions. It serves as a valuable resource for developers, researchers, and anyone interested in exploring secure data hiding techniques using steganography</a:t>
            </a:r>
            <a:r>
              <a:rPr lang="en-US" dirty="0"/>
              <a:t>.</a:t>
            </a:r>
          </a:p>
          <a:p>
            <a:pPr marL="0" indent="0">
              <a:buNone/>
            </a:pPr>
            <a:endParaRPr lang="en-US" dirty="0"/>
          </a:p>
          <a:p>
            <a:pPr marL="0" indent="0">
              <a:buNone/>
            </a:pPr>
            <a:r>
              <a:rPr lang="en-IN" u="sng" dirty="0">
                <a:solidFill>
                  <a:schemeClr val="accent1"/>
                </a:solidFill>
              </a:rPr>
              <a:t>https://github.com/Sandeepani29/Secure-Data-Hiding-in-Image-Using-Steganography.git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2860" y="702586"/>
            <a:ext cx="11029615" cy="467332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future scope of this project is vast, with significant potential for advancements in secure communication and data protection. Future research can focus on integrating artificial intelligence and machine learning to enhance data embedding and detection resistance.</a:t>
            </a:r>
          </a:p>
          <a:p>
            <a:pPr marL="0" indent="0" algn="just">
              <a:buNone/>
            </a:pPr>
            <a:r>
              <a:rPr lang="en-US" sz="1800" dirty="0">
                <a:latin typeface="Times New Roman" panose="02020603050405020304" pitchFamily="18" charset="0"/>
                <a:cs typeface="Times New Roman" panose="02020603050405020304" pitchFamily="18" charset="0"/>
              </a:rPr>
              <a:t> Additionally, expanding the technique to support multimedia formats like audio and video can broaden its applications. There is also potential for developing real-time steganography systems for secure communication in defense, financial transactions, and telemedicine. As cyber threats continue to evolve, this project can pave the way for more sophisticated, adaptive security solutions that ensure data privacy in an increasingly digital world.</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tx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Problem Statement </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Technology used</a:t>
            </a:r>
            <a:endParaRPr lang="en-US" sz="1800"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Wow factors</a:t>
            </a:r>
            <a:endParaRPr lang="en-US" sz="1800" dirty="0">
              <a:latin typeface="Times New Roman" panose="02020603050405020304" pitchFamily="18" charset="0"/>
              <a:ea typeface="+mn-lt"/>
              <a:cs typeface="Times New Roman" panose="02020603050405020304" pitchFamily="18" charset="0"/>
            </a:endParaRPr>
          </a:p>
          <a:p>
            <a:pPr>
              <a:buClr>
                <a:schemeClr val="tx1">
                  <a:lumMod val="75000"/>
                  <a:lumOff val="25000"/>
                </a:schemeClr>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End users</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Result</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Conclusion</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Git-hub Link</a:t>
            </a:r>
          </a:p>
          <a:p>
            <a:pPr>
              <a:buClr>
                <a:schemeClr val="tx1"/>
              </a:buClr>
              <a:buFont typeface="Arial" panose="020B0604020202020204" pitchFamily="34" charset="0"/>
              <a:buChar char="•"/>
            </a:pPr>
            <a:r>
              <a:rPr lang="en-US" sz="18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Problem Statement</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76394" y="0"/>
            <a:ext cx="11029615" cy="7189150"/>
          </a:xfrm>
        </p:spPr>
        <p:txBody>
          <a:bodyPr/>
          <a:lstStyle/>
          <a:p>
            <a:pPr algn="just">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today's digital age, the need for secure communication has become increasingly vital due to the rising threats of data breaches and cyber-attacks. Traditional encryption methods, while effective, often draw attention to the presence of sensitive information, making them vulnerable to interception.</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Steganography offers a solution by embedding secret data within seemingly harmless images, making the hidden information less detectable. However, many existing techniques face challenges related to maintaining image quality and ensuring that the hidden data remains secure from advanced detection tools.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project aims to develop a robust and secure steganography method for hiding data in images without compromising image quality. The focus will be on enhancing security, minimizing the chances of detection, and ensuring that the hidden information remains intact during transmission.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Technology  used</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2116" y="94320"/>
            <a:ext cx="11514382" cy="5563973"/>
          </a:xfrm>
        </p:spPr>
        <p:txBody>
          <a:bodyPr vert="horz" lIns="91440" tIns="45720" rIns="91440" bIns="45720" rtlCol="0" anchor="ctr">
            <a:noAutofit/>
          </a:bodyPr>
          <a:lstStyle/>
          <a:p>
            <a:pPr>
              <a:buClr>
                <a:schemeClr val="tx1"/>
              </a:buClr>
              <a:buFont typeface="Arial" panose="020B0604020202020204" pitchFamily="34" charset="0"/>
              <a:buChar char="•"/>
            </a:pPr>
            <a:endParaRPr lang="en-IN" b="1" dirty="0"/>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Operating System              :         </a:t>
            </a:r>
            <a:r>
              <a:rPr lang="en-IN" sz="2000" dirty="0">
                <a:latin typeface="Times New Roman" panose="02020603050405020304" pitchFamily="18" charset="0"/>
                <a:cs typeface="Times New Roman" panose="02020603050405020304" pitchFamily="18" charset="0"/>
              </a:rPr>
              <a:t>Windows 10/11</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Programming Language   :</a:t>
            </a:r>
            <a:r>
              <a:rPr lang="en-IN" sz="2000" dirty="0">
                <a:latin typeface="Times New Roman" panose="02020603050405020304" pitchFamily="18" charset="0"/>
                <a:cs typeface="Times New Roman" panose="02020603050405020304" pitchFamily="18" charset="0"/>
              </a:rPr>
              <a:t>          Python</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Libraries                             :          </a:t>
            </a:r>
            <a:r>
              <a:rPr lang="en-IN" sz="2000" dirty="0">
                <a:latin typeface="Times New Roman" panose="02020603050405020304" pitchFamily="18" charset="0"/>
                <a:cs typeface="Times New Roman" panose="02020603050405020304" pitchFamily="18" charset="0"/>
              </a:rPr>
              <a:t>Opencv2, OS, String</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Development Software      :           </a:t>
            </a:r>
            <a:r>
              <a:rPr lang="en-IN" sz="2000" dirty="0">
                <a:latin typeface="Times New Roman" panose="02020603050405020304" pitchFamily="18" charset="0"/>
                <a:cs typeface="Times New Roman" panose="02020603050405020304" pitchFamily="18" charset="0"/>
              </a:rPr>
              <a:t>Python 3.13.2 version</a:t>
            </a:r>
          </a:p>
          <a:p>
            <a:pPr>
              <a:buClr>
                <a:schemeClr val="tx1"/>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IDE                                      :</a:t>
            </a:r>
            <a:r>
              <a:rPr lang="en-IN" sz="2000" dirty="0">
                <a:latin typeface="Times New Roman" panose="02020603050405020304" pitchFamily="18" charset="0"/>
                <a:cs typeface="Times New Roman" panose="02020603050405020304" pitchFamily="18" charset="0"/>
              </a:rPr>
              <a:t>           Python IDLE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600" b="1" dirty="0">
                <a:solidFill>
                  <a:schemeClr val="tx1"/>
                </a:solidFill>
                <a:latin typeface="Times New Roman" panose="02020603050405020304" pitchFamily="18" charset="0"/>
                <a:ea typeface="+mj-lt"/>
                <a:cs typeface="Times New Roman" panose="02020603050405020304" pitchFamily="18" charset="0"/>
              </a:rPr>
              <a:t>Wow factors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23432" y="965200"/>
            <a:ext cx="11029615" cy="4673324"/>
          </a:xfrm>
        </p:spPr>
        <p:txBody>
          <a:bodyPr/>
          <a:lstStyle/>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Invisible Data Transmission</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Advanced Encryption Integration</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High Image Quality Preservation</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Robust Against Steganalysis Attacks</a:t>
            </a:r>
          </a:p>
          <a:p>
            <a:pPr>
              <a:buClr>
                <a:schemeClr val="tx1"/>
              </a:buClr>
              <a:buFont typeface="Arial" panose="020B0604020202020204" pitchFamily="34" charset="0"/>
              <a:buChar char="•"/>
            </a:pPr>
            <a:r>
              <a:rPr lang="en-US" sz="1800" dirty="0">
                <a:solidFill>
                  <a:srgbClr val="0F0F0F"/>
                </a:solidFill>
                <a:latin typeface="Times New Roman" panose="02020603050405020304" pitchFamily="18" charset="0"/>
                <a:cs typeface="Times New Roman" panose="02020603050405020304" pitchFamily="18" charset="0"/>
              </a:rPr>
              <a:t> Real-Time Data Hiding and Extraction</a:t>
            </a:r>
            <a:endParaRPr lang="en-IN" sz="1800" dirty="0">
              <a:solidFill>
                <a:srgbClr val="0F0F0F"/>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Multi-Format Support</a:t>
            </a:r>
          </a:p>
          <a:p>
            <a:pPr>
              <a:buClr>
                <a:schemeClr val="tx1"/>
              </a:buCl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 User-Friendly Interface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885466"/>
            <a:ext cx="11029615" cy="4673324"/>
          </a:xfrm>
        </p:spPr>
        <p:txBody>
          <a:bodyPr>
            <a:normAutofit/>
          </a:bodyPr>
          <a:lstStyle/>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Government Agencies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Military Organizations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Financial Institutions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Corporate Enterprises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Journalists and Activists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Cybersecurity Firms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Healthcare Providers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Results</a:t>
            </a:r>
          </a:p>
        </p:txBody>
      </p:sp>
      <p:pic>
        <p:nvPicPr>
          <p:cNvPr id="11" name="Content Placeholder 10">
            <a:extLst>
              <a:ext uri="{FF2B5EF4-FFF2-40B4-BE49-F238E27FC236}">
                <a16:creationId xmlns:a16="http://schemas.microsoft.com/office/drawing/2014/main" id="{99A136C7-6D4D-E74B-F9EE-5FCEFD1BAF5C}"/>
              </a:ext>
            </a:extLst>
          </p:cNvPr>
          <p:cNvPicPr>
            <a:picLocks noGrp="1" noChangeAspect="1"/>
          </p:cNvPicPr>
          <p:nvPr>
            <p:ph idx="1"/>
          </p:nvPr>
        </p:nvPicPr>
        <p:blipFill>
          <a:blip r:embed="rId2"/>
          <a:stretch>
            <a:fillRect/>
          </a:stretch>
        </p:blipFill>
        <p:spPr>
          <a:xfrm>
            <a:off x="2683204" y="1432560"/>
            <a:ext cx="6825592" cy="4094480"/>
          </a:xfrm>
        </p:spPr>
      </p:pic>
      <p:sp>
        <p:nvSpPr>
          <p:cNvPr id="15" name="TextBox 14">
            <a:extLst>
              <a:ext uri="{FF2B5EF4-FFF2-40B4-BE49-F238E27FC236}">
                <a16:creationId xmlns:a16="http://schemas.microsoft.com/office/drawing/2014/main" id="{2D4A3651-917C-6154-0794-AA7634E67A33}"/>
              </a:ext>
            </a:extLst>
          </p:cNvPr>
          <p:cNvSpPr txBox="1"/>
          <p:nvPr/>
        </p:nvSpPr>
        <p:spPr>
          <a:xfrm>
            <a:off x="4868644" y="5727148"/>
            <a:ext cx="2245615"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Encryption source code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419A-53F6-E04A-31A1-ECA45B25A9D7}"/>
              </a:ext>
            </a:extLst>
          </p:cNvPr>
          <p:cNvSpPr>
            <a:spLocks noGrp="1"/>
          </p:cNvSpPr>
          <p:nvPr>
            <p:ph type="title"/>
          </p:nvPr>
        </p:nvSpPr>
        <p:spPr>
          <a:xfrm>
            <a:off x="703112" y="651356"/>
            <a:ext cx="11029616" cy="530296"/>
          </a:xfrm>
        </p:spPr>
        <p:txBody>
          <a:bodyPr>
            <a:noAutofit/>
          </a:bodyPr>
          <a:lstStyle/>
          <a:p>
            <a:r>
              <a:rPr lang="en-US" sz="3600" b="1" dirty="0">
                <a:latin typeface="Times New Roman" panose="02020603050405020304" pitchFamily="18" charset="0"/>
                <a:cs typeface="Times New Roman" panose="02020603050405020304" pitchFamily="18" charset="0"/>
              </a:rPr>
              <a:t>results</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519358C-2935-FE41-203D-7806D9687EB2}"/>
              </a:ext>
            </a:extLst>
          </p:cNvPr>
          <p:cNvPicPr>
            <a:picLocks noGrp="1" noChangeAspect="1"/>
          </p:cNvPicPr>
          <p:nvPr>
            <p:ph idx="1"/>
          </p:nvPr>
        </p:nvPicPr>
        <p:blipFill>
          <a:blip r:embed="rId3"/>
          <a:stretch>
            <a:fillRect/>
          </a:stretch>
        </p:blipFill>
        <p:spPr>
          <a:xfrm>
            <a:off x="1149842" y="1316373"/>
            <a:ext cx="4541519" cy="3541292"/>
          </a:xfrm>
        </p:spPr>
      </p:pic>
      <p:sp>
        <p:nvSpPr>
          <p:cNvPr id="6" name="TextBox 5">
            <a:extLst>
              <a:ext uri="{FF2B5EF4-FFF2-40B4-BE49-F238E27FC236}">
                <a16:creationId xmlns:a16="http://schemas.microsoft.com/office/drawing/2014/main" id="{FACEC9CC-AA82-7789-486D-5EB0EE81EE23}"/>
              </a:ext>
            </a:extLst>
          </p:cNvPr>
          <p:cNvSpPr txBox="1"/>
          <p:nvPr/>
        </p:nvSpPr>
        <p:spPr>
          <a:xfrm>
            <a:off x="1960880" y="4992386"/>
            <a:ext cx="291944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Decryption source code</a:t>
            </a:r>
            <a:endParaRPr lang="en-IN" sz="1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5C0E31-AA89-A885-55D4-96EA70EB4D95}"/>
              </a:ext>
            </a:extLst>
          </p:cNvPr>
          <p:cNvSpPr txBox="1"/>
          <p:nvPr/>
        </p:nvSpPr>
        <p:spPr>
          <a:xfrm>
            <a:off x="8097520" y="4992386"/>
            <a:ext cx="824265"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Output</a:t>
            </a:r>
          </a:p>
        </p:txBody>
      </p:sp>
      <p:pic>
        <p:nvPicPr>
          <p:cNvPr id="11" name="Picture 10">
            <a:extLst>
              <a:ext uri="{FF2B5EF4-FFF2-40B4-BE49-F238E27FC236}">
                <a16:creationId xmlns:a16="http://schemas.microsoft.com/office/drawing/2014/main" id="{28B74FE1-DA1C-A58F-D113-CD1EABDBDA89}"/>
              </a:ext>
            </a:extLst>
          </p:cNvPr>
          <p:cNvPicPr>
            <a:picLocks noChangeAspect="1"/>
          </p:cNvPicPr>
          <p:nvPr/>
        </p:nvPicPr>
        <p:blipFill>
          <a:blip r:embed="rId4"/>
          <a:stretch>
            <a:fillRect/>
          </a:stretch>
        </p:blipFill>
        <p:spPr>
          <a:xfrm>
            <a:off x="5691361" y="1181652"/>
            <a:ext cx="6114559" cy="3287568"/>
          </a:xfrm>
          <a:prstGeom prst="rect">
            <a:avLst/>
          </a:prstGeom>
        </p:spPr>
      </p:pic>
    </p:spTree>
    <p:extLst>
      <p:ext uri="{BB962C8B-B14F-4D97-AF65-F5344CB8AC3E}">
        <p14:creationId xmlns:p14="http://schemas.microsoft.com/office/powerpoint/2010/main" val="319428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71730"/>
            <a:ext cx="11029616" cy="530296"/>
          </a:xfrm>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611146"/>
            <a:ext cx="11029615" cy="4673324"/>
          </a:xfrm>
        </p:spPr>
        <p:txBody>
          <a:bodyPr>
            <a:normAutofit/>
          </a:bodyPr>
          <a:lstStyle/>
          <a:p>
            <a:pPr marL="0" indent="0" algn="just">
              <a:buClr>
                <a:schemeClr val="tx1"/>
              </a:buClr>
              <a:buNone/>
            </a:pPr>
            <a:r>
              <a:rPr lang="en-US" sz="1800" dirty="0">
                <a:latin typeface="Times New Roman" panose="02020603050405020304" pitchFamily="18" charset="0"/>
                <a:cs typeface="Times New Roman" panose="02020603050405020304" pitchFamily="18" charset="0"/>
              </a:rPr>
              <a:t>In conclusion, this project demonstrates the effectiveness of steganography as a powerful tool for secure data transmission. By embedding sensitive information within digital images, this method ensures confidentiality while maintaining the visual integrity of the cover image. </a:t>
            </a:r>
          </a:p>
          <a:p>
            <a:pPr marL="0" indent="0" algn="just">
              <a:buClr>
                <a:schemeClr val="tx1"/>
              </a:buClr>
              <a:buNone/>
            </a:pPr>
            <a:r>
              <a:rPr lang="en-US" sz="1800" dirty="0">
                <a:latin typeface="Times New Roman" panose="02020603050405020304" pitchFamily="18" charset="0"/>
                <a:cs typeface="Times New Roman" panose="02020603050405020304" pitchFamily="18" charset="0"/>
              </a:rPr>
              <a:t> The integration of advanced security techniques enhances resistance against detection and unauthorized access. This innovative approach has vast potential across various sectors, including government, finance, healthcare, and cybersecurity. Moving forward, this project lays the groundwork for future research and development, aiming to refine data security measures and address emerging digital threats in an increasingly connected world.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579</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sandeepani allimalla</cp:lastModifiedBy>
  <cp:revision>41</cp:revision>
  <dcterms:created xsi:type="dcterms:W3CDTF">2021-05-26T16:50:10Z</dcterms:created>
  <dcterms:modified xsi:type="dcterms:W3CDTF">2025-02-22T12:14:52Z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