
<file path=[Content_Types].xml><?xml version="1.0" encoding="utf-8"?>
<Types xmlns="http://schemas.openxmlformats.org/package/2006/content-types">
  <Default Extension="fntdata" ContentType="application/x-fontdata"/>
  <Default Extension="jpeg" ContentType="image/jpeg"/>
  <Default Extension="m4a" ContentType="audi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lear Sans Regular Bold" panose="020B0604020202020204" charset="0"/>
      <p:regular r:id="rId14"/>
    </p:embeddedFont>
    <p:embeddedFont>
      <p:font typeface="DM Sans" pitchFamily="2"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279" autoAdjust="0"/>
    <p:restoredTop sz="69492" autoAdjust="0"/>
  </p:normalViewPr>
  <p:slideViewPr>
    <p:cSldViewPr>
      <p:cViewPr>
        <p:scale>
          <a:sx n="50" d="100"/>
          <a:sy n="50" d="100"/>
        </p:scale>
        <p:origin x="274" y="50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venkatesh\Desktop\social%20buzz\merg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venkatesh\Desktop\social%20buzz\merg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venkatesh\Desktop\social%20buzz\merg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venkatesh\Desktop\social%20buzz\merged.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Sheet1!$B$1</c:f>
              <c:strCache>
                <c:ptCount val="1"/>
                <c:pt idx="0">
                  <c:v>VALUES</c:v>
                </c:pt>
              </c:strCache>
            </c:strRef>
          </c:tx>
          <c:spPr>
            <a:solidFill>
              <a:schemeClr val="accent1"/>
            </a:solidFill>
            <a:ln>
              <a:noFill/>
            </a:ln>
            <a:effectLst/>
            <a:sp3d/>
          </c:spPr>
          <c:invertIfNegative val="0"/>
          <c:cat>
            <c:strRef>
              <c:f>Sheet1!$A$2:$A$6</c:f>
              <c:strCache>
                <c:ptCount val="5"/>
                <c:pt idx="0">
                  <c:v>Animals</c:v>
                </c:pt>
                <c:pt idx="1">
                  <c:v>science</c:v>
                </c:pt>
                <c:pt idx="2">
                  <c:v>healthy eating</c:v>
                </c:pt>
                <c:pt idx="3">
                  <c:v>technology</c:v>
                </c:pt>
                <c:pt idx="4">
                  <c:v>food</c:v>
                </c:pt>
              </c:strCache>
            </c:strRef>
          </c:cat>
          <c:val>
            <c:numRef>
              <c:f>Sheet1!$B$2:$B$6</c:f>
              <c:numCache>
                <c:formatCode>General</c:formatCode>
                <c:ptCount val="5"/>
                <c:pt idx="0">
                  <c:v>74965</c:v>
                </c:pt>
                <c:pt idx="1">
                  <c:v>71168</c:v>
                </c:pt>
                <c:pt idx="2">
                  <c:v>69339</c:v>
                </c:pt>
                <c:pt idx="3">
                  <c:v>68738</c:v>
                </c:pt>
                <c:pt idx="4">
                  <c:v>66676</c:v>
                </c:pt>
              </c:numCache>
            </c:numRef>
          </c:val>
          <c:extLst>
            <c:ext xmlns:c16="http://schemas.microsoft.com/office/drawing/2014/chart" uri="{C3380CC4-5D6E-409C-BE32-E72D297353CC}">
              <c16:uniqueId val="{00000000-B7FA-44E9-926B-62D3AAEF78A1}"/>
            </c:ext>
          </c:extLst>
        </c:ser>
        <c:dLbls>
          <c:showLegendKey val="0"/>
          <c:showVal val="0"/>
          <c:showCatName val="0"/>
          <c:showSerName val="0"/>
          <c:showPercent val="0"/>
          <c:showBubbleSize val="0"/>
        </c:dLbls>
        <c:gapWidth val="150"/>
        <c:shape val="box"/>
        <c:axId val="1479924543"/>
        <c:axId val="1479922143"/>
        <c:axId val="0"/>
      </c:bar3DChart>
      <c:catAx>
        <c:axId val="14799245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9922143"/>
        <c:crosses val="autoZero"/>
        <c:auto val="1"/>
        <c:lblAlgn val="ctr"/>
        <c:lblOffset val="100"/>
        <c:noMultiLvlLbl val="0"/>
      </c:catAx>
      <c:valAx>
        <c:axId val="14799221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799245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00" b="1" i="0" u="none" strike="noStrike" kern="1200" cap="all" spc="5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Sheet3!$L$1</c:f>
              <c:strCache>
                <c:ptCount val="1"/>
                <c:pt idx="0">
                  <c:v>ReactionTypes.Score</c:v>
                </c:pt>
              </c:strCache>
            </c:strRef>
          </c:tx>
          <c:spPr>
            <a:gradFill>
              <a:gsLst>
                <a:gs pos="100000">
                  <a:schemeClr val="accent1">
                    <a:alpha val="0"/>
                  </a:schemeClr>
                </a:gs>
                <a:gs pos="50000">
                  <a:schemeClr val="accent1"/>
                </a:gs>
              </a:gsLst>
              <a:lin ang="5400000" scaled="0"/>
            </a:gradFill>
            <a:ln>
              <a:noFill/>
            </a:ln>
            <a:effectLst/>
            <a:sp3d/>
          </c:spPr>
          <c:invertIfNegative val="0"/>
          <c:cat>
            <c:strRef>
              <c:f>Sheet3!$K$2:$K$17</c:f>
              <c:strCache>
                <c:ptCount val="16"/>
                <c:pt idx="0">
                  <c:v>cherish</c:v>
                </c:pt>
                <c:pt idx="1">
                  <c:v>intrigued</c:v>
                </c:pt>
                <c:pt idx="2">
                  <c:v>like</c:v>
                </c:pt>
                <c:pt idx="3">
                  <c:v>love</c:v>
                </c:pt>
                <c:pt idx="4">
                  <c:v>hate</c:v>
                </c:pt>
                <c:pt idx="5">
                  <c:v>scared</c:v>
                </c:pt>
                <c:pt idx="6">
                  <c:v>adore</c:v>
                </c:pt>
                <c:pt idx="7">
                  <c:v>indifferent</c:v>
                </c:pt>
                <c:pt idx="8">
                  <c:v>dislike</c:v>
                </c:pt>
                <c:pt idx="9">
                  <c:v>heart</c:v>
                </c:pt>
                <c:pt idx="10">
                  <c:v>interested</c:v>
                </c:pt>
                <c:pt idx="11">
                  <c:v>disgust</c:v>
                </c:pt>
                <c:pt idx="12">
                  <c:v>peeking</c:v>
                </c:pt>
                <c:pt idx="13">
                  <c:v>worried</c:v>
                </c:pt>
                <c:pt idx="14">
                  <c:v>want</c:v>
                </c:pt>
                <c:pt idx="15">
                  <c:v>super love</c:v>
                </c:pt>
              </c:strCache>
            </c:strRef>
          </c:cat>
          <c:val>
            <c:numRef>
              <c:f>Sheet3!$L$2:$L$17</c:f>
              <c:numCache>
                <c:formatCode>General</c:formatCode>
                <c:ptCount val="16"/>
                <c:pt idx="0">
                  <c:v>70</c:v>
                </c:pt>
                <c:pt idx="1">
                  <c:v>45</c:v>
                </c:pt>
                <c:pt idx="2">
                  <c:v>50</c:v>
                </c:pt>
                <c:pt idx="3">
                  <c:v>65</c:v>
                </c:pt>
                <c:pt idx="4">
                  <c:v>5</c:v>
                </c:pt>
                <c:pt idx="5">
                  <c:v>15</c:v>
                </c:pt>
                <c:pt idx="6">
                  <c:v>72</c:v>
                </c:pt>
                <c:pt idx="7">
                  <c:v>20</c:v>
                </c:pt>
                <c:pt idx="8">
                  <c:v>10</c:v>
                </c:pt>
                <c:pt idx="9">
                  <c:v>60</c:v>
                </c:pt>
                <c:pt idx="10">
                  <c:v>30</c:v>
                </c:pt>
                <c:pt idx="11">
                  <c:v>0</c:v>
                </c:pt>
                <c:pt idx="12">
                  <c:v>35</c:v>
                </c:pt>
                <c:pt idx="13">
                  <c:v>12</c:v>
                </c:pt>
                <c:pt idx="14">
                  <c:v>75</c:v>
                </c:pt>
                <c:pt idx="15">
                  <c:v>75</c:v>
                </c:pt>
              </c:numCache>
            </c:numRef>
          </c:val>
          <c:extLst>
            <c:ext xmlns:c16="http://schemas.microsoft.com/office/drawing/2014/chart" uri="{C3380CC4-5D6E-409C-BE32-E72D297353CC}">
              <c16:uniqueId val="{00000000-D2C2-4084-AF56-66170965F2BA}"/>
            </c:ext>
          </c:extLst>
        </c:ser>
        <c:dLbls>
          <c:showLegendKey val="0"/>
          <c:showVal val="0"/>
          <c:showCatName val="0"/>
          <c:showSerName val="0"/>
          <c:showPercent val="0"/>
          <c:showBubbleSize val="0"/>
        </c:dLbls>
        <c:gapWidth val="150"/>
        <c:gapDepth val="0"/>
        <c:shape val="box"/>
        <c:axId val="1495240847"/>
        <c:axId val="1495241327"/>
        <c:axId val="1678547215"/>
      </c:bar3DChart>
      <c:catAx>
        <c:axId val="149524084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5241327"/>
        <c:crosses val="autoZero"/>
        <c:auto val="1"/>
        <c:lblAlgn val="ctr"/>
        <c:lblOffset val="100"/>
        <c:noMultiLvlLbl val="0"/>
      </c:catAx>
      <c:valAx>
        <c:axId val="1495241327"/>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5240847"/>
        <c:crosses val="autoZero"/>
        <c:crossBetween val="between"/>
      </c:valAx>
      <c:serAx>
        <c:axId val="1678547215"/>
        <c:scaling>
          <c:orientation val="minMax"/>
        </c:scaling>
        <c:delete val="0"/>
        <c:axPos val="b"/>
        <c:majorTickMark val="none"/>
        <c:minorTickMark val="none"/>
        <c:tickLblPos val="nextTo"/>
        <c:spPr>
          <a:noFill/>
          <a:ln w="9525" cap="flat" cmpd="sng" algn="ctr">
            <a:solidFill>
              <a:schemeClr val="tx1">
                <a:lumMod val="15000"/>
                <a:lumOff val="85000"/>
              </a:schemeClr>
            </a:solidFill>
            <a:round/>
            <a:headEnd type="none" w="sm" len="sm"/>
            <a:tailEnd type="none" w="sm" len="sm"/>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5241327"/>
        <c:crosses val="autoZero"/>
      </c:ser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r>
              <a:rPr lang="en-US"/>
              <a:t>unique categories and their values </a:t>
            </a:r>
          </a:p>
        </c:rich>
      </c:tx>
      <c:overlay val="0"/>
      <c:spPr>
        <a:noFill/>
        <a:ln>
          <a:noFill/>
        </a:ln>
        <a:effectLst/>
      </c:spPr>
      <c:txPr>
        <a:bodyPr rot="0" spcFirstLastPara="1" vertOverflow="ellipsis" vert="horz" wrap="square" anchor="ctr" anchorCtr="1"/>
        <a:lstStyle/>
        <a:p>
          <a:pPr>
            <a:defRPr sz="1995" b="1" i="0" u="none" strike="noStrike" kern="1200" cap="all" spc="100" normalizeH="0" baseline="0">
              <a:solidFill>
                <a:schemeClr val="lt1"/>
              </a:solidFill>
              <a:latin typeface="+mn-lt"/>
              <a:ea typeface="+mn-ea"/>
              <a:cs typeface="+mn-cs"/>
            </a:defRPr>
          </a:pPr>
          <a:endParaRPr lang="en-US"/>
        </a:p>
      </c:txPr>
    </c:title>
    <c:autoTitleDeleted val="0"/>
    <c:plotArea>
      <c:layout/>
      <c:scatterChart>
        <c:scatterStyle val="lineMarker"/>
        <c:varyColors val="0"/>
        <c:ser>
          <c:idx val="0"/>
          <c:order val="0"/>
          <c:tx>
            <c:strRef>
              <c:f>Sheet1!$B$1</c:f>
              <c:strCache>
                <c:ptCount val="1"/>
                <c:pt idx="0">
                  <c:v>VALUES</c:v>
                </c:pt>
              </c:strCache>
            </c:strRef>
          </c:tx>
          <c:spPr>
            <a:ln w="28575" cap="rnd">
              <a:solidFill>
                <a:schemeClr val="lt1">
                  <a:alpha val="50000"/>
                </a:schemeClr>
              </a:solidFill>
              <a:round/>
            </a:ln>
            <a:effectLst>
              <a:outerShdw dist="25400" dir="2700000" algn="tl" rotWithShape="0">
                <a:schemeClr val="accent1"/>
              </a:outerShdw>
            </a:effectLst>
          </c:spPr>
          <c:marker>
            <c:symbol val="circle"/>
            <c:size val="6"/>
            <c:spPr>
              <a:solidFill>
                <a:schemeClr val="accent1"/>
              </a:solidFill>
              <a:ln w="22225">
                <a:solidFill>
                  <a:schemeClr val="lt1"/>
                </a:solidFill>
                <a:round/>
              </a:ln>
              <a:effectLst/>
            </c:spPr>
          </c:marker>
          <c:xVal>
            <c:strRef>
              <c:f>Sheet1!$A$2:$A$17</c:f>
              <c:strCache>
                <c:ptCount val="16"/>
                <c:pt idx="0">
                  <c:v>Animals</c:v>
                </c:pt>
                <c:pt idx="1">
                  <c:v>science</c:v>
                </c:pt>
                <c:pt idx="2">
                  <c:v>healthy eating</c:v>
                </c:pt>
                <c:pt idx="3">
                  <c:v>technology</c:v>
                </c:pt>
                <c:pt idx="4">
                  <c:v>food</c:v>
                </c:pt>
                <c:pt idx="5">
                  <c:v>culture</c:v>
                </c:pt>
                <c:pt idx="6">
                  <c:v>cooking</c:v>
                </c:pt>
                <c:pt idx="7">
                  <c:v>soccer</c:v>
                </c:pt>
                <c:pt idx="8">
                  <c:v>tennis</c:v>
                </c:pt>
                <c:pt idx="9">
                  <c:v>education</c:v>
                </c:pt>
                <c:pt idx="10">
                  <c:v>fitness</c:v>
                </c:pt>
                <c:pt idx="11">
                  <c:v>Studying</c:v>
                </c:pt>
                <c:pt idx="12">
                  <c:v>dogs</c:v>
                </c:pt>
                <c:pt idx="13">
                  <c:v>travel</c:v>
                </c:pt>
                <c:pt idx="14">
                  <c:v>veganism</c:v>
                </c:pt>
                <c:pt idx="15">
                  <c:v>public speaking</c:v>
                </c:pt>
              </c:strCache>
            </c:strRef>
          </c:xVal>
          <c:yVal>
            <c:numRef>
              <c:f>Sheet1!$B$2:$B$17</c:f>
              <c:numCache>
                <c:formatCode>General</c:formatCode>
                <c:ptCount val="16"/>
                <c:pt idx="0">
                  <c:v>74965</c:v>
                </c:pt>
                <c:pt idx="1">
                  <c:v>71168</c:v>
                </c:pt>
                <c:pt idx="2">
                  <c:v>69339</c:v>
                </c:pt>
                <c:pt idx="3">
                  <c:v>68738</c:v>
                </c:pt>
                <c:pt idx="4">
                  <c:v>66676</c:v>
                </c:pt>
                <c:pt idx="5">
                  <c:v>66579</c:v>
                </c:pt>
                <c:pt idx="6">
                  <c:v>64756</c:v>
                </c:pt>
                <c:pt idx="7">
                  <c:v>57783</c:v>
                </c:pt>
                <c:pt idx="8">
                  <c:v>50339</c:v>
                </c:pt>
                <c:pt idx="9">
                  <c:v>57436</c:v>
                </c:pt>
                <c:pt idx="10">
                  <c:v>55323</c:v>
                </c:pt>
                <c:pt idx="11">
                  <c:v>54269</c:v>
                </c:pt>
                <c:pt idx="12">
                  <c:v>52511</c:v>
                </c:pt>
                <c:pt idx="13">
                  <c:v>64880</c:v>
                </c:pt>
                <c:pt idx="14">
                  <c:v>49619</c:v>
                </c:pt>
                <c:pt idx="15">
                  <c:v>49264</c:v>
                </c:pt>
              </c:numCache>
            </c:numRef>
          </c:yVal>
          <c:smooth val="0"/>
          <c:extLst>
            <c:ext xmlns:c16="http://schemas.microsoft.com/office/drawing/2014/chart" uri="{C3380CC4-5D6E-409C-BE32-E72D297353CC}">
              <c16:uniqueId val="{00000000-80CF-40E2-8DC8-9501FD802503}"/>
            </c:ext>
          </c:extLst>
        </c:ser>
        <c:dLbls>
          <c:showLegendKey val="0"/>
          <c:showVal val="0"/>
          <c:showCatName val="0"/>
          <c:showSerName val="0"/>
          <c:showPercent val="0"/>
          <c:showBubbleSize val="0"/>
        </c:dLbls>
        <c:axId val="1367144431"/>
        <c:axId val="1485527919"/>
      </c:scatterChart>
      <c:valAx>
        <c:axId val="1367144431"/>
        <c:scaling>
          <c:orientation val="minMax"/>
        </c:scaling>
        <c:delete val="0"/>
        <c:axPos val="b"/>
        <c:majorGridlines>
          <c:spPr>
            <a:ln w="9525" cap="flat" cmpd="sng" algn="ctr">
              <a:solidFill>
                <a:schemeClr val="lt1">
                  <a:alpha val="2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485527919"/>
        <c:crosses val="autoZero"/>
        <c:crossBetween val="midCat"/>
      </c:valAx>
      <c:valAx>
        <c:axId val="1485527919"/>
        <c:scaling>
          <c:orientation val="minMax"/>
        </c:scaling>
        <c:delete val="0"/>
        <c:axPos val="l"/>
        <c:majorGridlines>
          <c:spPr>
            <a:ln w="9525" cap="flat" cmpd="sng" algn="ctr">
              <a:solidFill>
                <a:schemeClr val="lt1">
                  <a:alpha val="2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solidFill>
                <a:latin typeface="+mn-lt"/>
                <a:ea typeface="+mn-ea"/>
                <a:cs typeface="+mn-cs"/>
              </a:defRPr>
            </a:pPr>
            <a:endParaRPr lang="en-US"/>
          </a:p>
        </c:txPr>
        <c:crossAx val="136714443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a:t>Animal ReactionTypes.Score</a:t>
            </a:r>
          </a:p>
        </c:rich>
      </c:tx>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cked"/>
        <c:varyColors val="0"/>
        <c:ser>
          <c:idx val="0"/>
          <c:order val="0"/>
          <c:tx>
            <c:strRef>
              <c:f>Sheet3!$F$1</c:f>
              <c:strCache>
                <c:ptCount val="1"/>
                <c:pt idx="0">
                  <c:v>ReactionTypes.Score</c:v>
                </c:pt>
              </c:strCache>
            </c:strRef>
          </c:tx>
          <c:spPr>
            <a:solidFill>
              <a:schemeClr val="accent1"/>
            </a:solidFill>
            <a:ln>
              <a:noFill/>
            </a:ln>
            <a:effectLst/>
            <a:sp3d/>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Sheet3!$E$2:$E$17</c:f>
              <c:strCache>
                <c:ptCount val="16"/>
                <c:pt idx="0">
                  <c:v>cherish</c:v>
                </c:pt>
                <c:pt idx="1">
                  <c:v>intrigued</c:v>
                </c:pt>
                <c:pt idx="2">
                  <c:v>like</c:v>
                </c:pt>
                <c:pt idx="3">
                  <c:v>love</c:v>
                </c:pt>
                <c:pt idx="4">
                  <c:v>hate</c:v>
                </c:pt>
                <c:pt idx="5">
                  <c:v>scared</c:v>
                </c:pt>
                <c:pt idx="6">
                  <c:v>adore</c:v>
                </c:pt>
                <c:pt idx="7">
                  <c:v>indifferent</c:v>
                </c:pt>
                <c:pt idx="8">
                  <c:v>dislike</c:v>
                </c:pt>
                <c:pt idx="9">
                  <c:v>heart</c:v>
                </c:pt>
                <c:pt idx="10">
                  <c:v>interested</c:v>
                </c:pt>
                <c:pt idx="11">
                  <c:v>disgust</c:v>
                </c:pt>
                <c:pt idx="12">
                  <c:v>peeking</c:v>
                </c:pt>
                <c:pt idx="13">
                  <c:v>worried</c:v>
                </c:pt>
                <c:pt idx="14">
                  <c:v>want</c:v>
                </c:pt>
                <c:pt idx="15">
                  <c:v>super love</c:v>
                </c:pt>
              </c:strCache>
            </c:strRef>
          </c:cat>
          <c:val>
            <c:numRef>
              <c:f>Sheet3!$F$2:$F$17</c:f>
              <c:numCache>
                <c:formatCode>General</c:formatCode>
                <c:ptCount val="16"/>
                <c:pt idx="0">
                  <c:v>70</c:v>
                </c:pt>
                <c:pt idx="1">
                  <c:v>45</c:v>
                </c:pt>
                <c:pt idx="2">
                  <c:v>50</c:v>
                </c:pt>
                <c:pt idx="3">
                  <c:v>65</c:v>
                </c:pt>
                <c:pt idx="4">
                  <c:v>5</c:v>
                </c:pt>
                <c:pt idx="5">
                  <c:v>15</c:v>
                </c:pt>
                <c:pt idx="6">
                  <c:v>72</c:v>
                </c:pt>
                <c:pt idx="7">
                  <c:v>20</c:v>
                </c:pt>
                <c:pt idx="8">
                  <c:v>10</c:v>
                </c:pt>
                <c:pt idx="9">
                  <c:v>60</c:v>
                </c:pt>
                <c:pt idx="10">
                  <c:v>30</c:v>
                </c:pt>
                <c:pt idx="11">
                  <c:v>0</c:v>
                </c:pt>
                <c:pt idx="12">
                  <c:v>35</c:v>
                </c:pt>
                <c:pt idx="13">
                  <c:v>12</c:v>
                </c:pt>
                <c:pt idx="14">
                  <c:v>75</c:v>
                </c:pt>
                <c:pt idx="15">
                  <c:v>75</c:v>
                </c:pt>
              </c:numCache>
            </c:numRef>
          </c:val>
          <c:extLst>
            <c:ext xmlns:c16="http://schemas.microsoft.com/office/drawing/2014/chart" uri="{C3380CC4-5D6E-409C-BE32-E72D297353CC}">
              <c16:uniqueId val="{00000000-1DB1-4F27-BD5D-CCF64E670220}"/>
            </c:ext>
          </c:extLst>
        </c:ser>
        <c:dLbls>
          <c:showLegendKey val="0"/>
          <c:showVal val="1"/>
          <c:showCatName val="0"/>
          <c:showSerName val="0"/>
          <c:showPercent val="0"/>
          <c:showBubbleSize val="0"/>
        </c:dLbls>
        <c:gapWidth val="79"/>
        <c:shape val="box"/>
        <c:axId val="1648670207"/>
        <c:axId val="1648672127"/>
        <c:axId val="0"/>
      </c:bar3DChart>
      <c:catAx>
        <c:axId val="16486702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1648672127"/>
        <c:crosses val="autoZero"/>
        <c:auto val="1"/>
        <c:lblAlgn val="ctr"/>
        <c:lblOffset val="100"/>
        <c:noMultiLvlLbl val="0"/>
      </c:catAx>
      <c:valAx>
        <c:axId val="1648672127"/>
        <c:scaling>
          <c:orientation val="minMax"/>
        </c:scaling>
        <c:delete val="1"/>
        <c:axPos val="l"/>
        <c:numFmt formatCode="General" sourceLinked="1"/>
        <c:majorTickMark val="none"/>
        <c:minorTickMark val="none"/>
        <c:tickLblPos val="nextTo"/>
        <c:crossAx val="16486702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bg1"/>
    </cs:fontRef>
    <cs:spPr>
      <a:solidFill>
        <a:schemeClr val="tx1">
          <a:lumMod val="50000"/>
          <a:lumOff val="50000"/>
        </a:schemeClr>
      </a:solidFill>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8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7">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alpha val="25000"/>
          </a:schemeClr>
        </a:solidFill>
        <a:round/>
      </a:ln>
    </cs:spPr>
    <cs:defRPr sz="1197" b="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28575" cap="rnd">
        <a:solidFill>
          <a:schemeClr val="lt1">
            <a:alpha val="50000"/>
          </a:schemeClr>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cap="flat" cmpd="sng" algn="ctr">
        <a:gradFill>
          <a:gsLst>
            <a:gs pos="79000">
              <a:schemeClr val="phClr"/>
            </a:gs>
            <a:gs pos="0">
              <a:schemeClr val="lt1">
                <a:alpha val="6000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10">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lt1"/>
    </cs:fontRef>
    <cs:defRPr sz="800" b="1" i="0" u="none" strike="noStrike" kern="1200" baseline="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14.09.2024</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slideLayout" Target="../slideLayouts/slideLayout7.xml"/><Relationship Id="rId7" Type="http://schemas.openxmlformats.org/officeDocument/2006/relationships/image" Target="../media/image3.png"/><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notesSlide" Target="../notesSlides/notesSlide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9.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19.jpeg"/><Relationship Id="rId4" Type="http://schemas.openxmlformats.org/officeDocument/2006/relationships/image" Target="../media/image18.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7.svg"/><Relationship Id="rId9" Type="http://schemas.openxmlformats.org/officeDocument/2006/relationships/image" Target="../media/image13.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6.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9.sv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17.png"/><Relationship Id="rId7"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chart" Target="../charts/chart4.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104899" y="2992119"/>
            <a:ext cx="8037080" cy="2846933"/>
          </a:xfrm>
          <a:prstGeom prst="rect">
            <a:avLst/>
          </a:prstGeom>
        </p:spPr>
        <p:txBody>
          <a:bodyPr wrap="square" lIns="0" tIns="0" rIns="0" bIns="0" rtlCol="0" anchor="t">
            <a:spAutoFit/>
          </a:bodyPr>
          <a:lstStyle/>
          <a:p>
            <a:pPr algn="ctr">
              <a:lnSpc>
                <a:spcPts val="11059"/>
              </a:lnSpc>
            </a:pPr>
            <a:r>
              <a:rPr lang="en-US" sz="9600" dirty="0"/>
              <a:t>Data Insights for Social Buzz</a:t>
            </a:r>
            <a:endParaRPr lang="en-US" sz="10533" spc="-105" dirty="0">
              <a:solidFill>
                <a:srgbClr val="FFFFFF"/>
              </a:solidFill>
              <a:latin typeface="Graphik Regular" panose="020B0503030202060203" pitchFamily="34" charset="0"/>
            </a:endParaRPr>
          </a:p>
        </p:txBody>
      </p:sp>
      <p:pic>
        <p:nvPicPr>
          <p:cNvPr id="25" name="Audio 24">
            <a:hlinkClick r:id="" action="ppaction://media"/>
            <a:extLst>
              <a:ext uri="{FF2B5EF4-FFF2-40B4-BE49-F238E27FC236}">
                <a16:creationId xmlns:a16="http://schemas.microsoft.com/office/drawing/2014/main" id="{243B5FCD-4D07-2844-4CDB-5DD7171EACF7}"/>
              </a:ext>
            </a:extLst>
          </p:cNvPr>
          <p:cNvPicPr>
            <a:picLocks noChangeAspect="1"/>
          </p:cNvPicPr>
          <p:nvPr>
            <a:audioFile r:link="rId2"/>
            <p:extLst>
              <p:ext uri="{DAA4B4D4-6D71-4841-9C94-3DE7FCFB9230}">
                <p14:media xmlns:p14="http://schemas.microsoft.com/office/powerpoint/2010/main" r:embed="rId1"/>
              </p:ext>
            </p:extLst>
          </p:nvPr>
        </p:nvPicPr>
        <p:blipFill>
          <a:blip r:embed="rId9"/>
          <a:srcRect l="-325245" t="-161075" r="-325245" b="-161075"/>
          <a:stretch>
            <a:fillRect/>
          </a:stretch>
        </p:blipFill>
        <p:spPr>
          <a:xfrm>
            <a:off x="14173200" y="7972425"/>
            <a:ext cx="3657600" cy="20574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21590"/>
    </mc:Choice>
    <mc:Fallback>
      <p:transition spd="slow" advTm="2159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solidFill>
                  <a:srgbClr val="000000"/>
                </a:solidFill>
                <a:latin typeface="Graphik Regular" panose="020B050303020206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20" name="Group 11">
            <a:extLst>
              <a:ext uri="{FF2B5EF4-FFF2-40B4-BE49-F238E27FC236}">
                <a16:creationId xmlns:a16="http://schemas.microsoft.com/office/drawing/2014/main" id="{C00ABEC5-EF3F-4E3E-827E-EB1F2EF17C0D}"/>
              </a:ext>
            </a:extLst>
          </p:cNvPr>
          <p:cNvGrpSpPr/>
          <p:nvPr/>
        </p:nvGrpSpPr>
        <p:grpSpPr>
          <a:xfrm>
            <a:off x="11581833" y="1580430"/>
            <a:ext cx="5677467" cy="867617"/>
            <a:chOff x="0" y="-47625"/>
            <a:chExt cx="7569956" cy="1156823"/>
          </a:xfrm>
        </p:grpSpPr>
        <p:sp>
          <p:nvSpPr>
            <p:cNvPr id="21" name="TextBox 12">
              <a:extLst>
                <a:ext uri="{FF2B5EF4-FFF2-40B4-BE49-F238E27FC236}">
                  <a16:creationId xmlns:a16="http://schemas.microsoft.com/office/drawing/2014/main" id="{19A1BE45-8301-44C6-A0D0-F8FDA800622F}"/>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2" name="TextBox 13">
              <a:extLst>
                <a:ext uri="{FF2B5EF4-FFF2-40B4-BE49-F238E27FC236}">
                  <a16:creationId xmlns:a16="http://schemas.microsoft.com/office/drawing/2014/main" id="{3DAE5247-0244-4123-A713-8D8809E80C70}"/>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grpSp>
        <p:nvGrpSpPr>
          <p:cNvPr id="23" name="Group 14">
            <a:extLst>
              <a:ext uri="{FF2B5EF4-FFF2-40B4-BE49-F238E27FC236}">
                <a16:creationId xmlns:a16="http://schemas.microsoft.com/office/drawing/2014/main" id="{F49CBA38-C879-499F-B0F5-691188949921}"/>
              </a:ext>
            </a:extLst>
          </p:cNvPr>
          <p:cNvGrpSpPr/>
          <p:nvPr/>
        </p:nvGrpSpPr>
        <p:grpSpPr>
          <a:xfrm>
            <a:off x="11581833" y="6964868"/>
            <a:ext cx="5677467" cy="867617"/>
            <a:chOff x="0" y="-47625"/>
            <a:chExt cx="7569956" cy="1156823"/>
          </a:xfrm>
        </p:grpSpPr>
        <p:sp>
          <p:nvSpPr>
            <p:cNvPr id="24" name="TextBox 15">
              <a:extLst>
                <a:ext uri="{FF2B5EF4-FFF2-40B4-BE49-F238E27FC236}">
                  <a16:creationId xmlns:a16="http://schemas.microsoft.com/office/drawing/2014/main" id="{3A90234A-916B-4C29-ACF1-11F97E8C2563}"/>
                </a:ext>
              </a:extLst>
            </p:cNvPr>
            <p:cNvSpPr txBox="1"/>
            <p:nvPr/>
          </p:nvSpPr>
          <p:spPr>
            <a:xfrm>
              <a:off x="0" y="691990"/>
              <a:ext cx="7569956" cy="417208"/>
            </a:xfrm>
            <a:prstGeom prst="rect">
              <a:avLst/>
            </a:prstGeom>
          </p:spPr>
          <p:txBody>
            <a:bodyPr lIns="0" tIns="0" rIns="0" bIns="0" rtlCol="0" anchor="t">
              <a:spAutoFit/>
            </a:bodyPr>
            <a:lstStyle/>
            <a:p>
              <a:pPr>
                <a:lnSpc>
                  <a:spcPts val="2660"/>
                </a:lnSpc>
              </a:pPr>
              <a:endParaRPr lang="en-US" sz="1900" spc="-19" dirty="0">
                <a:solidFill>
                  <a:srgbClr val="000000"/>
                </a:solidFill>
                <a:latin typeface="Graphik Regular" panose="020B0503030202060203" pitchFamily="34" charset="0"/>
              </a:endParaRPr>
            </a:p>
          </p:txBody>
        </p:sp>
        <p:sp>
          <p:nvSpPr>
            <p:cNvPr id="25" name="TextBox 16">
              <a:extLst>
                <a:ext uri="{FF2B5EF4-FFF2-40B4-BE49-F238E27FC236}">
                  <a16:creationId xmlns:a16="http://schemas.microsoft.com/office/drawing/2014/main" id="{E1CF9388-A25B-45EF-AAD4-73FE2BA72053}"/>
                </a:ext>
              </a:extLst>
            </p:cNvPr>
            <p:cNvSpPr txBox="1"/>
            <p:nvPr/>
          </p:nvSpPr>
          <p:spPr>
            <a:xfrm>
              <a:off x="0" y="-47625"/>
              <a:ext cx="7569956" cy="451705"/>
            </a:xfrm>
            <a:prstGeom prst="rect">
              <a:avLst/>
            </a:prstGeom>
          </p:spPr>
          <p:txBody>
            <a:bodyPr lIns="0" tIns="0" rIns="0" bIns="0" rtlCol="0" anchor="t">
              <a:spAutoFit/>
            </a:bodyPr>
            <a:lstStyle/>
            <a:p>
              <a:pPr>
                <a:lnSpc>
                  <a:spcPts val="2940"/>
                </a:lnSpc>
              </a:pPr>
              <a:endParaRPr lang="en-US" sz="2100" spc="-21" dirty="0">
                <a:solidFill>
                  <a:srgbClr val="000000"/>
                </a:solidFill>
                <a:latin typeface="Graphik Regular" panose="020B0503030202060203" pitchFamily="34" charset="0"/>
              </a:endParaRPr>
            </a:p>
          </p:txBody>
        </p:sp>
      </p:grpSp>
      <p:sp>
        <p:nvSpPr>
          <p:cNvPr id="17" name="TextBox 16">
            <a:extLst>
              <a:ext uri="{FF2B5EF4-FFF2-40B4-BE49-F238E27FC236}">
                <a16:creationId xmlns:a16="http://schemas.microsoft.com/office/drawing/2014/main" id="{A4B87C74-82C2-05D7-8C7E-62352A997D4A}"/>
              </a:ext>
            </a:extLst>
          </p:cNvPr>
          <p:cNvSpPr txBox="1"/>
          <p:nvPr/>
        </p:nvSpPr>
        <p:spPr>
          <a:xfrm>
            <a:off x="11125200" y="1333500"/>
            <a:ext cx="6705600" cy="7848302"/>
          </a:xfrm>
          <a:prstGeom prst="rect">
            <a:avLst/>
          </a:prstGeom>
          <a:noFill/>
        </p:spPr>
        <p:txBody>
          <a:bodyPr wrap="square" rtlCol="0">
            <a:spAutoFit/>
          </a:bodyPr>
          <a:lstStyle/>
          <a:p>
            <a:pPr algn="just"/>
            <a:r>
              <a:rPr lang="en-US" sz="3600" dirty="0"/>
              <a:t>The data analysis identified the top 5 content categories driving engagement on Social Buzz. Visualizations highlighted key user interaction patterns, including popular reactions and sentiment trends. The unstructured data's scale was clarified, and growth metrics showed the platform's rapid expansion. These insights offer a solid foundation for optimizing content strategy and scaling efforts as Social Buzz prepares for its IPO.</a:t>
            </a:r>
            <a:endParaRPr lang="en-IN" sz="3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pic>
          <p:nvPicPr>
            <p:cNvPr id="6" name="Picture 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985463" y="1980918"/>
            <a:ext cx="8673443" cy="5602222"/>
            <a:chOff x="0" y="0"/>
            <a:chExt cx="11564591" cy="4492827"/>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Today's agenda</a:t>
              </a:r>
            </a:p>
          </p:txBody>
        </p:sp>
        <p:sp>
          <p:nvSpPr>
            <p:cNvPr id="4" name="TextBox 4"/>
            <p:cNvSpPr txBox="1"/>
            <p:nvPr/>
          </p:nvSpPr>
          <p:spPr>
            <a:xfrm>
              <a:off x="14515" y="1431745"/>
              <a:ext cx="9403535" cy="3061082"/>
            </a:xfrm>
            <a:prstGeom prst="rect">
              <a:avLst/>
            </a:prstGeom>
          </p:spPr>
          <p:txBody>
            <a:bodyPr wrap="square" lIns="0" tIns="0" rIns="0" bIns="0" rtlCol="0" anchor="t">
              <a:spAutoFit/>
            </a:bodyPr>
            <a:lstStyle/>
            <a:p>
              <a:pPr>
                <a:lnSpc>
                  <a:spcPts val="2660"/>
                </a:lnSpc>
              </a:pPr>
              <a:r>
                <a:rPr lang="en-US" sz="2800" spc="-19" dirty="0">
                  <a:solidFill>
                    <a:srgbClr val="000000"/>
                  </a:solidFill>
                  <a:latin typeface="Graphik Regular" panose="020B0503030202060203" pitchFamily="34" charset="0"/>
                </a:rPr>
                <a:t>Project recap</a:t>
              </a:r>
            </a:p>
            <a:p>
              <a:pPr>
                <a:lnSpc>
                  <a:spcPts val="2660"/>
                </a:lnSpc>
              </a:pPr>
              <a:endParaRPr lang="en-US" sz="2800" spc="-19" dirty="0">
                <a:solidFill>
                  <a:srgbClr val="000000"/>
                </a:solidFill>
                <a:latin typeface="Graphik Regular" panose="020B0503030202060203" pitchFamily="34" charset="0"/>
              </a:endParaRPr>
            </a:p>
            <a:p>
              <a:pPr>
                <a:lnSpc>
                  <a:spcPts val="2660"/>
                </a:lnSpc>
              </a:pPr>
              <a:r>
                <a:rPr lang="en-US" sz="2800" spc="-19" dirty="0">
                  <a:solidFill>
                    <a:srgbClr val="000000"/>
                  </a:solidFill>
                  <a:latin typeface="Graphik Regular" panose="020B0503030202060203" pitchFamily="34" charset="0"/>
                </a:rPr>
                <a:t>Problem</a:t>
              </a:r>
            </a:p>
            <a:p>
              <a:pPr>
                <a:lnSpc>
                  <a:spcPts val="2660"/>
                </a:lnSpc>
              </a:pPr>
              <a:endParaRPr lang="en-US" sz="2800" spc="-19" dirty="0">
                <a:solidFill>
                  <a:srgbClr val="000000"/>
                </a:solidFill>
                <a:latin typeface="Graphik Regular" panose="020B0503030202060203" pitchFamily="34" charset="0"/>
              </a:endParaRPr>
            </a:p>
            <a:p>
              <a:pPr>
                <a:lnSpc>
                  <a:spcPts val="2660"/>
                </a:lnSpc>
              </a:pPr>
              <a:r>
                <a:rPr lang="en-US" sz="2800" spc="-19" dirty="0">
                  <a:solidFill>
                    <a:srgbClr val="000000"/>
                  </a:solidFill>
                  <a:latin typeface="Graphik Regular" panose="020B0503030202060203" pitchFamily="34" charset="0"/>
                </a:rPr>
                <a:t>The Analytics team</a:t>
              </a:r>
            </a:p>
            <a:p>
              <a:pPr>
                <a:lnSpc>
                  <a:spcPts val="2660"/>
                </a:lnSpc>
              </a:pPr>
              <a:endParaRPr lang="en-US" sz="2800" spc="-19" dirty="0">
                <a:solidFill>
                  <a:srgbClr val="000000"/>
                </a:solidFill>
                <a:latin typeface="Graphik Regular" panose="020B0503030202060203" pitchFamily="34" charset="0"/>
              </a:endParaRPr>
            </a:p>
            <a:p>
              <a:pPr>
                <a:lnSpc>
                  <a:spcPts val="2660"/>
                </a:lnSpc>
              </a:pPr>
              <a:r>
                <a:rPr lang="en-US" sz="2800" spc="-19" dirty="0">
                  <a:solidFill>
                    <a:srgbClr val="000000"/>
                  </a:solidFill>
                  <a:latin typeface="Graphik Regular" panose="020B0503030202060203" pitchFamily="34" charset="0"/>
                </a:rPr>
                <a:t>Process</a:t>
              </a:r>
            </a:p>
            <a:p>
              <a:pPr>
                <a:lnSpc>
                  <a:spcPts val="2660"/>
                </a:lnSpc>
              </a:pPr>
              <a:endParaRPr lang="en-US" sz="2800" spc="-19" dirty="0">
                <a:solidFill>
                  <a:srgbClr val="000000"/>
                </a:solidFill>
                <a:latin typeface="Graphik Regular" panose="020B0503030202060203" pitchFamily="34" charset="0"/>
              </a:endParaRPr>
            </a:p>
            <a:p>
              <a:pPr>
                <a:lnSpc>
                  <a:spcPts val="2660"/>
                </a:lnSpc>
              </a:pPr>
              <a:r>
                <a:rPr lang="en-US" sz="2800" spc="-19" dirty="0">
                  <a:solidFill>
                    <a:srgbClr val="000000"/>
                  </a:solidFill>
                  <a:latin typeface="Graphik Regular" panose="020B0503030202060203" pitchFamily="34" charset="0"/>
                </a:rPr>
                <a:t>Insights</a:t>
              </a:r>
            </a:p>
            <a:p>
              <a:pPr>
                <a:lnSpc>
                  <a:spcPts val="2660"/>
                </a:lnSpc>
              </a:pPr>
              <a:endParaRPr lang="en-US" sz="2800" spc="-19" dirty="0">
                <a:solidFill>
                  <a:srgbClr val="000000"/>
                </a:solidFill>
                <a:latin typeface="Graphik Regular" panose="020B0503030202060203" pitchFamily="34" charset="0"/>
              </a:endParaRPr>
            </a:p>
            <a:p>
              <a:pPr>
                <a:lnSpc>
                  <a:spcPts val="2660"/>
                </a:lnSpc>
              </a:pPr>
              <a:r>
                <a:rPr lang="en-US" sz="2800" spc="-19" dirty="0">
                  <a:solidFill>
                    <a:srgbClr val="000000"/>
                  </a:solidFill>
                  <a:latin typeface="Graphik Regular" panose="020B050303020206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2" y="659349"/>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6172200" y="2079457"/>
            <a:ext cx="11342283" cy="6275832"/>
          </a:xfrm>
          <a:prstGeom prst="rect">
            <a:avLst/>
          </a:prstGeom>
          <a:solidFill>
            <a:schemeClr val="bg1"/>
          </a:solidFill>
        </p:spPr>
        <p:txBody>
          <a:bodyPr/>
          <a:lstStyle/>
          <a:p>
            <a:endParaRPr lang="en-IN" dirty="0"/>
          </a:p>
        </p:txBody>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7" y="1983542"/>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raphik Regular" panose="020B0503030202060203" pitchFamily="34" charset="0"/>
              </a:rPr>
              <a:t>Project Recap</a:t>
            </a:r>
          </a:p>
        </p:txBody>
      </p:sp>
      <p:sp>
        <p:nvSpPr>
          <p:cNvPr id="34" name="TextBox 33">
            <a:extLst>
              <a:ext uri="{FF2B5EF4-FFF2-40B4-BE49-F238E27FC236}">
                <a16:creationId xmlns:a16="http://schemas.microsoft.com/office/drawing/2014/main" id="{2444DF6A-0BBF-56BE-70A3-CEFB9C5AFE4A}"/>
              </a:ext>
            </a:extLst>
          </p:cNvPr>
          <p:cNvSpPr txBox="1"/>
          <p:nvPr/>
        </p:nvSpPr>
        <p:spPr>
          <a:xfrm>
            <a:off x="9011291" y="2884783"/>
            <a:ext cx="7928852" cy="5016758"/>
          </a:xfrm>
          <a:prstGeom prst="rect">
            <a:avLst/>
          </a:prstGeom>
          <a:noFill/>
        </p:spPr>
        <p:txBody>
          <a:bodyPr wrap="square" rtlCol="0">
            <a:spAutoFit/>
          </a:bodyPr>
          <a:lstStyle/>
          <a:p>
            <a:pPr algn="just">
              <a:spcAft>
                <a:spcPts val="1200"/>
              </a:spcAft>
            </a:pPr>
            <a:r>
              <a:rPr lang="en-US" sz="3200" dirty="0"/>
              <a:t>The project aimed to help Social Buzz with their fast growth by focusing on their data and content strategy. We needed to find out which 5 content categories were the most popular and give insights into what users like the most. We also aimed to provide advice on how to manage their large amounts of data better. This was to help Social Buzz improve their content strategy and handle their data more effectively as they continue to grow.</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p>
            </p:txBody>
          </p:sp>
        </p:grpSp>
        <p:pic>
          <p:nvPicPr>
            <p:cNvPr id="15" name="Picture 1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raphik Regular" panose="020B0503030202060203" pitchFamily="34" charset="0"/>
              </a:rPr>
              <a:t>Problem</a:t>
            </a:r>
          </a:p>
        </p:txBody>
      </p:sp>
      <p:sp>
        <p:nvSpPr>
          <p:cNvPr id="22" name="TextBox 21">
            <a:extLst>
              <a:ext uri="{FF2B5EF4-FFF2-40B4-BE49-F238E27FC236}">
                <a16:creationId xmlns:a16="http://schemas.microsoft.com/office/drawing/2014/main" id="{5F1BFCEF-0A1C-1FF8-A1E8-0D8A236222C8}"/>
              </a:ext>
            </a:extLst>
          </p:cNvPr>
          <p:cNvSpPr txBox="1"/>
          <p:nvPr/>
        </p:nvSpPr>
        <p:spPr>
          <a:xfrm>
            <a:off x="3069738" y="4902093"/>
            <a:ext cx="6246263" cy="5262979"/>
          </a:xfrm>
          <a:prstGeom prst="rect">
            <a:avLst/>
          </a:prstGeom>
          <a:noFill/>
        </p:spPr>
        <p:txBody>
          <a:bodyPr wrap="square" rtlCol="0">
            <a:spAutoFit/>
          </a:bodyPr>
          <a:lstStyle/>
          <a:p>
            <a:pPr>
              <a:buFont typeface="+mj-lt"/>
              <a:buAutoNum type="arabicPeriod"/>
            </a:pPr>
            <a:r>
              <a:rPr lang="en-US" sz="2800" b="1" dirty="0"/>
              <a:t>Identifying Top Content Categories:</a:t>
            </a:r>
            <a:endParaRPr lang="en-US" sz="2800" dirty="0"/>
          </a:p>
          <a:p>
            <a:pPr marL="742950" lvl="1" indent="-285750">
              <a:buFont typeface="+mj-lt"/>
              <a:buAutoNum type="arabicPeriod"/>
            </a:pPr>
            <a:r>
              <a:rPr lang="en-US" sz="2800" dirty="0"/>
              <a:t>Challenge in pinpointing the top 5 content categories from over 100,000 daily posts.</a:t>
            </a:r>
          </a:p>
          <a:p>
            <a:pPr>
              <a:buFont typeface="+mj-lt"/>
              <a:buAutoNum type="arabicPeriod"/>
            </a:pPr>
            <a:r>
              <a:rPr lang="en-US" sz="2800" b="1" dirty="0"/>
              <a:t>Analyzing User Reactions:</a:t>
            </a:r>
            <a:endParaRPr lang="en-US" sz="2800" dirty="0"/>
          </a:p>
          <a:p>
            <a:pPr marL="742950" lvl="1" indent="-285750">
              <a:buFont typeface="+mj-lt"/>
              <a:buAutoNum type="arabicPeriod"/>
            </a:pPr>
            <a:r>
              <a:rPr lang="en-US" sz="2800" dirty="0"/>
              <a:t>Difficulty interpreting diverse reactions from more than 500 million active users.</a:t>
            </a:r>
          </a:p>
          <a:p>
            <a:pPr>
              <a:buFont typeface="+mj-lt"/>
              <a:buAutoNum type="arabicPeriod"/>
            </a:pPr>
            <a:r>
              <a:rPr lang="en-US" sz="2800" b="1" dirty="0"/>
              <a:t>Managing Unstructured Data:</a:t>
            </a:r>
            <a:endParaRPr lang="en-US" sz="2800" dirty="0"/>
          </a:p>
          <a:p>
            <a:pPr marL="742950" lvl="1" indent="-285750">
              <a:buFont typeface="+mj-lt"/>
              <a:buAutoNum type="arabicPeriod"/>
            </a:pPr>
            <a:r>
              <a:rPr lang="en-US" sz="2800" dirty="0"/>
              <a:t>Handling and organizing large volumes of unstructured content data</a:t>
            </a:r>
            <a:r>
              <a:rPr lang="en-US" sz="2400"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6" y="1825527"/>
            <a:ext cx="6125740" cy="6635945"/>
          </a:xfrm>
          <a:prstGeom prst="rect">
            <a:avLst/>
          </a:prstGeom>
          <a:solidFill>
            <a:srgbClr val="FFFFFF"/>
          </a:solidFill>
        </p:spPr>
      </p:sp>
      <p:grpSp>
        <p:nvGrpSpPr>
          <p:cNvPr id="16" name="Group 16"/>
          <p:cNvGrpSpPr>
            <a:grpSpLocks noChangeAspect="1"/>
          </p:cNvGrpSpPr>
          <p:nvPr/>
        </p:nvGrpSpPr>
        <p:grpSpPr>
          <a:xfrm>
            <a:off x="11851573" y="1270731"/>
            <a:ext cx="2152734"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raphik Regular" panose="020B0503030202060203" pitchFamily="34" charset="0"/>
              </a:rPr>
              <a:t>The Analytics team</a:t>
            </a:r>
          </a:p>
        </p:txBody>
      </p:sp>
      <p:pic>
        <p:nvPicPr>
          <p:cNvPr id="1026" name="Picture 2" descr="Businessman profile cartoon | Premium Vector">
            <a:extLst>
              <a:ext uri="{FF2B5EF4-FFF2-40B4-BE49-F238E27FC236}">
                <a16:creationId xmlns:a16="http://schemas.microsoft.com/office/drawing/2014/main" id="{151922A8-0070-E23D-4C66-951D2496B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65054" y="6864785"/>
            <a:ext cx="2706137" cy="259795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maker, logos, logo generator, logo design, logos definition, logo ...">
            <a:extLst>
              <a:ext uri="{FF2B5EF4-FFF2-40B4-BE49-F238E27FC236}">
                <a16:creationId xmlns:a16="http://schemas.microsoft.com/office/drawing/2014/main" id="{E986CE45-8127-AFA4-6599-495EE25EC5B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1448191" y="3965538"/>
            <a:ext cx="2840346" cy="25979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ur Team - GSS">
            <a:extLst>
              <a:ext uri="{FF2B5EF4-FFF2-40B4-BE49-F238E27FC236}">
                <a16:creationId xmlns:a16="http://schemas.microsoft.com/office/drawing/2014/main" id="{32A2DF77-775A-6922-B239-8543D3A5D3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22265" y="1120507"/>
            <a:ext cx="2253799" cy="2385583"/>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16C859DD-AFE3-B57E-4341-63CE01AA6AA0}"/>
              </a:ext>
            </a:extLst>
          </p:cNvPr>
          <p:cNvSpPr txBox="1"/>
          <p:nvPr/>
        </p:nvSpPr>
        <p:spPr>
          <a:xfrm>
            <a:off x="14478000" y="2171700"/>
            <a:ext cx="3303277" cy="707886"/>
          </a:xfrm>
          <a:prstGeom prst="rect">
            <a:avLst/>
          </a:prstGeom>
          <a:noFill/>
        </p:spPr>
        <p:txBody>
          <a:bodyPr wrap="square" rtlCol="0">
            <a:spAutoFit/>
          </a:bodyPr>
          <a:lstStyle/>
          <a:p>
            <a:r>
              <a:rPr lang="en-US" sz="2000" b="1" i="0" dirty="0">
                <a:solidFill>
                  <a:srgbClr val="000000"/>
                </a:solidFill>
                <a:effectLst/>
                <a:latin typeface="Times New Roman" panose="02020603050405020304" pitchFamily="18" charset="0"/>
                <a:cs typeface="Times New Roman" panose="02020603050405020304" pitchFamily="18" charset="0"/>
              </a:rPr>
              <a:t>Andrew Fleming </a:t>
            </a:r>
          </a:p>
          <a:p>
            <a:r>
              <a:rPr lang="en-US" sz="2000" b="1" i="0" dirty="0">
                <a:solidFill>
                  <a:srgbClr val="000000"/>
                </a:solidFill>
                <a:effectLst/>
                <a:latin typeface="Times New Roman" panose="02020603050405020304" pitchFamily="18" charset="0"/>
                <a:cs typeface="Times New Roman" panose="02020603050405020304" pitchFamily="18" charset="0"/>
              </a:rPr>
              <a:t>(Chief Technical Architect</a:t>
            </a:r>
            <a:r>
              <a:rPr lang="en-US" sz="2000" b="0" i="0" dirty="0">
                <a:solidFill>
                  <a:srgbClr val="000000"/>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53B0515D-BEEE-4D1E-582B-B2B6480F6ABC}"/>
              </a:ext>
            </a:extLst>
          </p:cNvPr>
          <p:cNvSpPr txBox="1"/>
          <p:nvPr/>
        </p:nvSpPr>
        <p:spPr>
          <a:xfrm>
            <a:off x="14288537" y="5143500"/>
            <a:ext cx="3303277" cy="707886"/>
          </a:xfrm>
          <a:prstGeom prst="rect">
            <a:avLst/>
          </a:prstGeom>
          <a:noFill/>
        </p:spPr>
        <p:txBody>
          <a:bodyPr wrap="square" rtlCol="0">
            <a:spAutoFit/>
          </a:bodyPr>
          <a:lstStyle/>
          <a:p>
            <a:r>
              <a:rPr lang="en-IN" sz="2000" b="1" i="0" dirty="0">
                <a:solidFill>
                  <a:srgbClr val="000000"/>
                </a:solidFill>
                <a:effectLst/>
                <a:latin typeface="DM Sans" pitchFamily="2" charset="0"/>
              </a:rPr>
              <a:t>Marcus </a:t>
            </a:r>
            <a:r>
              <a:rPr lang="en-IN" sz="2000" b="1" i="0" dirty="0" err="1">
                <a:solidFill>
                  <a:srgbClr val="000000"/>
                </a:solidFill>
                <a:effectLst/>
                <a:latin typeface="DM Sans" pitchFamily="2" charset="0"/>
              </a:rPr>
              <a:t>Rompton</a:t>
            </a:r>
            <a:r>
              <a:rPr lang="en-IN" sz="2000" b="1" i="0" dirty="0">
                <a:solidFill>
                  <a:srgbClr val="000000"/>
                </a:solidFill>
                <a:effectLst/>
                <a:latin typeface="DM Sans" pitchFamily="2" charset="0"/>
              </a:rPr>
              <a:t> </a:t>
            </a:r>
          </a:p>
          <a:p>
            <a:r>
              <a:rPr lang="en-IN" sz="2000" b="1" i="0" dirty="0">
                <a:solidFill>
                  <a:srgbClr val="000000"/>
                </a:solidFill>
                <a:effectLst/>
                <a:latin typeface="DM Sans" pitchFamily="2" charset="0"/>
              </a:rPr>
              <a:t>(Senior Principle)</a:t>
            </a:r>
            <a:endParaRPr lang="en-IN" sz="2000" b="1" dirty="0"/>
          </a:p>
        </p:txBody>
      </p:sp>
      <p:sp>
        <p:nvSpPr>
          <p:cNvPr id="34" name="TextBox 33">
            <a:extLst>
              <a:ext uri="{FF2B5EF4-FFF2-40B4-BE49-F238E27FC236}">
                <a16:creationId xmlns:a16="http://schemas.microsoft.com/office/drawing/2014/main" id="{CAC910C6-8F70-9400-B6D1-AB31BB8E1DC6}"/>
              </a:ext>
            </a:extLst>
          </p:cNvPr>
          <p:cNvSpPr txBox="1"/>
          <p:nvPr/>
        </p:nvSpPr>
        <p:spPr>
          <a:xfrm>
            <a:off x="14288537" y="7962900"/>
            <a:ext cx="2840346" cy="707886"/>
          </a:xfrm>
          <a:prstGeom prst="rect">
            <a:avLst/>
          </a:prstGeom>
          <a:noFill/>
        </p:spPr>
        <p:txBody>
          <a:bodyPr wrap="square" rtlCol="0">
            <a:spAutoFit/>
          </a:bodyPr>
          <a:lstStyle/>
          <a:p>
            <a:r>
              <a:rPr lang="en-US" sz="2000" b="1" dirty="0"/>
              <a:t>Sandeep Bhimisetty</a:t>
            </a:r>
          </a:p>
          <a:p>
            <a:r>
              <a:rPr lang="en-US" sz="2000" b="1" dirty="0"/>
              <a:t>(Data Analyst)</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868223" y="946666"/>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raphik Regular" panose="020B050303020206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Clear Sans Regular Bold"/>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Clear Sans Regular Bold"/>
              </a:rPr>
              <a:t>3</a:t>
            </a:r>
          </a:p>
        </p:txBody>
      </p:sp>
      <p:sp>
        <p:nvSpPr>
          <p:cNvPr id="39" name="TextBox 38">
            <a:extLst>
              <a:ext uri="{FF2B5EF4-FFF2-40B4-BE49-F238E27FC236}">
                <a16:creationId xmlns:a16="http://schemas.microsoft.com/office/drawing/2014/main" id="{27721F8E-599F-DE53-4171-B25677A4EA28}"/>
              </a:ext>
            </a:extLst>
          </p:cNvPr>
          <p:cNvSpPr txBox="1"/>
          <p:nvPr/>
        </p:nvSpPr>
        <p:spPr>
          <a:xfrm>
            <a:off x="3717202" y="1193371"/>
            <a:ext cx="6642544" cy="646331"/>
          </a:xfrm>
          <a:prstGeom prst="rect">
            <a:avLst/>
          </a:prstGeom>
          <a:noFill/>
        </p:spPr>
        <p:txBody>
          <a:bodyPr wrap="square" rtlCol="0">
            <a:spAutoFit/>
          </a:bodyPr>
          <a:lstStyle/>
          <a:p>
            <a:r>
              <a:rPr lang="en-US" sz="3600" b="1" dirty="0"/>
              <a:t>Understanding Business Problem</a:t>
            </a:r>
            <a:endParaRPr lang="en-IN" sz="3600" b="1" dirty="0"/>
          </a:p>
        </p:txBody>
      </p:sp>
      <p:sp>
        <p:nvSpPr>
          <p:cNvPr id="40" name="TextBox 39">
            <a:extLst>
              <a:ext uri="{FF2B5EF4-FFF2-40B4-BE49-F238E27FC236}">
                <a16:creationId xmlns:a16="http://schemas.microsoft.com/office/drawing/2014/main" id="{F622F25A-BB17-4FC9-BB90-6366F7903D1D}"/>
              </a:ext>
            </a:extLst>
          </p:cNvPr>
          <p:cNvSpPr txBox="1"/>
          <p:nvPr/>
        </p:nvSpPr>
        <p:spPr>
          <a:xfrm>
            <a:off x="5611055" y="2861406"/>
            <a:ext cx="6504067" cy="1200329"/>
          </a:xfrm>
          <a:prstGeom prst="rect">
            <a:avLst/>
          </a:prstGeom>
          <a:noFill/>
        </p:spPr>
        <p:txBody>
          <a:bodyPr wrap="square" rtlCol="0">
            <a:spAutoFit/>
          </a:bodyPr>
          <a:lstStyle/>
          <a:p>
            <a:r>
              <a:rPr lang="en-US" sz="3600" b="1" dirty="0"/>
              <a:t> Data Cleaning</a:t>
            </a:r>
            <a:endParaRPr lang="en-IN" sz="3600" b="1" dirty="0"/>
          </a:p>
          <a:p>
            <a:r>
              <a:rPr lang="en-US" sz="3600" b="1" dirty="0"/>
              <a:t> </a:t>
            </a:r>
            <a:endParaRPr lang="en-IN" sz="3600" b="1" dirty="0"/>
          </a:p>
        </p:txBody>
      </p:sp>
      <p:sp>
        <p:nvSpPr>
          <p:cNvPr id="42" name="TextBox 41">
            <a:extLst>
              <a:ext uri="{FF2B5EF4-FFF2-40B4-BE49-F238E27FC236}">
                <a16:creationId xmlns:a16="http://schemas.microsoft.com/office/drawing/2014/main" id="{EE607783-80E7-5465-514E-A67F2BC887E2}"/>
              </a:ext>
            </a:extLst>
          </p:cNvPr>
          <p:cNvSpPr txBox="1"/>
          <p:nvPr/>
        </p:nvSpPr>
        <p:spPr>
          <a:xfrm>
            <a:off x="9531436" y="6204766"/>
            <a:ext cx="4717964" cy="646331"/>
          </a:xfrm>
          <a:prstGeom prst="rect">
            <a:avLst/>
          </a:prstGeom>
          <a:noFill/>
        </p:spPr>
        <p:txBody>
          <a:bodyPr wrap="square" rtlCol="0">
            <a:spAutoFit/>
          </a:bodyPr>
          <a:lstStyle/>
          <a:p>
            <a:r>
              <a:rPr lang="en-US" sz="3600" b="1" dirty="0"/>
              <a:t>Data Analysis</a:t>
            </a:r>
            <a:endParaRPr lang="en-IN" sz="3600" b="1" dirty="0"/>
          </a:p>
        </p:txBody>
      </p:sp>
      <p:sp>
        <p:nvSpPr>
          <p:cNvPr id="43" name="TextBox 42">
            <a:extLst>
              <a:ext uri="{FF2B5EF4-FFF2-40B4-BE49-F238E27FC236}">
                <a16:creationId xmlns:a16="http://schemas.microsoft.com/office/drawing/2014/main" id="{6C41BB32-A1E9-BB62-4E98-611425E84F46}"/>
              </a:ext>
            </a:extLst>
          </p:cNvPr>
          <p:cNvSpPr txBox="1"/>
          <p:nvPr/>
        </p:nvSpPr>
        <p:spPr>
          <a:xfrm>
            <a:off x="11184410" y="7949706"/>
            <a:ext cx="6642544" cy="646331"/>
          </a:xfrm>
          <a:prstGeom prst="rect">
            <a:avLst/>
          </a:prstGeom>
          <a:noFill/>
        </p:spPr>
        <p:txBody>
          <a:bodyPr wrap="square" rtlCol="0">
            <a:spAutoFit/>
          </a:bodyPr>
          <a:lstStyle/>
          <a:p>
            <a:r>
              <a:rPr lang="en-US" sz="3600" b="1" dirty="0"/>
              <a:t>Insights</a:t>
            </a:r>
            <a:endParaRPr lang="en-IN" sz="3600" b="1" dirty="0"/>
          </a:p>
        </p:txBody>
      </p:sp>
      <p:sp>
        <p:nvSpPr>
          <p:cNvPr id="44" name="TextBox 43">
            <a:extLst>
              <a:ext uri="{FF2B5EF4-FFF2-40B4-BE49-F238E27FC236}">
                <a16:creationId xmlns:a16="http://schemas.microsoft.com/office/drawing/2014/main" id="{3421FEA5-5696-9734-AE4C-199F0D8487B1}"/>
              </a:ext>
            </a:extLst>
          </p:cNvPr>
          <p:cNvSpPr txBox="1"/>
          <p:nvPr/>
        </p:nvSpPr>
        <p:spPr>
          <a:xfrm>
            <a:off x="7469080" y="4605252"/>
            <a:ext cx="4418120" cy="646331"/>
          </a:xfrm>
          <a:prstGeom prst="rect">
            <a:avLst/>
          </a:prstGeom>
          <a:noFill/>
        </p:spPr>
        <p:txBody>
          <a:bodyPr wrap="square" rtlCol="0">
            <a:spAutoFit/>
          </a:bodyPr>
          <a:lstStyle/>
          <a:p>
            <a:r>
              <a:rPr lang="en-US" sz="3600" b="1" dirty="0"/>
              <a:t>Data Modelling</a:t>
            </a:r>
            <a:endParaRPr lang="en-IN" sz="36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838855" y="6477378"/>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solidFill>
                  <a:srgbClr val="000000"/>
                </a:solidFill>
                <a:latin typeface="Graphik Regular" panose="020B0503030202060203" pitchFamily="34" charset="0"/>
              </a:rPr>
              <a:t>Insights</a:t>
            </a: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graphicFrame>
        <p:nvGraphicFramePr>
          <p:cNvPr id="14" name="Chart 13">
            <a:extLst>
              <a:ext uri="{FF2B5EF4-FFF2-40B4-BE49-F238E27FC236}">
                <a16:creationId xmlns:a16="http://schemas.microsoft.com/office/drawing/2014/main" id="{817348AD-8CFD-91F3-88F5-9CC27B4E8EBE}"/>
              </a:ext>
            </a:extLst>
          </p:cNvPr>
          <p:cNvGraphicFramePr>
            <a:graphicFrameLocks/>
          </p:cNvGraphicFramePr>
          <p:nvPr>
            <p:extLst>
              <p:ext uri="{D42A27DB-BD31-4B8C-83A1-F6EECF244321}">
                <p14:modId xmlns:p14="http://schemas.microsoft.com/office/powerpoint/2010/main" val="3164272865"/>
              </p:ext>
            </p:extLst>
          </p:nvPr>
        </p:nvGraphicFramePr>
        <p:xfrm>
          <a:off x="762000" y="2092021"/>
          <a:ext cx="7162800" cy="4388289"/>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6" name="Chart 15">
            <a:extLst>
              <a:ext uri="{FF2B5EF4-FFF2-40B4-BE49-F238E27FC236}">
                <a16:creationId xmlns:a16="http://schemas.microsoft.com/office/drawing/2014/main" id="{D9843F4B-B3F8-D08D-D581-35FAD7475835}"/>
              </a:ext>
            </a:extLst>
          </p:cNvPr>
          <p:cNvGraphicFramePr>
            <a:graphicFrameLocks/>
          </p:cNvGraphicFramePr>
          <p:nvPr>
            <p:extLst>
              <p:ext uri="{D42A27DB-BD31-4B8C-83A1-F6EECF244321}">
                <p14:modId xmlns:p14="http://schemas.microsoft.com/office/powerpoint/2010/main" val="2999997950"/>
              </p:ext>
            </p:extLst>
          </p:nvPr>
        </p:nvGraphicFramePr>
        <p:xfrm>
          <a:off x="8763000" y="446932"/>
          <a:ext cx="9220199" cy="5763368"/>
        </p:xfrm>
        <a:graphic>
          <a:graphicData uri="http://schemas.openxmlformats.org/drawingml/2006/chart">
            <c:chart xmlns:c="http://schemas.openxmlformats.org/drawingml/2006/chart" xmlns:r="http://schemas.openxmlformats.org/officeDocument/2006/relationships" r:id="rId8"/>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28" name="Chart 27">
            <a:extLst>
              <a:ext uri="{FF2B5EF4-FFF2-40B4-BE49-F238E27FC236}">
                <a16:creationId xmlns:a16="http://schemas.microsoft.com/office/drawing/2014/main" id="{E4579A01-538B-2D5A-EF8B-2DA93DB5738E}"/>
              </a:ext>
            </a:extLst>
          </p:cNvPr>
          <p:cNvGraphicFramePr>
            <a:graphicFrameLocks/>
          </p:cNvGraphicFramePr>
          <p:nvPr>
            <p:extLst>
              <p:ext uri="{D42A27DB-BD31-4B8C-83A1-F6EECF244321}">
                <p14:modId xmlns:p14="http://schemas.microsoft.com/office/powerpoint/2010/main" val="2351917453"/>
              </p:ext>
            </p:extLst>
          </p:nvPr>
        </p:nvGraphicFramePr>
        <p:xfrm>
          <a:off x="2869536" y="1562100"/>
          <a:ext cx="14939452" cy="7627566"/>
        </p:xfrm>
        <a:graphic>
          <a:graphicData uri="http://schemas.openxmlformats.org/drawingml/2006/chart">
            <c:chart xmlns:c="http://schemas.openxmlformats.org/drawingml/2006/chart" xmlns:r="http://schemas.openxmlformats.org/officeDocument/2006/relationships" r:id="rId7"/>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10934700"/>
            <a:ext cx="17253775" cy="573364"/>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aphicFrame>
        <p:nvGraphicFramePr>
          <p:cNvPr id="30" name="Chart 29">
            <a:extLst>
              <a:ext uri="{FF2B5EF4-FFF2-40B4-BE49-F238E27FC236}">
                <a16:creationId xmlns:a16="http://schemas.microsoft.com/office/drawing/2014/main" id="{17E8BA2D-4F99-310E-AA7B-C041D34A2113}"/>
              </a:ext>
            </a:extLst>
          </p:cNvPr>
          <p:cNvGraphicFramePr>
            <a:graphicFrameLocks/>
          </p:cNvGraphicFramePr>
          <p:nvPr>
            <p:extLst>
              <p:ext uri="{D42A27DB-BD31-4B8C-83A1-F6EECF244321}">
                <p14:modId xmlns:p14="http://schemas.microsoft.com/office/powerpoint/2010/main" val="1350046870"/>
              </p:ext>
            </p:extLst>
          </p:nvPr>
        </p:nvGraphicFramePr>
        <p:xfrm>
          <a:off x="3169897" y="1231450"/>
          <a:ext cx="14138603" cy="8799796"/>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53851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475</TotalTime>
  <Words>296</Words>
  <Application>Microsoft Office PowerPoint</Application>
  <PresentationFormat>Custom</PresentationFormat>
  <Paragraphs>71</Paragraphs>
  <Slides>11</Slides>
  <Notes>11</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Clear Sans Regular Bold</vt:lpstr>
      <vt:lpstr>Times New Roman</vt:lpstr>
      <vt:lpstr>DM Sans</vt:lpstr>
      <vt:lpstr>Arial</vt:lpstr>
      <vt:lpstr>Graphik Regular</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sandeep bhimisetty</cp:lastModifiedBy>
  <cp:revision>13</cp:revision>
  <dcterms:created xsi:type="dcterms:W3CDTF">2006-08-16T00:00:00Z</dcterms:created>
  <dcterms:modified xsi:type="dcterms:W3CDTF">2024-09-14T17:15:25Z</dcterms:modified>
  <dc:identifier>DAEhDyfaYKE</dc:identifier>
</cp:coreProperties>
</file>