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76" r:id="rId6"/>
    <p:sldId id="277" r:id="rId7"/>
    <p:sldId id="278" r:id="rId8"/>
    <p:sldId id="280" r:id="rId9"/>
    <p:sldId id="281" r:id="rId10"/>
    <p:sldId id="287" r:id="rId11"/>
    <p:sldId id="296" r:id="rId12"/>
    <p:sldId id="283" r:id="rId13"/>
    <p:sldId id="282" r:id="rId14"/>
    <p:sldId id="288" r:id="rId15"/>
    <p:sldId id="289" r:id="rId16"/>
    <p:sldId id="279" r:id="rId17"/>
    <p:sldId id="295" r:id="rId18"/>
    <p:sldId id="290" r:id="rId19"/>
    <p:sldId id="291" r:id="rId20"/>
    <p:sldId id="293" r:id="rId21"/>
    <p:sldId id="29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75" d="100"/>
          <a:sy n="75" d="100"/>
        </p:scale>
        <p:origin x="974" y="21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3/21/2024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299835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364506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89589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537119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818556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086550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08571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709102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3/21/2024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3/21/2024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48550/ARXIV.2311.12397" TargetMode="External"/><Relationship Id="rId3" Type="http://schemas.openxmlformats.org/officeDocument/2006/relationships/hyperlink" Target="https://doi.org/10.1109/access.2020.3006097" TargetMode="External"/><Relationship Id="rId7" Type="http://schemas.openxmlformats.org/officeDocument/2006/relationships/hyperlink" Target="https://doi.org/10.2139/ssrn.3611339"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doi.org/10.1007/s11063-022-10777-x" TargetMode="External"/><Relationship Id="rId5" Type="http://schemas.openxmlformats.org/officeDocument/2006/relationships/hyperlink" Target="https://doi.org/10.1109/access.2024.3356122" TargetMode="External"/><Relationship Id="rId4" Type="http://schemas.openxmlformats.org/officeDocument/2006/relationships/hyperlink" Target="http://dx.doi.org/10.2139/ssrn.383562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09/ccdc.2017.7979332"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768979" y="1999122"/>
            <a:ext cx="9144000" cy="2437590"/>
          </a:xfrm>
        </p:spPr>
        <p:txBody>
          <a:bodyPr lIns="0" tIns="0" rIns="0" bIns="0" anchor="t">
            <a:spAutoFit/>
          </a:bodyPr>
          <a:lstStyle/>
          <a:p>
            <a:r>
              <a:rPr lang="en-US" sz="4400" b="1" dirty="0">
                <a:solidFill>
                  <a:schemeClr val="bg1"/>
                </a:solidFill>
                <a:latin typeface="Times New Roman" panose="02020603050405020304" pitchFamily="18" charset="0"/>
                <a:cs typeface="Times New Roman" panose="02020603050405020304" pitchFamily="18" charset="0"/>
              </a:rPr>
              <a:t>An In-Depth Exploration of Convolutional Neural </a:t>
            </a:r>
            <a:br>
              <a:rPr lang="en-US" sz="4400" b="1" dirty="0">
                <a:solidFill>
                  <a:schemeClr val="bg1"/>
                </a:solidFill>
                <a:latin typeface="Times New Roman" panose="02020603050405020304" pitchFamily="18" charset="0"/>
                <a:cs typeface="Times New Roman" panose="02020603050405020304" pitchFamily="18" charset="0"/>
              </a:rPr>
            </a:br>
            <a:r>
              <a:rPr lang="en-US" sz="4400" b="1" dirty="0">
                <a:solidFill>
                  <a:schemeClr val="bg1"/>
                </a:solidFill>
                <a:latin typeface="Times New Roman" panose="02020603050405020304" pitchFamily="18" charset="0"/>
                <a:cs typeface="Times New Roman" panose="02020603050405020304" pitchFamily="18" charset="0"/>
              </a:rPr>
              <a:t>Networks in Identifying Fake Imagery </a:t>
            </a:r>
            <a:endParaRPr lang="en-US" sz="4400" b="1"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595869" y="114123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128808" y="-8664"/>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ABD524F-7A30-CDDE-99D3-B42774496524}"/>
              </a:ext>
            </a:extLst>
          </p:cNvPr>
          <p:cNvSpPr txBox="1"/>
          <p:nvPr/>
        </p:nvSpPr>
        <p:spPr>
          <a:xfrm>
            <a:off x="951723" y="4152122"/>
            <a:ext cx="6251510" cy="2215991"/>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Done By:</a:t>
            </a:r>
          </a:p>
          <a:p>
            <a:r>
              <a:rPr lang="en-US" sz="2000" dirty="0">
                <a:solidFill>
                  <a:schemeClr val="bg1"/>
                </a:solidFill>
                <a:latin typeface="Times New Roman" panose="02020603050405020304" pitchFamily="18" charset="0"/>
                <a:cs typeface="Times New Roman" panose="02020603050405020304" pitchFamily="18" charset="0"/>
              </a:rPr>
              <a:t>	First Author: </a:t>
            </a:r>
            <a:r>
              <a:rPr lang="en-US" sz="2000" dirty="0" err="1">
                <a:solidFill>
                  <a:schemeClr val="bg1"/>
                </a:solidFill>
                <a:latin typeface="Times New Roman" panose="02020603050405020304" pitchFamily="18" charset="0"/>
                <a:cs typeface="Times New Roman" panose="02020603050405020304" pitchFamily="18" charset="0"/>
              </a:rPr>
              <a:t>Dr.R.Arthy</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Second Author: Sandeep Joe A</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	Third Author: </a:t>
            </a:r>
            <a:r>
              <a:rPr lang="en-US" sz="2000" dirty="0" err="1">
                <a:solidFill>
                  <a:schemeClr val="bg1"/>
                </a:solidFill>
                <a:latin typeface="Times New Roman" panose="02020603050405020304" pitchFamily="18" charset="0"/>
                <a:cs typeface="Times New Roman" panose="02020603050405020304" pitchFamily="18" charset="0"/>
              </a:rPr>
              <a:t>Kabilesh</a:t>
            </a:r>
            <a:r>
              <a:rPr lang="en-US" sz="2000" dirty="0">
                <a:solidFill>
                  <a:schemeClr val="bg1"/>
                </a:solidFill>
                <a:latin typeface="Times New Roman" panose="02020603050405020304" pitchFamily="18" charset="0"/>
                <a:cs typeface="Times New Roman" panose="02020603050405020304" pitchFamily="18" charset="0"/>
              </a:rPr>
              <a:t> K</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	Fourth Author: Vignesh V.K</a:t>
            </a:r>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	Fifth Author: </a:t>
            </a:r>
            <a:r>
              <a:rPr lang="en-US" sz="2000" dirty="0" err="1">
                <a:solidFill>
                  <a:schemeClr val="bg1"/>
                </a:solidFill>
                <a:latin typeface="Times New Roman" panose="02020603050405020304" pitchFamily="18" charset="0"/>
                <a:cs typeface="Times New Roman" panose="02020603050405020304" pitchFamily="18" charset="0"/>
              </a:rPr>
              <a:t>Sriathesh</a:t>
            </a:r>
            <a:r>
              <a:rPr lang="en-US" sz="2000" dirty="0">
                <a:solidFill>
                  <a:schemeClr val="bg1"/>
                </a:solidFill>
                <a:latin typeface="Times New Roman" panose="02020603050405020304" pitchFamily="18" charset="0"/>
                <a:cs typeface="Times New Roman" panose="02020603050405020304" pitchFamily="18" charset="0"/>
              </a:rPr>
              <a:t> S</a:t>
            </a:r>
            <a:br>
              <a:rPr lang="en-US" dirty="0"/>
            </a:br>
            <a:r>
              <a:rPr lang="en-US" dirty="0"/>
              <a:t>	</a:t>
            </a:r>
            <a:endParaRPr lang="en-IN" dirty="0"/>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7338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LIST OF MODULES</a:t>
            </a:r>
            <a:br>
              <a:rPr lang="en-US" sz="28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55CBCFD-FD24-DB54-A930-E156C5AD40F1}"/>
              </a:ext>
            </a:extLst>
          </p:cNvPr>
          <p:cNvSpPr txBox="1"/>
          <p:nvPr/>
        </p:nvSpPr>
        <p:spPr>
          <a:xfrm>
            <a:off x="650240" y="1038177"/>
            <a:ext cx="11135360" cy="5278468"/>
          </a:xfrm>
          <a:prstGeom prst="rect">
            <a:avLst/>
          </a:prstGeom>
          <a:noFill/>
        </p:spPr>
        <p:txBody>
          <a:bodyPr wrap="square" rtlCol="0">
            <a:spAutoFit/>
          </a:bodyPr>
          <a:lstStyle/>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1. Data Preprocessing:</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Deep learning serves as the cornerstone technology for image detection, leveraging its ability to autonomously learn hierarchical representations from raw data. The survey underscores the significance of deep learning frameworks like OpenCV Object Detection, Image Detection,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Luminoth</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ImageAI</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which streamline the implementation of complex image detection models.</a:t>
            </a:r>
          </a:p>
          <a:p>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2. Feature Extraction:</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Recent progress in CNN research has resulted in significant breakthroughs, greatly enhancing the network's capabilities in image recognition tasks. The integration of recurrent neural networks (RNNs) with CNNs has ushered in a new era of advancements, enabling the simultaneous assimilation of deep image features and temporal dependencies inherent in image data. </a:t>
            </a:r>
          </a:p>
          <a:p>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3. Activation Functions:</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Activation functions play a crucial role in the CNN architecture, facilitating different aspects of neural network learning and decision-making. The significance and mathematical underpinnings of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ReLU</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Softmax</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Sigmoid, and Linear activation functions serve unique purposes within the CNN framework. </a:t>
            </a:r>
          </a:p>
          <a:p>
            <a:endParaRPr lang="en-IN" sz="2000" dirty="0"/>
          </a:p>
        </p:txBody>
      </p:sp>
    </p:spTree>
    <p:extLst>
      <p:ext uri="{BB962C8B-B14F-4D97-AF65-F5344CB8AC3E}">
        <p14:creationId xmlns:p14="http://schemas.microsoft.com/office/powerpoint/2010/main" val="106171367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1B630-332B-8683-A689-61C1FE9D2042}"/>
              </a:ext>
            </a:extLst>
          </p:cNvPr>
          <p:cNvSpPr txBox="1"/>
          <p:nvPr/>
        </p:nvSpPr>
        <p:spPr>
          <a:xfrm>
            <a:off x="772160" y="1016000"/>
            <a:ext cx="10779760" cy="5324535"/>
          </a:xfrm>
          <a:prstGeom prst="rect">
            <a:avLst/>
          </a:prstGeom>
          <a:noFill/>
        </p:spPr>
        <p:txBody>
          <a:bodyPr wrap="square" rtlCol="0">
            <a:spAutoFit/>
          </a:bodyPr>
          <a:lstStyle/>
          <a:p>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4. Training and Testing:</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Utilizing CNN for AI-Generated Image Detection involves training the model with extensive datasets containing both synthetic and real images. The objective is to enable these models to perceive the nuanced distinctions between the two kinds of visuals.</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5. Decoding and Evaluation:</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The experimental framework involves evaluating the model's proficiency in identifying AI-generated images through metrics such as accuracy, precision, and recall. This includes decoding the model's outputs and assessing its performance on test datasets.</a:t>
            </a: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6. Future Directions:</a:t>
            </a:r>
          </a:p>
          <a:p>
            <a:pPr marL="0" indent="0">
              <a:buNone/>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The literature survey provides insights into future research directions, including exploring novel CNN architectures, broadening dataset diversity, and integrating methodologies like transfer and unsupervised learning to enhance detection accuracy.</a:t>
            </a:r>
          </a:p>
          <a:p>
            <a:endParaRPr lang="en-IN" sz="2000" dirty="0">
              <a:latin typeface="Times New Roman" panose="02020603050405020304" pitchFamily="18" charset="0"/>
              <a:cs typeface="Times New Roman" panose="02020603050405020304" pitchFamily="18" charset="0"/>
            </a:endParaRPr>
          </a:p>
          <a:p>
            <a:endParaRPr lang="en-IN" sz="2000" dirty="0"/>
          </a:p>
        </p:txBody>
      </p:sp>
      <p:cxnSp>
        <p:nvCxnSpPr>
          <p:cNvPr id="3" name="Straight Connector 2">
            <a:extLst>
              <a:ext uri="{FF2B5EF4-FFF2-40B4-BE49-F238E27FC236}">
                <a16:creationId xmlns:a16="http://schemas.microsoft.com/office/drawing/2014/main" id="{FC08C1F6-905F-B949-2036-EB74ABA1CBB0}"/>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8FBD24D-33FE-76FF-1153-54203B1C4C7B}"/>
              </a:ext>
            </a:extLst>
          </p:cNvPr>
          <p:cNvSpPr txBox="1">
            <a:spLocks/>
          </p:cNvSpPr>
          <p:nvPr/>
        </p:nvSpPr>
        <p:spPr>
          <a:xfrm>
            <a:off x="228600" y="37338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cs typeface="Times New Roman" panose="02020603050405020304" pitchFamily="18" charset="0"/>
              </a:rPr>
              <a:t>LIST OF MODULES</a:t>
            </a:r>
            <a:br>
              <a:rPr lang="en-US" sz="28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0762B1A-370B-6637-37CE-429C7AE5B90C}"/>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8099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PERFORMANCE METRICS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548640" y="907089"/>
            <a:ext cx="11094720" cy="6344429"/>
          </a:xfrm>
          <a:prstGeom prst="rect">
            <a:avLst/>
          </a:prstGeom>
          <a:noFill/>
        </p:spPr>
        <p:txBody>
          <a:bodyPr wrap="square" rtlCol="0">
            <a:sp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SoftMax Model:</a:t>
            </a:r>
          </a:p>
          <a:p>
            <a:pPr marL="228600" lvl="1" indent="0">
              <a:buNone/>
            </a:pPr>
            <a:r>
              <a:rPr lang="en-US" sz="2000" dirty="0">
                <a:latin typeface="Times New Roman" panose="02020603050405020304" pitchFamily="18" charset="0"/>
                <a:cs typeface="Times New Roman" panose="02020603050405020304" pitchFamily="18" charset="0"/>
              </a:rPr>
              <a:t>Accuracy Rate: 95%</a:t>
            </a:r>
          </a:p>
          <a:p>
            <a:pPr marL="228600" lvl="1" indent="0">
              <a:buNone/>
            </a:pPr>
            <a:r>
              <a:rPr lang="en-US" sz="2000" dirty="0">
                <a:latin typeface="Times New Roman" panose="02020603050405020304" pitchFamily="18" charset="0"/>
                <a:cs typeface="Times New Roman" panose="02020603050405020304" pitchFamily="18" charset="0"/>
              </a:rPr>
              <a:t> Demonstrated superior performance in handling multiple classes and outputting a probability distribution.</a:t>
            </a:r>
          </a:p>
          <a:p>
            <a:pPr marL="228600" lvl="1" indent="0">
              <a:buNone/>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Sigmoid Model:</a:t>
            </a:r>
          </a:p>
          <a:p>
            <a:pPr marL="228600" lvl="1" indent="0">
              <a:buNone/>
            </a:pPr>
            <a:r>
              <a:rPr lang="en-US" sz="2000" dirty="0">
                <a:latin typeface="Times New Roman" panose="02020603050405020304" pitchFamily="18" charset="0"/>
                <a:cs typeface="Times New Roman" panose="02020603050405020304" pitchFamily="18" charset="0"/>
              </a:rPr>
              <a:t>Accuracy Rate: 94%</a:t>
            </a:r>
          </a:p>
          <a:p>
            <a:pPr marL="228600" lvl="1" indent="0">
              <a:buNone/>
            </a:pPr>
            <a:r>
              <a:rPr lang="en-US" sz="2000" dirty="0">
                <a:latin typeface="Times New Roman" panose="02020603050405020304" pitchFamily="18" charset="0"/>
                <a:cs typeface="Times New Roman" panose="02020603050405020304" pitchFamily="18" charset="0"/>
              </a:rPr>
              <a:t>Achieved notable accuracy in generating probabilities between 0 and 1, slightly less effective than SoftMax.</a:t>
            </a:r>
          </a:p>
          <a:p>
            <a:pPr marL="228600" lvl="1" indent="0">
              <a:buNone/>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Linear Model:</a:t>
            </a:r>
          </a:p>
          <a:p>
            <a:pPr marL="228600" lvl="1" indent="0">
              <a:buNone/>
            </a:pPr>
            <a:r>
              <a:rPr lang="en-US" sz="2000" dirty="0">
                <a:latin typeface="Times New Roman" panose="02020603050405020304" pitchFamily="18" charset="0"/>
                <a:cs typeface="Times New Roman" panose="02020603050405020304" pitchFamily="18" charset="0"/>
              </a:rPr>
              <a:t>Accuracy Rate: 8%</a:t>
            </a:r>
          </a:p>
          <a:p>
            <a:pPr marL="228600" lvl="1" indent="0">
              <a:buNone/>
            </a:pPr>
            <a:r>
              <a:rPr lang="en-US" sz="2000" dirty="0">
                <a:latin typeface="Times New Roman" panose="02020603050405020304" pitchFamily="18" charset="0"/>
                <a:cs typeface="Times New Roman" panose="02020603050405020304" pitchFamily="18" charset="0"/>
              </a:rPr>
              <a:t>Underperformed significantly, highlighting challenges of applying linear approaches to complex classification tasks.</a:t>
            </a:r>
          </a:p>
          <a:p>
            <a:pPr marL="228600" lvl="1" indent="0">
              <a:buNone/>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err="1">
                <a:latin typeface="Times New Roman" panose="02020603050405020304" pitchFamily="18" charset="0"/>
                <a:cs typeface="Times New Roman" panose="02020603050405020304" pitchFamily="18" charset="0"/>
              </a:rPr>
              <a:t>ReLu</a:t>
            </a:r>
            <a:r>
              <a:rPr lang="en-US" sz="2000" b="1" dirty="0">
                <a:latin typeface="Times New Roman" panose="02020603050405020304" pitchFamily="18" charset="0"/>
                <a:cs typeface="Times New Roman" panose="02020603050405020304" pitchFamily="18" charset="0"/>
              </a:rPr>
              <a:t> Model:</a:t>
            </a:r>
          </a:p>
          <a:p>
            <a:pPr marL="228600" lvl="1" indent="0">
              <a:buNone/>
            </a:pPr>
            <a:r>
              <a:rPr lang="en-US" sz="2000" dirty="0">
                <a:latin typeface="Times New Roman" panose="02020603050405020304" pitchFamily="18" charset="0"/>
                <a:cs typeface="Times New Roman" panose="02020603050405020304" pitchFamily="18" charset="0"/>
              </a:rPr>
              <a:t>Accuracy Rate: 50%</a:t>
            </a:r>
          </a:p>
          <a:p>
            <a:pPr marL="228600" lvl="1" indent="0">
              <a:buNone/>
            </a:pPr>
            <a:r>
              <a:rPr lang="en-US" sz="2000" dirty="0">
                <a:latin typeface="Times New Roman" panose="02020603050405020304" pitchFamily="18" charset="0"/>
                <a:cs typeface="Times New Roman" panose="02020603050405020304" pitchFamily="18" charset="0"/>
              </a:rPr>
              <a:t>Achieved moderate accuracy with a non-linear activation function, outperforming the Linear model but not reaching the efficacy of SoftMax and Sigmoid models.</a:t>
            </a:r>
          </a:p>
          <a:p>
            <a:pPr>
              <a:lnSpc>
                <a:spcPct val="150000"/>
              </a:lnSpc>
            </a:pPr>
            <a:endParaRPr lang="en-IN" sz="2000" dirty="0"/>
          </a:p>
        </p:txBody>
      </p:sp>
    </p:spTree>
    <p:extLst>
      <p:ext uri="{BB962C8B-B14F-4D97-AF65-F5344CB8AC3E}">
        <p14:creationId xmlns:p14="http://schemas.microsoft.com/office/powerpoint/2010/main" val="424207925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182372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64880" y="522898"/>
            <a:ext cx="362712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11304" y="32287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PERFORMANCE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51536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C18AE65-2CB6-613F-1542-EC7FB1FFDF44}"/>
              </a:ext>
            </a:extLst>
          </p:cNvPr>
          <p:cNvPicPr>
            <a:picLocks noChangeAspect="1"/>
          </p:cNvPicPr>
          <p:nvPr/>
        </p:nvPicPr>
        <p:blipFill>
          <a:blip r:embed="rId3"/>
          <a:stretch>
            <a:fillRect/>
          </a:stretch>
        </p:blipFill>
        <p:spPr>
          <a:xfrm>
            <a:off x="6096000" y="1777643"/>
            <a:ext cx="5467349" cy="3513666"/>
          </a:xfrm>
          <a:prstGeom prst="rect">
            <a:avLst/>
          </a:prstGeom>
          <a:ln>
            <a:noFill/>
          </a:ln>
          <a:effectLst>
            <a:softEdge rad="112500"/>
          </a:effectLst>
        </p:spPr>
      </p:pic>
      <p:pic>
        <p:nvPicPr>
          <p:cNvPr id="5" name="Content Placeholder 4">
            <a:extLst>
              <a:ext uri="{FF2B5EF4-FFF2-40B4-BE49-F238E27FC236}">
                <a16:creationId xmlns:a16="http://schemas.microsoft.com/office/drawing/2014/main" id="{2066FCC2-0281-48E1-6461-93C6474D64F9}"/>
              </a:ext>
            </a:extLst>
          </p:cNvPr>
          <p:cNvPicPr>
            <a:picLocks noChangeAspect="1"/>
          </p:cNvPicPr>
          <p:nvPr/>
        </p:nvPicPr>
        <p:blipFill>
          <a:blip r:embed="rId4"/>
          <a:stretch>
            <a:fillRect/>
          </a:stretch>
        </p:blipFill>
        <p:spPr>
          <a:xfrm>
            <a:off x="228600" y="1902887"/>
            <a:ext cx="5585944" cy="3069798"/>
          </a:xfrm>
          <a:prstGeom prst="rect">
            <a:avLst/>
          </a:prstGeom>
          <a:ln>
            <a:noFill/>
          </a:ln>
          <a:effectLst>
            <a:softEdge rad="112500"/>
          </a:effectLst>
        </p:spPr>
      </p:pic>
    </p:spTree>
    <p:extLst>
      <p:ext uri="{BB962C8B-B14F-4D97-AF65-F5344CB8AC3E}">
        <p14:creationId xmlns:p14="http://schemas.microsoft.com/office/powerpoint/2010/main" val="121214092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RESULTS &amp; DISCUSSION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548640" y="907089"/>
            <a:ext cx="11094720"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Investigation focused on distinguishing AI-generated images with a dataset of 50,000 examples per category.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Four neural network models were evaluated: SoftMax, Sigmoid, Linear, and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SoftMax achieved the highest accuracy at 95%, showcasing its adeptness in handling multiple classes.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Sigmoid followed closely with 94% accuracy, indicating its effectiveness in generating probabilities between 0 and1.</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model severely underperformed with only 49% accuracy, revealing the challenges of linear approaches for complex classification tasks.</a:t>
            </a:r>
          </a:p>
          <a:p>
            <a:pPr marL="285750" indent="-285750">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model achieved a moderate 50% accuracy, outperforming Linear but falling short of SoftMax and Sigmoid.</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SoftMax's dominance emphasized the critical role of model selection in AI tasks.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research opportunities include exploring advanced neural networks and expanding the dataset.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deepened understanding in AI image detection, emphasizing the importance of preprocessing, model architecture, and task specificity.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61568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CONCLUSION</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1134084" y="736162"/>
            <a:ext cx="9923831"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Summarize the key findings and their significance in the broader context of AI and digital authenticity.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Reflection on the need for continuous innovation in detection methods to keep pace with AI advancements.</a:t>
            </a:r>
          </a:p>
          <a:p>
            <a:pPr marL="228600" lvl="1" indent="0" algn="ctr">
              <a:lnSpc>
                <a:spcPct val="150000"/>
              </a:lnSpc>
              <a:buNone/>
            </a:pPr>
            <a:r>
              <a:rPr lang="en-US" sz="2000" dirty="0">
                <a:latin typeface="Times New Roman" panose="02020603050405020304" pitchFamily="18" charset="0"/>
                <a:cs typeface="Times New Roman" panose="02020603050405020304" pitchFamily="18" charset="0"/>
              </a:rPr>
              <a:t> “The true art of AI image detection lies not just in differentiating the real from the synthetic, but in understanding the creativity of the machine mind”</a:t>
            </a:r>
            <a:endParaRPr lang="en-IN" sz="2000" dirty="0">
              <a:latin typeface="Times New Roman" panose="02020603050405020304" pitchFamily="18" charset="0"/>
              <a:cs typeface="Times New Roman" panose="02020603050405020304" pitchFamily="18" charset="0"/>
            </a:endParaRPr>
          </a:p>
        </p:txBody>
      </p:sp>
      <p:pic>
        <p:nvPicPr>
          <p:cNvPr id="1026" name="Picture 2" descr="Top 7 Free AI Detection Tools | Primal Digital Agency">
            <a:extLst>
              <a:ext uri="{FF2B5EF4-FFF2-40B4-BE49-F238E27FC236}">
                <a16:creationId xmlns:a16="http://schemas.microsoft.com/office/drawing/2014/main" id="{C5B66A58-996C-CAAF-B7D6-B00C851B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30946"/>
            <a:ext cx="6858000" cy="292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52950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REFERENCES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304800" y="910696"/>
            <a:ext cx="11887200" cy="6275051"/>
          </a:xfrm>
          <a:prstGeom prst="rect">
            <a:avLst/>
          </a:prstGeom>
          <a:noFill/>
        </p:spPr>
        <p:txBody>
          <a:bodyPr wrap="square" rtlCol="0">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Tian, Y., (2020) Artificial Intelligence Image Recognition Method Based on Convolutional Neural Network Algorithm. IEEE Access. </a:t>
            </a:r>
            <a:r>
              <a:rPr lang="en-IN" dirty="0">
                <a:latin typeface="Times New Roman" panose="02020603050405020304" pitchFamily="18" charset="0"/>
                <a:cs typeface="Times New Roman" panose="02020603050405020304" pitchFamily="18" charset="0"/>
                <a:hlinkClick r:id="rId3"/>
              </a:rPr>
              <a:t>https://doi.org/10.1109/access.2020.3006097</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Patil, Abhinav, (2021) Image Recognition using Machine Learning, Available at SSRN: https://ssrn.com/abstract=3835625 </a:t>
            </a:r>
            <a:r>
              <a:rPr lang="en-US" dirty="0">
                <a:latin typeface="Times New Roman" panose="02020603050405020304" pitchFamily="18" charset="0"/>
                <a:cs typeface="Times New Roman" panose="02020603050405020304" pitchFamily="18" charset="0"/>
                <a:hlinkClick r:id="rId4"/>
              </a:rPr>
              <a:t>http://dx.doi.org/10.2139/ssrn.3835625</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Bird, J.J., </a:t>
            </a:r>
            <a:r>
              <a:rPr lang="en-US" dirty="0" err="1">
                <a:latin typeface="Times New Roman" panose="02020603050405020304" pitchFamily="18" charset="0"/>
                <a:cs typeface="Times New Roman" panose="02020603050405020304" pitchFamily="18" charset="0"/>
              </a:rPr>
              <a:t>Lotfi</a:t>
            </a:r>
            <a:r>
              <a:rPr lang="en-US" dirty="0">
                <a:latin typeface="Times New Roman" panose="02020603050405020304" pitchFamily="18" charset="0"/>
                <a:cs typeface="Times New Roman" panose="02020603050405020304" pitchFamily="18" charset="0"/>
              </a:rPr>
              <a:t>, A., (2024) CIFAKE: Image Classification and Explainable Identification of AI-Generated Synthetic Images. IEEE Access. </a:t>
            </a:r>
            <a:r>
              <a:rPr lang="en-US" dirty="0">
                <a:latin typeface="Times New Roman" panose="02020603050405020304" pitchFamily="18" charset="0"/>
                <a:cs typeface="Times New Roman" panose="02020603050405020304" pitchFamily="18" charset="0"/>
                <a:hlinkClick r:id="rId5"/>
              </a:rPr>
              <a:t>https://doi.org/10.1109/access.2024.3356122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err="1">
                <a:latin typeface="Times New Roman" panose="02020603050405020304" pitchFamily="18" charset="0"/>
                <a:cs typeface="Times New Roman" panose="02020603050405020304" pitchFamily="18" charset="0"/>
              </a:rPr>
              <a:t>Elasri</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Elharrouss</a:t>
            </a:r>
            <a:r>
              <a:rPr lang="en-IN" dirty="0">
                <a:latin typeface="Times New Roman" panose="02020603050405020304" pitchFamily="18" charset="0"/>
                <a:cs typeface="Times New Roman" panose="02020603050405020304" pitchFamily="18" charset="0"/>
              </a:rPr>
              <a:t>, O., Al-</a:t>
            </a:r>
            <a:r>
              <a:rPr lang="en-IN" dirty="0" err="1">
                <a:latin typeface="Times New Roman" panose="02020603050405020304" pitchFamily="18" charset="0"/>
                <a:cs typeface="Times New Roman" panose="02020603050405020304" pitchFamily="18" charset="0"/>
              </a:rPr>
              <a:t>Maadeed</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Tairi</a:t>
            </a:r>
            <a:r>
              <a:rPr lang="en-IN" dirty="0">
                <a:latin typeface="Times New Roman" panose="02020603050405020304" pitchFamily="18" charset="0"/>
                <a:cs typeface="Times New Roman" panose="02020603050405020304" pitchFamily="18" charset="0"/>
              </a:rPr>
              <a:t>, H., (2022) Image Generation: A Review. Neural Process Lett. </a:t>
            </a:r>
            <a:r>
              <a:rPr lang="en-IN" dirty="0">
                <a:latin typeface="Times New Roman" panose="02020603050405020304" pitchFamily="18" charset="0"/>
                <a:cs typeface="Times New Roman" panose="02020603050405020304" pitchFamily="18" charset="0"/>
                <a:hlinkClick r:id="rId6"/>
              </a:rPr>
              <a:t>https://doi.org/10.1007/s11063-022-10777-x</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Kumari, R., Nikki, S., Beg, R., Ranjan, S., </a:t>
            </a:r>
            <a:r>
              <a:rPr lang="en-IN" dirty="0" err="1">
                <a:latin typeface="Times New Roman" panose="02020603050405020304" pitchFamily="18" charset="0"/>
                <a:cs typeface="Times New Roman" panose="02020603050405020304" pitchFamily="18" charset="0"/>
              </a:rPr>
              <a:t>Gope</a:t>
            </a:r>
            <a:r>
              <a:rPr lang="en-IN" dirty="0">
                <a:latin typeface="Times New Roman" panose="02020603050405020304" pitchFamily="18" charset="0"/>
                <a:cs typeface="Times New Roman" panose="02020603050405020304" pitchFamily="18" charset="0"/>
              </a:rPr>
              <a:t>, S.K., Mallick, R.R., Dutta, A., (2020) A Review of Image Detection, Recognition and Classification with the Help of Machine Learning and Artificial Intelligence. SSRN Journal. </a:t>
            </a:r>
            <a:r>
              <a:rPr lang="en-IN" dirty="0">
                <a:latin typeface="Times New Roman" panose="02020603050405020304" pitchFamily="18" charset="0"/>
                <a:cs typeface="Times New Roman" panose="02020603050405020304" pitchFamily="18" charset="0"/>
                <a:hlinkClick r:id="rId7"/>
              </a:rPr>
              <a:t>https://doi.org/10.2139/ssrn.3611339</a:t>
            </a: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Baraheem</a:t>
            </a:r>
            <a:r>
              <a:rPr lang="en-IN" dirty="0">
                <a:latin typeface="Times New Roman" panose="02020603050405020304" pitchFamily="18" charset="0"/>
                <a:cs typeface="Times New Roman" panose="02020603050405020304" pitchFamily="18" charset="0"/>
              </a:rPr>
              <a:t>, S.S., Nguyen, T.V., (2023). AI vs. AI: Can AI Detect AI-Generated Images? J. Imaging. https://doi.org/10.3390/jimaging9100199 </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Zhong, N., Xu, Y., Qian, Z., Zhang, X., (2023). Rich and Poor Texture Contrast: A Simple yet Effective Approach for AI-generated Image Detection. </a:t>
            </a:r>
            <a:r>
              <a:rPr lang="en-IN" dirty="0">
                <a:latin typeface="Times New Roman" panose="02020603050405020304" pitchFamily="18" charset="0"/>
                <a:cs typeface="Times New Roman" panose="02020603050405020304" pitchFamily="18" charset="0"/>
                <a:hlinkClick r:id="rId8"/>
              </a:rPr>
              <a:t>https://doi.org/10.48550/ARXIV.2311.12397</a:t>
            </a:r>
            <a:endParaRPr lang="en-IN"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05781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REFERENCES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304800" y="619765"/>
            <a:ext cx="11887200" cy="6552050"/>
          </a:xfrm>
          <a:prstGeom prst="rect">
            <a:avLst/>
          </a:prstGeom>
          <a:noFill/>
        </p:spPr>
        <p:txBody>
          <a:bodyPr wrap="square" rtlCol="0">
            <a:spAutoFit/>
          </a:bodyPr>
          <a:lstStyle/>
          <a:p>
            <a:pPr marL="342900" indent="-342900">
              <a:buAutoNum type="arabicPeriod" startAt="8"/>
            </a:pPr>
            <a:r>
              <a:rPr lang="en-IN" sz="1800" dirty="0" err="1">
                <a:latin typeface="Times New Roman" panose="02020603050405020304" pitchFamily="18" charset="0"/>
                <a:cs typeface="Times New Roman" panose="02020603050405020304" pitchFamily="18" charset="0"/>
              </a:rPr>
              <a:t>Mingjian</a:t>
            </a:r>
            <a:r>
              <a:rPr lang="en-IN" sz="1800" dirty="0">
                <a:latin typeface="Times New Roman" panose="02020603050405020304" pitchFamily="18" charset="0"/>
                <a:cs typeface="Times New Roman" panose="02020603050405020304" pitchFamily="18" charset="0"/>
              </a:rPr>
              <a:t> Zhu, </a:t>
            </a:r>
            <a:r>
              <a:rPr lang="en-IN" sz="1800" dirty="0" err="1">
                <a:latin typeface="Times New Roman" panose="02020603050405020304" pitchFamily="18" charset="0"/>
                <a:cs typeface="Times New Roman" panose="02020603050405020304" pitchFamily="18" charset="0"/>
              </a:rPr>
              <a:t>Hanting</a:t>
            </a:r>
            <a:r>
              <a:rPr lang="en-IN" sz="1800" dirty="0">
                <a:latin typeface="Times New Roman" panose="02020603050405020304" pitchFamily="18" charset="0"/>
                <a:cs typeface="Times New Roman" panose="02020603050405020304" pitchFamily="18" charset="0"/>
              </a:rPr>
              <a:t> Chen, </a:t>
            </a:r>
            <a:r>
              <a:rPr lang="en-IN" sz="1800" dirty="0" err="1">
                <a:latin typeface="Times New Roman" panose="02020603050405020304" pitchFamily="18" charset="0"/>
                <a:cs typeface="Times New Roman" panose="02020603050405020304" pitchFamily="18" charset="0"/>
              </a:rPr>
              <a:t>Qiangyu</a:t>
            </a:r>
            <a:r>
              <a:rPr lang="en-IN" sz="1800" dirty="0">
                <a:latin typeface="Times New Roman" panose="02020603050405020304" pitchFamily="18" charset="0"/>
                <a:cs typeface="Times New Roman" panose="02020603050405020304" pitchFamily="18" charset="0"/>
              </a:rPr>
              <a:t> YAN, </a:t>
            </a:r>
            <a:r>
              <a:rPr lang="en-IN" sz="1800" dirty="0" err="1">
                <a:latin typeface="Times New Roman" panose="02020603050405020304" pitchFamily="18" charset="0"/>
                <a:cs typeface="Times New Roman" panose="02020603050405020304" pitchFamily="18" charset="0"/>
              </a:rPr>
              <a:t>Xudong</a:t>
            </a:r>
            <a:r>
              <a:rPr lang="en-IN" sz="1800" dirty="0">
                <a:latin typeface="Times New Roman" panose="02020603050405020304" pitchFamily="18" charset="0"/>
                <a:cs typeface="Times New Roman" panose="02020603050405020304" pitchFamily="18" charset="0"/>
              </a:rPr>
              <a:t> Huang, </a:t>
            </a:r>
            <a:r>
              <a:rPr lang="en-IN" sz="1800" dirty="0" err="1">
                <a:latin typeface="Times New Roman" panose="02020603050405020304" pitchFamily="18" charset="0"/>
                <a:cs typeface="Times New Roman" panose="02020603050405020304" pitchFamily="18" charset="0"/>
              </a:rPr>
              <a:t>Guanyu</a:t>
            </a:r>
            <a:r>
              <a:rPr lang="en-IN" sz="1800" dirty="0">
                <a:latin typeface="Times New Roman" panose="02020603050405020304" pitchFamily="18" charset="0"/>
                <a:cs typeface="Times New Roman" panose="02020603050405020304" pitchFamily="18" charset="0"/>
              </a:rPr>
              <a:t> Lin, Wei Li, Zhijun  Tu, </a:t>
            </a:r>
            <a:r>
              <a:rPr lang="en-IN" sz="1800" dirty="0" err="1">
                <a:latin typeface="Times New Roman" panose="02020603050405020304" pitchFamily="18" charset="0"/>
                <a:cs typeface="Times New Roman" panose="02020603050405020304" pitchFamily="18" charset="0"/>
              </a:rPr>
              <a:t>Hailin</a:t>
            </a:r>
            <a:r>
              <a:rPr lang="en-IN" sz="1800" dirty="0">
                <a:latin typeface="Times New Roman" panose="02020603050405020304" pitchFamily="18" charset="0"/>
                <a:cs typeface="Times New Roman" panose="02020603050405020304" pitchFamily="18" charset="0"/>
              </a:rPr>
              <a:t> Hu, Jie Hu,    	</a:t>
            </a:r>
            <a:r>
              <a:rPr lang="en-IN" sz="1800" dirty="0" err="1">
                <a:latin typeface="Times New Roman" panose="02020603050405020304" pitchFamily="18" charset="0"/>
                <a:cs typeface="Times New Roman" panose="02020603050405020304" pitchFamily="18" charset="0"/>
              </a:rPr>
              <a:t>Yunhe</a:t>
            </a:r>
            <a:r>
              <a:rPr lang="en-IN" sz="1800" dirty="0">
                <a:latin typeface="Times New Roman" panose="02020603050405020304" pitchFamily="18" charset="0"/>
                <a:cs typeface="Times New Roman" panose="02020603050405020304" pitchFamily="18" charset="0"/>
              </a:rPr>
              <a:t> Wang</a:t>
            </a:r>
          </a:p>
          <a:p>
            <a:pPr marL="342900" indent="-342900">
              <a:buAutoNum type="arabicPeriod" startAt="8"/>
            </a:pPr>
            <a:endParaRPr lang="en-IN" sz="1800" dirty="0">
              <a:latin typeface="Times New Roman" panose="02020603050405020304" pitchFamily="18" charset="0"/>
              <a:cs typeface="Times New Roman" panose="02020603050405020304" pitchFamily="18" charset="0"/>
            </a:endParaRPr>
          </a:p>
          <a:p>
            <a:pPr marL="457200" indent="-457200">
              <a:buAutoNum type="arabicPeriod" startAt="9"/>
            </a:pPr>
            <a:r>
              <a:rPr lang="en-IN" sz="1800" dirty="0">
                <a:latin typeface="Times New Roman" panose="02020603050405020304" pitchFamily="18" charset="0"/>
                <a:cs typeface="Times New Roman" panose="02020603050405020304" pitchFamily="18" charset="0"/>
              </a:rPr>
              <a:t>Jia, X., 2017. Image recognition method based on deep learning. 2017 29th Chinese Control And Decision Conference (CCDC) </a:t>
            </a:r>
            <a:r>
              <a:rPr lang="en-IN" sz="1800" dirty="0">
                <a:latin typeface="Times New Roman" panose="02020603050405020304" pitchFamily="18" charset="0"/>
                <a:cs typeface="Times New Roman" panose="02020603050405020304" pitchFamily="18" charset="0"/>
                <a:hlinkClick r:id="rId3"/>
              </a:rPr>
              <a:t>https://doi.org/10.1109/ccdc.2017.7979332</a:t>
            </a:r>
            <a:endParaRPr lang="en-IN" sz="1800" dirty="0">
              <a:latin typeface="Times New Roman" panose="02020603050405020304" pitchFamily="18" charset="0"/>
              <a:cs typeface="Times New Roman" panose="02020603050405020304" pitchFamily="18" charset="0"/>
            </a:endParaRPr>
          </a:p>
          <a:p>
            <a:pPr marL="457200" indent="-457200">
              <a:buAutoNum type="arabicPeriod" startAt="9"/>
            </a:pPr>
            <a:endParaRPr lang="en-IN" sz="1800" dirty="0">
              <a:latin typeface="Times New Roman" panose="02020603050405020304" pitchFamily="18" charset="0"/>
              <a:cs typeface="Times New Roman" panose="02020603050405020304" pitchFamily="18" charset="0"/>
            </a:endParaRPr>
          </a:p>
          <a:p>
            <a:pPr marL="457200" indent="-457200">
              <a:buAutoNum type="arabicPeriod" startAt="9"/>
            </a:pPr>
            <a:r>
              <a:rPr lang="en-US" dirty="0">
                <a:latin typeface="Times New Roman" panose="02020603050405020304" pitchFamily="18" charset="0"/>
                <a:cs typeface="Times New Roman" panose="02020603050405020304" pitchFamily="18" charset="0"/>
              </a:rPr>
              <a:t>Xi, Z., Huang, W., Wei, K., Luo, W., Zheng, P., (2023). AI-Generated Image Detection using a Cross-Attention Enhanced Dual-Stream Network. https://doi.org/10.48550/ARXIV.2306.07005 </a:t>
            </a:r>
          </a:p>
          <a:p>
            <a:pPr marL="457200" indent="-457200">
              <a:buAutoNum type="arabicPeriod" startAt="9"/>
            </a:pPr>
            <a:endParaRPr lang="en-IN" dirty="0">
              <a:latin typeface="Times New Roman" panose="02020603050405020304" pitchFamily="18" charset="0"/>
              <a:cs typeface="Times New Roman" panose="02020603050405020304" pitchFamily="18" charset="0"/>
            </a:endParaRPr>
          </a:p>
          <a:p>
            <a:pPr marL="457200" indent="-457200">
              <a:buAutoNum type="arabicPeriod" startAt="9"/>
            </a:pPr>
            <a:r>
              <a:rPr lang="en-IN" dirty="0">
                <a:latin typeface="Times New Roman" panose="02020603050405020304" pitchFamily="18" charset="0"/>
                <a:cs typeface="Times New Roman" panose="02020603050405020304" pitchFamily="18" charset="0"/>
              </a:rPr>
              <a:t>Martin-Rodriguez, F., Garcia-</a:t>
            </a:r>
            <a:r>
              <a:rPr lang="en-IN" dirty="0" err="1">
                <a:latin typeface="Times New Roman" panose="02020603050405020304" pitchFamily="18" charset="0"/>
                <a:cs typeface="Times New Roman" panose="02020603050405020304" pitchFamily="18" charset="0"/>
              </a:rPr>
              <a:t>Mojon</a:t>
            </a:r>
            <a:r>
              <a:rPr lang="en-IN" dirty="0">
                <a:latin typeface="Times New Roman" panose="02020603050405020304" pitchFamily="18" charset="0"/>
                <a:cs typeface="Times New Roman" panose="02020603050405020304" pitchFamily="18" charset="0"/>
              </a:rPr>
              <a:t>, R., Fernandez-</a:t>
            </a:r>
            <a:r>
              <a:rPr lang="en-IN" dirty="0" err="1">
                <a:latin typeface="Times New Roman" panose="02020603050405020304" pitchFamily="18" charset="0"/>
                <a:cs typeface="Times New Roman" panose="02020603050405020304" pitchFamily="18" charset="0"/>
              </a:rPr>
              <a:t>Barciela</a:t>
            </a:r>
            <a:r>
              <a:rPr lang="en-IN" dirty="0">
                <a:latin typeface="Times New Roman" panose="02020603050405020304" pitchFamily="18" charset="0"/>
                <a:cs typeface="Times New Roman" panose="02020603050405020304" pitchFamily="18" charset="0"/>
              </a:rPr>
              <a:t>, M., (2023). Detection of AI-Created Images Using Pixel-Wise Feature Extraction and Convolutional Neural Networks. Sensors. https://doi.org/10.3390/s23229037 </a:t>
            </a:r>
          </a:p>
          <a:p>
            <a:pPr marL="457200" indent="-457200">
              <a:buAutoNum type="arabicPeriod" startAt="9"/>
            </a:pPr>
            <a:endParaRPr lang="en-IN" dirty="0">
              <a:latin typeface="Times New Roman" panose="02020603050405020304" pitchFamily="18" charset="0"/>
              <a:cs typeface="Times New Roman" panose="02020603050405020304" pitchFamily="18" charset="0"/>
            </a:endParaRPr>
          </a:p>
          <a:p>
            <a:pPr marL="457200" indent="-457200">
              <a:buAutoNum type="arabicPeriod" startAt="9"/>
            </a:pPr>
            <a:r>
              <a:rPr lang="en-IN" dirty="0">
                <a:latin typeface="Times New Roman" panose="02020603050405020304" pitchFamily="18" charset="0"/>
                <a:cs typeface="Times New Roman" panose="02020603050405020304" pitchFamily="18" charset="0"/>
              </a:rPr>
              <a:t>Marra F, </a:t>
            </a:r>
            <a:r>
              <a:rPr lang="en-IN" dirty="0" err="1">
                <a:latin typeface="Times New Roman" panose="02020603050405020304" pitchFamily="18" charset="0"/>
                <a:cs typeface="Times New Roman" panose="02020603050405020304" pitchFamily="18" charset="0"/>
              </a:rPr>
              <a:t>Gragnaniello</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Verdoliva</a:t>
            </a:r>
            <a:r>
              <a:rPr lang="en-IN" dirty="0">
                <a:latin typeface="Times New Roman" panose="02020603050405020304" pitchFamily="18" charset="0"/>
                <a:cs typeface="Times New Roman" panose="02020603050405020304" pitchFamily="18" charset="0"/>
              </a:rPr>
              <a:t> L, Poggi G (2020) A full-image full resolution end-</a:t>
            </a:r>
            <a:r>
              <a:rPr lang="en-IN" dirty="0" err="1">
                <a:latin typeface="Times New Roman" panose="02020603050405020304" pitchFamily="18" charset="0"/>
                <a:cs typeface="Times New Roman" panose="02020603050405020304" pitchFamily="18" charset="0"/>
              </a:rPr>
              <a:t>toend</a:t>
            </a:r>
            <a:r>
              <a:rPr lang="en-IN" dirty="0">
                <a:latin typeface="Times New Roman" panose="02020603050405020304" pitchFamily="18" charset="0"/>
                <a:cs typeface="Times New Roman" panose="02020603050405020304" pitchFamily="18" charset="0"/>
              </a:rPr>
              <a:t>-trainable CNN framework for image forgery detection, IEEE Access </a:t>
            </a:r>
          </a:p>
          <a:p>
            <a:pPr marL="457200" indent="-457200">
              <a:buAutoNum type="arabicPeriod" startAt="9"/>
            </a:pPr>
            <a:endParaRPr lang="en-IN" dirty="0">
              <a:latin typeface="Times New Roman" panose="02020603050405020304" pitchFamily="18" charset="0"/>
              <a:cs typeface="Times New Roman" panose="02020603050405020304" pitchFamily="18" charset="0"/>
            </a:endParaRPr>
          </a:p>
          <a:p>
            <a:pPr marL="457200" indent="-457200">
              <a:buAutoNum type="arabicPeriod" startAt="9"/>
            </a:pPr>
            <a:r>
              <a:rPr lang="en-US" dirty="0" err="1">
                <a:latin typeface="Times New Roman" panose="02020603050405020304" pitchFamily="18" charset="0"/>
                <a:cs typeface="Times New Roman" panose="02020603050405020304" pitchFamily="18" charset="0"/>
              </a:rPr>
              <a:t>Bonettini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Bestagini</a:t>
            </a:r>
            <a:r>
              <a:rPr lang="en-US" dirty="0">
                <a:latin typeface="Times New Roman" panose="02020603050405020304" pitchFamily="18" charset="0"/>
                <a:cs typeface="Times New Roman" panose="02020603050405020304" pitchFamily="18" charset="0"/>
              </a:rPr>
              <a:t> P, Milani S, </a:t>
            </a:r>
            <a:r>
              <a:rPr lang="en-US" dirty="0" err="1">
                <a:latin typeface="Times New Roman" panose="02020603050405020304" pitchFamily="18" charset="0"/>
                <a:cs typeface="Times New Roman" panose="02020603050405020304" pitchFamily="18" charset="0"/>
              </a:rPr>
              <a:t>Tubaro</a:t>
            </a:r>
            <a:r>
              <a:rPr lang="en-US" dirty="0">
                <a:latin typeface="Times New Roman" panose="02020603050405020304" pitchFamily="18" charset="0"/>
                <a:cs typeface="Times New Roman" panose="02020603050405020304" pitchFamily="18" charset="0"/>
              </a:rPr>
              <a:t> S (2020) On the use of </a:t>
            </a:r>
            <a:r>
              <a:rPr lang="en-US" dirty="0" err="1">
                <a:latin typeface="Times New Roman" panose="02020603050405020304" pitchFamily="18" charset="0"/>
                <a:cs typeface="Times New Roman" panose="02020603050405020304" pitchFamily="18" charset="0"/>
              </a:rPr>
              <a:t>Benford’s</a:t>
            </a:r>
            <a:r>
              <a:rPr lang="en-US" dirty="0">
                <a:latin typeface="Times New Roman" panose="02020603050405020304" pitchFamily="18" charset="0"/>
                <a:cs typeface="Times New Roman" panose="02020603050405020304" pitchFamily="18" charset="0"/>
              </a:rPr>
              <a:t> law to detect GAN-generated images. IEEE international conference on pattern recognition </a:t>
            </a:r>
          </a:p>
          <a:p>
            <a:pPr marL="457200" indent="-457200">
              <a:buAutoNum type="arabicPeriod" startAt="9"/>
            </a:pPr>
            <a:endParaRPr lang="en-US" dirty="0">
              <a:latin typeface="Times New Roman" panose="02020603050405020304" pitchFamily="18" charset="0"/>
              <a:cs typeface="Times New Roman" panose="02020603050405020304" pitchFamily="18" charset="0"/>
            </a:endParaRPr>
          </a:p>
          <a:p>
            <a:pPr marL="457200" indent="-457200">
              <a:buAutoNum type="arabicPeriod" startAt="9"/>
            </a:pPr>
            <a:r>
              <a:rPr lang="en-US" dirty="0" err="1">
                <a:latin typeface="Times New Roman" panose="02020603050405020304" pitchFamily="18" charset="0"/>
                <a:cs typeface="Times New Roman" panose="02020603050405020304" pitchFamily="18" charset="0"/>
              </a:rPr>
              <a:t>Gragnaniello</a:t>
            </a:r>
            <a:r>
              <a:rPr lang="en-US" dirty="0">
                <a:latin typeface="Times New Roman" panose="02020603050405020304" pitchFamily="18" charset="0"/>
                <a:cs typeface="Times New Roman" panose="02020603050405020304" pitchFamily="18" charset="0"/>
              </a:rPr>
              <a:t> D, Cozzolino D, Marra F, </a:t>
            </a:r>
            <a:r>
              <a:rPr lang="en-US" dirty="0" err="1">
                <a:latin typeface="Times New Roman" panose="02020603050405020304" pitchFamily="18" charset="0"/>
                <a:cs typeface="Times New Roman" panose="02020603050405020304" pitchFamily="18" charset="0"/>
              </a:rPr>
              <a:t>PoggiG</a:t>
            </a:r>
            <a:r>
              <a:rPr lang="en-US" dirty="0">
                <a:latin typeface="Times New Roman" panose="02020603050405020304" pitchFamily="18" charset="0"/>
                <a:cs typeface="Times New Roman" panose="02020603050405020304" pitchFamily="18" charset="0"/>
              </a:rPr>
              <a:t>(2021)</a:t>
            </a:r>
            <a:r>
              <a:rPr lang="en-US" dirty="0" err="1">
                <a:latin typeface="Times New Roman" panose="02020603050405020304" pitchFamily="18" charset="0"/>
                <a:cs typeface="Times New Roman" panose="02020603050405020304" pitchFamily="18" charset="0"/>
              </a:rPr>
              <a:t>Verdoliva</a:t>
            </a:r>
            <a:r>
              <a:rPr lang="en-US" dirty="0">
                <a:latin typeface="Times New Roman" panose="02020603050405020304" pitchFamily="18" charset="0"/>
                <a:cs typeface="Times New Roman" panose="02020603050405020304" pitchFamily="18" charset="0"/>
              </a:rPr>
              <a:t> L (2021) Are GAN generated images easy to detect? IEEE international conference on multimedia and expo (ICME), A critical analysis of the state-of-the-art.</a:t>
            </a:r>
          </a:p>
          <a:p>
            <a:pPr marL="457200" indent="-457200">
              <a:buAutoNum type="arabicPeriod" startAt="9"/>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a:p>
            <a:pPr marL="342900" indent="-34290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14491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331200" y="522898"/>
            <a:ext cx="3860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REFERENCES</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7490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304800" y="2407925"/>
            <a:ext cx="11887200" cy="184306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15.	</a:t>
            </a:r>
            <a:r>
              <a:rPr lang="en-US" dirty="0" err="1">
                <a:latin typeface="Times New Roman" panose="02020603050405020304" pitchFamily="18" charset="0"/>
                <a:cs typeface="Times New Roman" panose="02020603050405020304" pitchFamily="18" charset="0"/>
              </a:rPr>
              <a:t>Baraheem</a:t>
            </a:r>
            <a:r>
              <a:rPr lang="en-US" dirty="0">
                <a:latin typeface="Times New Roman" panose="02020603050405020304" pitchFamily="18" charset="0"/>
                <a:cs typeface="Times New Roman" panose="02020603050405020304" pitchFamily="18" charset="0"/>
              </a:rPr>
              <a:t>, S.S.; Le, T.-N.; Nguyen, T.V. (2023), Image synthesis: A review of methods, datasets, evaluation metrics, 	and future outlook. </a:t>
            </a:r>
            <a:r>
              <a:rPr lang="en-US" dirty="0" err="1">
                <a:latin typeface="Times New Roman" panose="02020603050405020304" pitchFamily="18" charset="0"/>
                <a:cs typeface="Times New Roman" panose="02020603050405020304" pitchFamily="18" charset="0"/>
              </a:rPr>
              <a:t>Artif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Intell</a:t>
            </a:r>
            <a:r>
              <a:rPr lang="en-US" dirty="0">
                <a:latin typeface="Times New Roman" panose="02020603050405020304" pitchFamily="18" charset="0"/>
                <a:cs typeface="Times New Roman" panose="02020603050405020304" pitchFamily="18" charset="0"/>
              </a:rPr>
              <a:t>. Rev., 56, 10813–10865 </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16.	Ye, H.; Yang, X.; </a:t>
            </a:r>
            <a:r>
              <a:rPr lang="en-IN" dirty="0" err="1">
                <a:latin typeface="Times New Roman" panose="02020603050405020304" pitchFamily="18" charset="0"/>
                <a:cs typeface="Times New Roman" panose="02020603050405020304" pitchFamily="18" charset="0"/>
              </a:rPr>
              <a:t>Takac</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Sunderraman</a:t>
            </a:r>
            <a:r>
              <a:rPr lang="en-IN" dirty="0">
                <a:latin typeface="Times New Roman" panose="02020603050405020304" pitchFamily="18" charset="0"/>
                <a:cs typeface="Times New Roman" panose="02020603050405020304" pitchFamily="18" charset="0"/>
              </a:rPr>
              <a:t>, R.; Ji, S (2021). Improving text-to image synthesis using contrastive 	learning.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arXiv:2107.02423 </a:t>
            </a:r>
          </a:p>
          <a:p>
            <a:pPr marL="342900" indent="-34290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5833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latin typeface="Times New Roman" panose="02020603050405020304" pitchFamily="18" charset="0"/>
                <a:cs typeface="Times New Roman" panose="02020603050405020304" pitchFamily="18" charset="0"/>
              </a:rPr>
              <a:t>Thank You</a:t>
            </a:r>
            <a:endParaRPr lang="en-US" sz="7200" b="1"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8364"/>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OVERVIEW</a:t>
            </a:r>
            <a:br>
              <a:rPr lang="en-US" sz="2800" b="1" dirty="0"/>
            </a:br>
            <a:endParaRPr lang="en-US" sz="2800" b="1"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E09B6E-9D6B-7659-6AC6-0B022713ABB5}"/>
              </a:ext>
            </a:extLst>
          </p:cNvPr>
          <p:cNvSpPr txBox="1"/>
          <p:nvPr/>
        </p:nvSpPr>
        <p:spPr>
          <a:xfrm>
            <a:off x="1343609" y="1123961"/>
            <a:ext cx="5701004" cy="60366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survey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architecture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List of modules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metrics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analyses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 &amp; Discussion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a:t>
            </a:r>
          </a:p>
          <a:p>
            <a:pPr marL="285750" indent="-285750">
              <a:lnSpc>
                <a:spcPct val="150000"/>
              </a:lnSpc>
              <a:buFont typeface="Arial" panose="020B0604020202020204" pitchFamily="34" charset="0"/>
              <a:buChar char="•"/>
            </a:pPr>
            <a:endParaRPr lang="en-IN" sz="2000" dirty="0"/>
          </a:p>
        </p:txBody>
      </p:sp>
      <p:pic>
        <p:nvPicPr>
          <p:cNvPr id="3" name="Picture 2">
            <a:extLst>
              <a:ext uri="{FF2B5EF4-FFF2-40B4-BE49-F238E27FC236}">
                <a16:creationId xmlns:a16="http://schemas.microsoft.com/office/drawing/2014/main" id="{B70258BA-3568-0120-5D09-1E850D315502}"/>
              </a:ext>
            </a:extLst>
          </p:cNvPr>
          <p:cNvPicPr>
            <a:picLocks noChangeAspect="1"/>
          </p:cNvPicPr>
          <p:nvPr/>
        </p:nvPicPr>
        <p:blipFill rotWithShape="1">
          <a:blip r:embed="rId3"/>
          <a:srcRect r="12874" b="-1"/>
          <a:stretch/>
        </p:blipFill>
        <p:spPr>
          <a:xfrm>
            <a:off x="6214189" y="1711806"/>
            <a:ext cx="4717410" cy="2199649"/>
          </a:xfrm>
          <a:prstGeom prst="rect">
            <a:avLst/>
          </a:prstGeom>
        </p:spPr>
      </p:pic>
    </p:spTree>
    <p:extLst>
      <p:ext uri="{BB962C8B-B14F-4D97-AF65-F5344CB8AC3E}">
        <p14:creationId xmlns:p14="http://schemas.microsoft.com/office/powerpoint/2010/main" val="329971519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48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ABSTRACT</a:t>
            </a:r>
            <a:br>
              <a:rPr lang="en-US" sz="2800" b="1" dirty="0"/>
            </a:br>
            <a:endParaRPr lang="en-US" sz="2800" b="1"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CEEE7EE-4893-75EB-6100-9867675CCAFC}"/>
              </a:ext>
            </a:extLst>
          </p:cNvPr>
          <p:cNvSpPr txBox="1"/>
          <p:nvPr/>
        </p:nvSpPr>
        <p:spPr>
          <a:xfrm>
            <a:off x="457200" y="802433"/>
            <a:ext cx="11506200" cy="5909310"/>
          </a:xfrm>
          <a:prstGeom prst="rect">
            <a:avLst/>
          </a:prstGeom>
          <a:noFill/>
        </p:spPr>
        <p:txBody>
          <a:bodyPr wrap="square" rtlCol="0">
            <a:spAutoFit/>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rapid advancement of artificial intelligence (AI) in generating realistic images has raised concerns about identifying synthetic imagery.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Sophisticated algorithms like Generative Adversarial Networks (GANs) are at the forefront, emphasizing the need for robust methodologies to preserve visual content authenticity.</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Convolutional Neural Networks (CNNs) are identified as promising tools for distinguishing between AI-generated and genuine images.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proposed system encompasses a wide research landscape, including CNN utility, deep learning advancements, and image generation techniques.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Methodologies employing CNNs augmented by activation functions like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Sigmoid, and Linear are explained for discerning AI-generated images.</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The proposed system achieves a 95% accuracy rate in AI image detection.</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Experimental setups, challenges faced, and future research directions are elucidated, emphasizing the need for continuous innovation and interdisciplinary collaboration to safeguard digital imagery integrity amidst evolving AI capabilities.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67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INTRODUCTION</a:t>
            </a:r>
            <a:br>
              <a:rPr lang="en-US" sz="2800" b="1" dirty="0"/>
            </a:br>
            <a:endParaRPr lang="en-US" sz="2800" b="1"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B518E52-E5B6-FC71-2E3A-3C5B7FFFFF0F}"/>
              </a:ext>
            </a:extLst>
          </p:cNvPr>
          <p:cNvSpPr txBox="1"/>
          <p:nvPr/>
        </p:nvSpPr>
        <p:spPr>
          <a:xfrm>
            <a:off x="777240" y="744498"/>
            <a:ext cx="6106160"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rise of artificial intelligence (AI) technology presents challenges in verifying the authenticity of visual content.</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Convolutional Neural Networks (CNNs) are crucial tools for analyzing vast amounts of visual data.</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paper explores CNNs' role in identifying fake imagery, focusing on their architecture, functionality, and effectiveness.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aims to highlight advancements, challenges, and implications of using CNNs to safeguard visual content integrity.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CNNs offer promise in discerning between genuine and AI-generated images, given their ability to process complex visual data accurately.</a:t>
            </a:r>
          </a:p>
        </p:txBody>
      </p:sp>
      <p:pic>
        <p:nvPicPr>
          <p:cNvPr id="5" name="Picture 2" descr="Advancing the Frontiers of Authenticity: Strategies and Challenges in Deep  Fake Detection | by Everton Gomede, PhD | The Modern Scientist | Medium">
            <a:extLst>
              <a:ext uri="{FF2B5EF4-FFF2-40B4-BE49-F238E27FC236}">
                <a16:creationId xmlns:a16="http://schemas.microsoft.com/office/drawing/2014/main" id="{33D177C9-223D-0464-4D21-F4CDA17159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49" r="15911" b="2"/>
          <a:stretch/>
        </p:blipFill>
        <p:spPr bwMode="auto">
          <a:xfrm>
            <a:off x="7714615" y="977911"/>
            <a:ext cx="3700145" cy="4977228"/>
          </a:xfrm>
          <a:custGeom>
            <a:avLst/>
            <a:gdLst/>
            <a:ahLst/>
            <a:cxnLst/>
            <a:rect l="l" t="t" r="r" b="b"/>
            <a:pathLst>
              <a:path w="2093843" h="1948070">
                <a:moveTo>
                  <a:pt x="0" y="0"/>
                </a:moveTo>
                <a:lnTo>
                  <a:pt x="2093843" y="0"/>
                </a:lnTo>
                <a:lnTo>
                  <a:pt x="2093843" y="1948070"/>
                </a:lnTo>
                <a:lnTo>
                  <a:pt x="0" y="1948070"/>
                </a:lnTo>
                <a:close/>
              </a:path>
            </a:pathLst>
          </a:cu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76812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7433"/>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OBJECTIVE</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8E2DEA8-F9CB-9C5D-6427-70614A274DC7}"/>
              </a:ext>
            </a:extLst>
          </p:cNvPr>
          <p:cNvSpPr txBox="1"/>
          <p:nvPr/>
        </p:nvSpPr>
        <p:spPr>
          <a:xfrm>
            <a:off x="787400" y="910696"/>
            <a:ext cx="6106160"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objective of AI image detection is to identify fake images and prevent illegal activities such as face morphing, creating duplicate images to fabricate false evidence, and other forms of digital manipulation.</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experimental setups and methodologies employed in CNN-based fake imagery detection, including dataset selection, training procedures, and evaluation metrics.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challenges and limitations associated with CNN-based approaches in identifying fake imagery and propose potential solutions or areas for future research.</a:t>
            </a:r>
          </a:p>
        </p:txBody>
      </p:sp>
      <p:pic>
        <p:nvPicPr>
          <p:cNvPr id="6" name="Picture 2" descr="Revolutionizing Industries: The Power of Image Recognition in 2023 and  beyond - MSys Technologies">
            <a:extLst>
              <a:ext uri="{FF2B5EF4-FFF2-40B4-BE49-F238E27FC236}">
                <a16:creationId xmlns:a16="http://schemas.microsoft.com/office/drawing/2014/main" id="{572ED533-5DCA-E51B-5622-AE3F7AFE84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71" r="7564" b="-2"/>
          <a:stretch/>
        </p:blipFill>
        <p:spPr bwMode="auto">
          <a:xfrm>
            <a:off x="7472897" y="1554480"/>
            <a:ext cx="3732774" cy="3429261"/>
          </a:xfrm>
          <a:prstGeom prst="rect">
            <a:avLst/>
          </a:prstGeom>
          <a:noFill/>
          <a:effectLst>
            <a:outerShdw dist="190500" dir="18900000" algn="bl"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57989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06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PROBLEM STATEMENT </a:t>
            </a:r>
            <a:br>
              <a:rPr lang="en-US" sz="2800" b="1" dirty="0"/>
            </a:br>
            <a:endParaRPr lang="en-US" sz="2800" b="1"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5B2FA26-CA36-EABB-C98D-3EE7EA952B32}"/>
              </a:ext>
            </a:extLst>
          </p:cNvPr>
          <p:cNvSpPr txBox="1"/>
          <p:nvPr/>
        </p:nvSpPr>
        <p:spPr>
          <a:xfrm>
            <a:off x="228600" y="1005840"/>
            <a:ext cx="8107680" cy="5442195"/>
          </a:xfrm>
          <a:prstGeom prst="rect">
            <a:avLst/>
          </a:prstGeom>
          <a:noFill/>
        </p:spPr>
        <p:txBody>
          <a:bodyPr wrap="square" rtlCol="0">
            <a:spAutoFit/>
          </a:bodyPr>
          <a:lstStyle/>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Deep learning advancements, especially in image generation, complicate the differentiation between synthetic and authentic visuals.</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This complexity has profound implications for digital forensics, media integrity, and online information reliability.</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The emergence of AI-generated images emphasizes the critical need for robust methods to discern between AI-created and human-captured visuals.</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Ensuring the trustworthiness of digital content requires addressing the challenge of distinguishing between fake and real visual content.</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The presentation aims to investigate the nuances of this challenge, exploring methods for differentiation.</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Convolutional Neural Networks (CNNs) and other advanced techniques play a pivotal role in meeting the demand for reliable visual content authentication.</a:t>
            </a:r>
            <a:endParaRPr lang="en-IN" sz="1800" dirty="0">
              <a:latin typeface="Times New Roman" panose="02020603050405020304" pitchFamily="18" charset="0"/>
              <a:cs typeface="Times New Roman" panose="02020603050405020304" pitchFamily="18" charset="0"/>
            </a:endParaRPr>
          </a:p>
          <a:p>
            <a:pPr>
              <a:lnSpc>
                <a:spcPct val="150000"/>
              </a:lnSpc>
            </a:pPr>
            <a:endParaRPr lang="en-IN" dirty="0"/>
          </a:p>
        </p:txBody>
      </p:sp>
      <p:pic>
        <p:nvPicPr>
          <p:cNvPr id="3" name="Picture 2" descr="Chatbots | ML | DL | Algorithms | Computer Vision | Speech &amp; Audio | RPA">
            <a:extLst>
              <a:ext uri="{FF2B5EF4-FFF2-40B4-BE49-F238E27FC236}">
                <a16:creationId xmlns:a16="http://schemas.microsoft.com/office/drawing/2014/main" id="{71CDE600-670E-F55E-C5F8-34F50A4C9F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10" r="9888" b="-2"/>
          <a:stretch/>
        </p:blipFill>
        <p:spPr bwMode="auto">
          <a:xfrm>
            <a:off x="8336280" y="1606518"/>
            <a:ext cx="3333253" cy="3333253"/>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19800000" algn="tr" rotWithShape="0">
              <a:schemeClr val="tx1"/>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445271"/>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LITERATURE SURVEY</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13" name="Picture 12">
            <a:extLst>
              <a:ext uri="{FF2B5EF4-FFF2-40B4-BE49-F238E27FC236}">
                <a16:creationId xmlns:a16="http://schemas.microsoft.com/office/drawing/2014/main" id="{AAA5BE03-889F-F885-FB9E-BA1C4B494B5A}"/>
              </a:ext>
            </a:extLst>
          </p:cNvPr>
          <p:cNvPicPr>
            <a:picLocks noChangeAspect="1"/>
          </p:cNvPicPr>
          <p:nvPr/>
        </p:nvPicPr>
        <p:blipFill>
          <a:blip r:embed="rId3"/>
          <a:stretch>
            <a:fillRect/>
          </a:stretch>
        </p:blipFill>
        <p:spPr>
          <a:xfrm>
            <a:off x="228600" y="716797"/>
            <a:ext cx="4532795" cy="5622845"/>
          </a:xfrm>
          <a:prstGeom prst="rect">
            <a:avLst/>
          </a:prstGeom>
        </p:spPr>
      </p:pic>
      <p:pic>
        <p:nvPicPr>
          <p:cNvPr id="16" name="Picture 15">
            <a:extLst>
              <a:ext uri="{FF2B5EF4-FFF2-40B4-BE49-F238E27FC236}">
                <a16:creationId xmlns:a16="http://schemas.microsoft.com/office/drawing/2014/main" id="{2B80BD96-F135-3D7F-D3B0-096BEAC69053}"/>
              </a:ext>
            </a:extLst>
          </p:cNvPr>
          <p:cNvPicPr>
            <a:picLocks noChangeAspect="1"/>
          </p:cNvPicPr>
          <p:nvPr/>
        </p:nvPicPr>
        <p:blipFill>
          <a:blip r:embed="rId4"/>
          <a:stretch>
            <a:fillRect/>
          </a:stretch>
        </p:blipFill>
        <p:spPr>
          <a:xfrm>
            <a:off x="6508443" y="716797"/>
            <a:ext cx="4532795" cy="5618301"/>
          </a:xfrm>
          <a:prstGeom prst="rect">
            <a:avLst/>
          </a:prstGeom>
        </p:spPr>
      </p:pic>
    </p:spTree>
    <p:extLst>
      <p:ext uri="{BB962C8B-B14F-4D97-AF65-F5344CB8AC3E}">
        <p14:creationId xmlns:p14="http://schemas.microsoft.com/office/powerpoint/2010/main" val="227547836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LITERATURE SURVEY</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pic>
        <p:nvPicPr>
          <p:cNvPr id="4" name="Picture 3">
            <a:extLst>
              <a:ext uri="{FF2B5EF4-FFF2-40B4-BE49-F238E27FC236}">
                <a16:creationId xmlns:a16="http://schemas.microsoft.com/office/drawing/2014/main" id="{8083D707-6C60-AC7D-A428-D111D252CB34}"/>
              </a:ext>
            </a:extLst>
          </p:cNvPr>
          <p:cNvPicPr>
            <a:picLocks noChangeAspect="1"/>
          </p:cNvPicPr>
          <p:nvPr/>
        </p:nvPicPr>
        <p:blipFill>
          <a:blip r:embed="rId3"/>
          <a:stretch>
            <a:fillRect/>
          </a:stretch>
        </p:blipFill>
        <p:spPr>
          <a:xfrm>
            <a:off x="649304" y="773200"/>
            <a:ext cx="4471335" cy="5311600"/>
          </a:xfrm>
          <a:prstGeom prst="rect">
            <a:avLst/>
          </a:prstGeom>
        </p:spPr>
      </p:pic>
      <p:pic>
        <p:nvPicPr>
          <p:cNvPr id="6" name="Picture 5">
            <a:extLst>
              <a:ext uri="{FF2B5EF4-FFF2-40B4-BE49-F238E27FC236}">
                <a16:creationId xmlns:a16="http://schemas.microsoft.com/office/drawing/2014/main" id="{55FC9A42-398E-38BA-FAFE-E2E742BDB945}"/>
              </a:ext>
            </a:extLst>
          </p:cNvPr>
          <p:cNvPicPr>
            <a:picLocks noChangeAspect="1"/>
          </p:cNvPicPr>
          <p:nvPr/>
        </p:nvPicPr>
        <p:blipFill>
          <a:blip r:embed="rId4"/>
          <a:stretch>
            <a:fillRect/>
          </a:stretch>
        </p:blipFill>
        <p:spPr>
          <a:xfrm>
            <a:off x="6096000" y="773200"/>
            <a:ext cx="4267200" cy="5383760"/>
          </a:xfrm>
          <a:prstGeom prst="rect">
            <a:avLst/>
          </a:prstGeom>
        </p:spPr>
      </p:pic>
    </p:spTree>
    <p:extLst>
      <p:ext uri="{BB962C8B-B14F-4D97-AF65-F5344CB8AC3E}">
        <p14:creationId xmlns:p14="http://schemas.microsoft.com/office/powerpoint/2010/main" val="271282811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56320" y="522898"/>
            <a:ext cx="353568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274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PROPOSED ARHITECTURE</a:t>
            </a:r>
            <a:br>
              <a:rPr lang="en-US" sz="2800" b="1" dirty="0"/>
            </a:br>
            <a:r>
              <a:rPr lang="en-US" sz="2000" b="1" dirty="0"/>
              <a:t> </a:t>
            </a:r>
            <a:endParaRPr lang="en-US" sz="2800" b="1" dirty="0"/>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2392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07F129D-76FF-881D-A523-697459C4D6E2}"/>
              </a:ext>
            </a:extLst>
          </p:cNvPr>
          <p:cNvSpPr txBox="1"/>
          <p:nvPr/>
        </p:nvSpPr>
        <p:spPr>
          <a:xfrm>
            <a:off x="320040" y="997537"/>
            <a:ext cx="11871960" cy="5632311"/>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Our proposed architecture for AI-generated image detection leverages Convolutional Neural Networks (CNNs) as the core technology, enhanced by advanced methodologies. It consists of:</a:t>
            </a:r>
          </a:p>
          <a:p>
            <a:pPr marL="0" indent="0">
              <a:buNone/>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Data Preprocessing: </a:t>
            </a:r>
            <a:r>
              <a:rPr lang="en-US" sz="1800" dirty="0">
                <a:latin typeface="Times New Roman" panose="02020603050405020304" pitchFamily="18" charset="0"/>
                <a:cs typeface="Times New Roman" panose="02020603050405020304" pitchFamily="18" charset="0"/>
              </a:rPr>
              <a:t>Raw image data is normalized, scaled, and encoded to prepare for model input.</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Feature Extraction: </a:t>
            </a:r>
            <a:r>
              <a:rPr lang="en-US" sz="1800" dirty="0">
                <a:latin typeface="Times New Roman" panose="02020603050405020304" pitchFamily="18" charset="0"/>
                <a:cs typeface="Times New Roman" panose="02020603050405020304" pitchFamily="18" charset="0"/>
              </a:rPr>
              <a:t>CNNs extract features from preprocessed data, capturing complex patterns.</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Activation Functions: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Sigmoid, and Linear functions aid in feature extraction and decision-making.</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Training and Testing: </a:t>
            </a:r>
            <a:r>
              <a:rPr lang="en-US" sz="1800" dirty="0">
                <a:latin typeface="Times New Roman" panose="02020603050405020304" pitchFamily="18" charset="0"/>
                <a:cs typeface="Times New Roman" panose="02020603050405020304" pitchFamily="18" charset="0"/>
              </a:rPr>
              <a:t>The model is trained and tested on datasets containing synthetic and authentic images.</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Decoding and Evaluation: </a:t>
            </a:r>
            <a:r>
              <a:rPr lang="en-US" sz="1800" dirty="0">
                <a:latin typeface="Times New Roman" panose="02020603050405020304" pitchFamily="18" charset="0"/>
                <a:cs typeface="Times New Roman" panose="02020603050405020304" pitchFamily="18" charset="0"/>
              </a:rPr>
              <a:t>Output probabilities are decoded for performance evaluation using metrics like accuracy, precision, and recall.</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Future Directions: </a:t>
            </a:r>
            <a:r>
              <a:rPr lang="en-US" sz="1800" dirty="0">
                <a:latin typeface="Times New Roman" panose="02020603050405020304" pitchFamily="18" charset="0"/>
                <a:cs typeface="Times New Roman" panose="02020603050405020304" pitchFamily="18" charset="0"/>
              </a:rPr>
              <a:t>Sets the groundwork for future research, including novel CNN architectures and advanced learning techniques, to improve detection accuracy.</a:t>
            </a:r>
          </a:p>
          <a:p>
            <a:pPr marL="457200" indent="-45720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architecture aims to enhance AI-driven image detection systems, crucial for maintaining the integrity of digital content amidst increasing challenges of distinguishing between synthetic and authentic visuals.</a:t>
            </a:r>
            <a:endParaRPr lang="en-IN" sz="1800" dirty="0"/>
          </a:p>
          <a:p>
            <a:endParaRPr lang="en-IN" dirty="0"/>
          </a:p>
        </p:txBody>
      </p:sp>
    </p:spTree>
    <p:extLst>
      <p:ext uri="{BB962C8B-B14F-4D97-AF65-F5344CB8AC3E}">
        <p14:creationId xmlns:p14="http://schemas.microsoft.com/office/powerpoint/2010/main" val="727364193"/>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278</TotalTime>
  <Words>2091</Words>
  <Application>Microsoft Office PowerPoint</Application>
  <PresentationFormat>Widescreen</PresentationFormat>
  <Paragraphs>186</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Segoe UI Light</vt:lpstr>
      <vt:lpstr>Times New Roman</vt:lpstr>
      <vt:lpstr>Office Theme</vt:lpstr>
      <vt:lpstr>An In-Depth Exploration of Convolutional Neural  Networks in Identifying Fake Imagery </vt:lpstr>
      <vt:lpstr>Project analysis slide 2</vt:lpstr>
      <vt:lpstr>Project analysis slide 3</vt:lpstr>
      <vt:lpstr>Project analysis slide 4</vt:lpstr>
      <vt:lpstr>Project analysis slide 6</vt:lpstr>
      <vt:lpstr>Project analysis slide 7</vt:lpstr>
      <vt:lpstr>Project analysis slide 11</vt:lpstr>
      <vt:lpstr>Project analysis slide 11</vt:lpstr>
      <vt:lpstr>Project analysis slide 8</vt:lpstr>
      <vt:lpstr>Project analysis slide 10</vt:lpstr>
      <vt:lpstr>PowerPoint Presentation</vt:lpstr>
      <vt:lpstr>Project analysis slide 2</vt:lpstr>
      <vt:lpstr>Project analysis slide 5</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In-Depth Exploration of Convolutional Neural  Networks in Identifying Fake Imagery </dc:title>
  <dc:creator>sandeep joe</dc:creator>
  <cp:lastModifiedBy>sandeep joe</cp:lastModifiedBy>
  <cp:revision>2</cp:revision>
  <dcterms:created xsi:type="dcterms:W3CDTF">2024-03-21T12:25:21Z</dcterms:created>
  <dcterms:modified xsi:type="dcterms:W3CDTF">2024-03-21T17:04:14Z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