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89" r:id="rId7"/>
    <p:sldId id="260" r:id="rId8"/>
    <p:sldId id="261" r:id="rId9"/>
    <p:sldId id="263" r:id="rId10"/>
    <p:sldId id="264" r:id="rId11"/>
    <p:sldId id="29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5" r:id="rId26"/>
    <p:sldId id="286" r:id="rId27"/>
    <p:sldId id="287" r:id="rId28"/>
    <p:sldId id="288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BE24A8-E042-46DA-A513-FF50FFC0D49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7E07AEC-55EB-4467-BC7E-518F61ADF300}" type="datetimeFigureOut">
              <a:rPr lang="en-IN" smtClean="0"/>
              <a:t>29/11/2016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ndeepkbh4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340768"/>
            <a:ext cx="8458200" cy="1222375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Segoe UI Light" pitchFamily="34" charset="0"/>
              </a:rPr>
              <a:t>BIG DATA</a:t>
            </a:r>
            <a:endParaRPr lang="en-IN" sz="8000" dirty="0">
              <a:latin typeface="Segoe UI Ligh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861048"/>
            <a:ext cx="7920880" cy="9144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  <a:latin typeface="Segoe UI Light" pitchFamily="34" charset="0"/>
              </a:rPr>
              <a:t>Sandeep Kumar Bhandoria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  <a:latin typeface="Segoe UI Light" pitchFamily="34" charset="0"/>
                <a:hlinkClick r:id="rId2"/>
              </a:rPr>
              <a:t>sandeepkbh47@gmail.com</a:t>
            </a:r>
            <a:endParaRPr lang="en-US" b="1" dirty="0" smtClean="0">
              <a:solidFill>
                <a:schemeClr val="tx1"/>
              </a:solidFill>
              <a:latin typeface="Segoe UI Light" pitchFamily="34" charset="0"/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  <a:latin typeface="Segoe UI Light" pitchFamily="34" charset="0"/>
              </a:rPr>
              <a:t>NIIT, Janakpuri, Delhi</a:t>
            </a:r>
            <a:endParaRPr lang="en-IN" b="1" dirty="0">
              <a:solidFill>
                <a:schemeClr val="tx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Pre-Requisite </a:t>
            </a:r>
            <a:r>
              <a:rPr lang="en-US" dirty="0">
                <a:latin typeface="+mn-lt"/>
              </a:rPr>
              <a:t>for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Big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DATA </a:t>
            </a:r>
            <a:r>
              <a:rPr lang="en-US" dirty="0" smtClean="0">
                <a:latin typeface="+mn-lt"/>
              </a:rPr>
              <a:t>continued…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egoe UI Light" pitchFamily="34" charset="0"/>
              </a:rPr>
              <a:t>Collections –Maps, Sets and List</a:t>
            </a:r>
          </a:p>
          <a:p>
            <a:r>
              <a:rPr lang="en-US" sz="2800" dirty="0" smtClean="0">
                <a:latin typeface="Segoe UI Light" pitchFamily="34" charset="0"/>
              </a:rPr>
              <a:t>Generics</a:t>
            </a:r>
          </a:p>
          <a:p>
            <a:r>
              <a:rPr lang="en-US" sz="2800" dirty="0" smtClean="0">
                <a:latin typeface="Segoe UI Light" pitchFamily="34" charset="0"/>
              </a:rPr>
              <a:t>SQL Queries</a:t>
            </a:r>
          </a:p>
          <a:p>
            <a:pPr marL="628650" indent="-514350">
              <a:buFont typeface="+mj-lt"/>
              <a:buAutoNum type="alphaLcParenR"/>
            </a:pPr>
            <a:r>
              <a:rPr lang="en-US" sz="2800" dirty="0" smtClean="0">
                <a:latin typeface="Segoe UI Light" pitchFamily="34" charset="0"/>
              </a:rPr>
              <a:t>Create table</a:t>
            </a:r>
          </a:p>
          <a:p>
            <a:pPr marL="628650" indent="-514350">
              <a:buFont typeface="+mj-lt"/>
              <a:buAutoNum type="alphaLcParenR"/>
            </a:pPr>
            <a:r>
              <a:rPr lang="en-US" sz="2800" dirty="0" smtClean="0">
                <a:latin typeface="Segoe UI Light" pitchFamily="34" charset="0"/>
              </a:rPr>
              <a:t>Insert into table</a:t>
            </a:r>
          </a:p>
          <a:p>
            <a:pPr marL="628650" indent="-514350">
              <a:buFont typeface="+mj-lt"/>
              <a:buAutoNum type="alphaLcParenR"/>
            </a:pPr>
            <a:r>
              <a:rPr lang="en-US" sz="2800" dirty="0" smtClean="0">
                <a:latin typeface="Segoe UI Light" pitchFamily="34" charset="0"/>
              </a:rPr>
              <a:t>Update a table(rows)</a:t>
            </a:r>
          </a:p>
          <a:p>
            <a:pPr marL="628650" indent="-514350">
              <a:buFont typeface="+mj-lt"/>
              <a:buAutoNum type="alphaLcParenR"/>
            </a:pPr>
            <a:r>
              <a:rPr lang="en-US" sz="2800" dirty="0" smtClean="0">
                <a:latin typeface="Segoe UI Light" pitchFamily="34" charset="0"/>
              </a:rPr>
              <a:t>Delete a row</a:t>
            </a:r>
          </a:p>
          <a:p>
            <a:r>
              <a:rPr lang="en-US" sz="2800" dirty="0" smtClean="0">
                <a:latin typeface="Segoe UI Light" pitchFamily="34" charset="0"/>
              </a:rPr>
              <a:t>File Handling</a:t>
            </a:r>
          </a:p>
          <a:p>
            <a:r>
              <a:rPr lang="en-US" sz="2800" dirty="0" smtClean="0">
                <a:latin typeface="Segoe UI Light" pitchFamily="34" charset="0"/>
              </a:rPr>
              <a:t>J2EE- Servlet, JSP, HTML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04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+mn-lt"/>
              </a:rPr>
              <a:t>J2EE</a:t>
            </a:r>
            <a:r>
              <a:rPr lang="en-US" dirty="0" smtClean="0">
                <a:latin typeface="+mn-lt"/>
              </a:rPr>
              <a:t> Web </a:t>
            </a:r>
            <a:r>
              <a:rPr lang="en-US" smtClean="0">
                <a:latin typeface="+mn-lt"/>
              </a:rPr>
              <a:t>Based Application (</a:t>
            </a:r>
            <a:r>
              <a:rPr lang="en-US" dirty="0" smtClean="0">
                <a:latin typeface="+mn-lt"/>
              </a:rPr>
              <a:t>14/11/2016)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Web application using Eclipse IDE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SERVLET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JSP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18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Hadoop(15/11/2016)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Segoe UI Light" pitchFamily="34" charset="0"/>
              </a:rPr>
              <a:t>Hadoop</a:t>
            </a:r>
            <a:r>
              <a:rPr lang="en-IN" sz="2800" dirty="0">
                <a:latin typeface="Segoe UI Light" pitchFamily="34" charset="0"/>
              </a:rPr>
              <a:t> is an </a:t>
            </a:r>
            <a:r>
              <a:rPr lang="en-IN" sz="2800" dirty="0" smtClean="0">
                <a:latin typeface="Segoe UI Light" pitchFamily="34" charset="0"/>
              </a:rPr>
              <a:t>Apache open </a:t>
            </a:r>
            <a:r>
              <a:rPr lang="en-IN" sz="2800" dirty="0">
                <a:latin typeface="Segoe UI Light" pitchFamily="34" charset="0"/>
              </a:rPr>
              <a:t>source, Java-based programming framework that supports the processing and storage of extremely large data sets in a distributed computing environment. </a:t>
            </a:r>
            <a:endParaRPr lang="en-IN" sz="2800" dirty="0" smtClean="0">
              <a:latin typeface="Segoe UI Light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Hadoop and Big Data Understanding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4v’s Hadoop Big Data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Hadoop 1.x and 2.x architecture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Daily Quiz and Mocks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VM Box and Hadoop Installation(16/11/2016)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Segoe UI Light" pitchFamily="34" charset="0"/>
              </a:rPr>
              <a:t>Installation of virtual box.</a:t>
            </a:r>
          </a:p>
          <a:p>
            <a:r>
              <a:rPr lang="en-US" sz="2800" dirty="0" smtClean="0">
                <a:latin typeface="Segoe UI Light" pitchFamily="34" charset="0"/>
              </a:rPr>
              <a:t>Installation of Putty and </a:t>
            </a:r>
            <a:r>
              <a:rPr lang="en-US" sz="2800" dirty="0">
                <a:latin typeface="Segoe UI Light" pitchFamily="34" charset="0"/>
              </a:rPr>
              <a:t>W</a:t>
            </a:r>
            <a:r>
              <a:rPr lang="en-US" sz="2800" dirty="0" smtClean="0">
                <a:latin typeface="Segoe UI Light" pitchFamily="34" charset="0"/>
              </a:rPr>
              <a:t>inscp.</a:t>
            </a:r>
          </a:p>
          <a:p>
            <a:r>
              <a:rPr lang="en-US" sz="2800" dirty="0" smtClean="0">
                <a:latin typeface="Segoe UI Light" pitchFamily="34" charset="0"/>
              </a:rPr>
              <a:t>Importing Image in VM</a:t>
            </a:r>
          </a:p>
          <a:p>
            <a:r>
              <a:rPr lang="en-US" sz="2800" dirty="0" smtClean="0">
                <a:latin typeface="Segoe UI Light" pitchFamily="34" charset="0"/>
              </a:rPr>
              <a:t>RAM, Network, Intel-Virtualization check and some basic troubleshooting.</a:t>
            </a:r>
          </a:p>
          <a:p>
            <a:r>
              <a:rPr lang="en-US" sz="2800" dirty="0" smtClean="0">
                <a:latin typeface="Segoe UI Light" pitchFamily="34" charset="0"/>
              </a:rPr>
              <a:t>Basic Linux Commands</a:t>
            </a:r>
          </a:p>
          <a:p>
            <a:r>
              <a:rPr lang="en-US" sz="2800" dirty="0" smtClean="0">
                <a:latin typeface="Segoe UI Light" pitchFamily="34" charset="0"/>
              </a:rPr>
              <a:t>Installing Hadoop 2.7.1</a:t>
            </a:r>
          </a:p>
          <a:p>
            <a:r>
              <a:rPr lang="en-US" sz="2800" dirty="0" smtClean="0">
                <a:latin typeface="Segoe UI Light" pitchFamily="34" charset="0"/>
              </a:rPr>
              <a:t>Starting, Stopping and verifying Hadoop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9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MapReduce Application Creation(17/11/2016)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627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Simple Map reduce programs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No reducer programs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Mapper and Reducer Programmer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Combiner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Word COUNT Example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85821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Map-Side and Reducer Side Join &amp; InputFormat Program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(18-19/11/2016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7620000" cy="3907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Map Side join ask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Reducer Side Join tasks.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Creating custom Input Format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Daily QUIZ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7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85821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More Task on MapReduce and Custom InputFormat(20/11/2016)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7620000" cy="34038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More Task on Map Side Join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More Task on reducer side join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Creating our own Custom InputFormat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4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7620000" cy="193508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Project 1 Task and Documentation plus Hive Basic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(21/11/2016)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7620000" cy="3763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Project Related Task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Some More example in Map Side Join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Basic Hive Query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Daily QUIZ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Project Documentation and Transaction (22/11/2016)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Light" pitchFamily="34" charset="0"/>
              </a:rPr>
              <a:t>Worked on Project Documentation</a:t>
            </a:r>
          </a:p>
          <a:p>
            <a:r>
              <a:rPr lang="en-US" sz="2800" dirty="0" smtClean="0">
                <a:latin typeface="Segoe UI Light" pitchFamily="34" charset="0"/>
              </a:rPr>
              <a:t>Server Log Task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PIG and HIVE(23-24/11/16)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PIG INTRO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PIG TASKS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HIVE Complex Query Tasks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GITHUB Maintenance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Project 1 Ecommerce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2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</a:rPr>
              <a:t>Outline</a:t>
            </a:r>
            <a:endParaRPr lang="en-IN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620000" cy="491601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Segoe UI Light" pitchFamily="34" charset="0"/>
              </a:rPr>
              <a:t>What is Big Data?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Segoe UI Light" pitchFamily="34" charset="0"/>
              </a:rPr>
              <a:t>Why BIG DATA?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Segoe UI Light" pitchFamily="34" charset="0"/>
              </a:rPr>
              <a:t>4v’s And Type of “BIGDATA”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Segoe UI Light" pitchFamily="34" charset="0"/>
              </a:rPr>
              <a:t>When Big-Data is really a problem?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Prerequisites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Hadoop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Daily Achievement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Technology Used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Concepts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Segoe UI Light" pitchFamily="34" charset="0"/>
              </a:rPr>
              <a:t>GITHUB</a:t>
            </a:r>
            <a:endParaRPr lang="en-IN" sz="2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Maintenance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6489"/>
            <a:ext cx="7620000" cy="3648022"/>
          </a:xfrm>
        </p:spPr>
      </p:pic>
    </p:spTree>
    <p:extLst>
      <p:ext uri="{BB962C8B-B14F-4D97-AF65-F5344CB8AC3E}">
        <p14:creationId xmlns:p14="http://schemas.microsoft.com/office/powerpoint/2010/main" val="20481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>
                <a:latin typeface="+mn-lt"/>
              </a:rPr>
              <a:t> Maintenance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8116"/>
            <a:ext cx="7620000" cy="3824767"/>
          </a:xfrm>
        </p:spPr>
      </p:pic>
    </p:spTree>
    <p:extLst>
      <p:ext uri="{BB962C8B-B14F-4D97-AF65-F5344CB8AC3E}">
        <p14:creationId xmlns:p14="http://schemas.microsoft.com/office/powerpoint/2010/main" val="30318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>
                <a:latin typeface="+mn-lt"/>
              </a:rPr>
              <a:t> Maintenance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1844"/>
            <a:ext cx="7620000" cy="3777312"/>
          </a:xfrm>
        </p:spPr>
      </p:pic>
    </p:spTree>
    <p:extLst>
      <p:ext uri="{BB962C8B-B14F-4D97-AF65-F5344CB8AC3E}">
        <p14:creationId xmlns:p14="http://schemas.microsoft.com/office/powerpoint/2010/main" val="7448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SQOOP, DAILY QUIZ, ZOOKEEPER(25/11/16)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Introduction to SQOOP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2800" dirty="0" smtClean="0">
              <a:latin typeface="Segoe UI Light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SQOOP Tasks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2800" dirty="0" smtClean="0">
              <a:latin typeface="Segoe UI Light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Mocks On new Ecosystem tools.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1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Intro to OOZIE(28/11/2016)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Segoe UI Light" pitchFamily="34" charset="0"/>
              </a:rPr>
              <a:t>Intro to OOZIE</a:t>
            </a:r>
          </a:p>
          <a:p>
            <a:pPr marL="114300" indent="0">
              <a:buNone/>
            </a:pPr>
            <a:endParaRPr lang="en-US" sz="2800" dirty="0" smtClean="0">
              <a:latin typeface="Segoe UI Light" pitchFamily="34" charset="0"/>
            </a:endParaRPr>
          </a:p>
          <a:p>
            <a:r>
              <a:rPr lang="en-US" sz="2800" dirty="0" smtClean="0">
                <a:latin typeface="Segoe UI Light" pitchFamily="34" charset="0"/>
              </a:rPr>
              <a:t>Project 2 Advance MR jobs</a:t>
            </a:r>
          </a:p>
          <a:p>
            <a:pPr marL="114300" indent="0">
              <a:buNone/>
            </a:pPr>
            <a:endParaRPr lang="en-US" sz="2800" dirty="0" smtClean="0">
              <a:latin typeface="Segoe UI Light" pitchFamily="34" charset="0"/>
            </a:endParaRPr>
          </a:p>
          <a:p>
            <a:r>
              <a:rPr lang="en-US" sz="2800" dirty="0" smtClean="0">
                <a:latin typeface="Segoe UI Light" pitchFamily="34" charset="0"/>
              </a:rPr>
              <a:t>Project 2 </a:t>
            </a:r>
            <a:r>
              <a:rPr lang="en-US" sz="2800" dirty="0">
                <a:latin typeface="Segoe UI Light" pitchFamily="34" charset="0"/>
              </a:rPr>
              <a:t>D</a:t>
            </a:r>
            <a:r>
              <a:rPr lang="en-US" sz="2800" dirty="0" smtClean="0">
                <a:latin typeface="Segoe UI Light" pitchFamily="34" charset="0"/>
              </a:rPr>
              <a:t>ocumentation.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7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Hadoop </a:t>
            </a:r>
            <a:r>
              <a:rPr lang="en-US" dirty="0" smtClean="0">
                <a:solidFill>
                  <a:srgbClr val="92D050"/>
                </a:solidFill>
                <a:latin typeface="+mn-lt"/>
              </a:rPr>
              <a:t>Ecosystem</a:t>
            </a:r>
            <a:r>
              <a:rPr lang="en-US" dirty="0" smtClean="0">
                <a:latin typeface="+mn-lt"/>
              </a:rPr>
              <a:t> components we learnt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7620000" cy="455597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Light" pitchFamily="34" charset="0"/>
              </a:rPr>
              <a:t>Apache HDFS</a:t>
            </a:r>
          </a:p>
          <a:p>
            <a:r>
              <a:rPr lang="en-US" sz="2800" dirty="0" smtClean="0">
                <a:latin typeface="Segoe UI Light" pitchFamily="34" charset="0"/>
              </a:rPr>
              <a:t>Apache MapReduce</a:t>
            </a:r>
          </a:p>
          <a:p>
            <a:r>
              <a:rPr lang="en-US" sz="2800" dirty="0" smtClean="0">
                <a:latin typeface="Segoe UI Light" pitchFamily="34" charset="0"/>
              </a:rPr>
              <a:t>Apache HIVE</a:t>
            </a:r>
          </a:p>
          <a:p>
            <a:r>
              <a:rPr lang="en-US" sz="2800" dirty="0" smtClean="0">
                <a:latin typeface="Segoe UI Light" pitchFamily="34" charset="0"/>
              </a:rPr>
              <a:t>Apache PIG</a:t>
            </a:r>
          </a:p>
          <a:p>
            <a:r>
              <a:rPr lang="en-US" sz="2800" dirty="0" smtClean="0">
                <a:latin typeface="Segoe UI Light" pitchFamily="34" charset="0"/>
              </a:rPr>
              <a:t>Apache SQOOP</a:t>
            </a:r>
          </a:p>
          <a:p>
            <a:pPr marL="114300" indent="0">
              <a:buNone/>
            </a:pPr>
            <a:endParaRPr lang="en-US" sz="2800" dirty="0">
              <a:latin typeface="Segoe UI Light" pitchFamily="34" charset="0"/>
            </a:endParaRPr>
          </a:p>
          <a:p>
            <a:pPr marL="114300" indent="0">
              <a:buNone/>
            </a:pPr>
            <a:r>
              <a:rPr lang="en-US" sz="2800" dirty="0" smtClean="0">
                <a:latin typeface="Segoe UI Light" pitchFamily="34" charset="0"/>
              </a:rPr>
              <a:t>Others</a:t>
            </a:r>
          </a:p>
          <a:p>
            <a:r>
              <a:rPr lang="en-US" sz="2800" dirty="0" smtClean="0">
                <a:latin typeface="Segoe UI Light" pitchFamily="34" charset="0"/>
              </a:rPr>
              <a:t>Oracle MySQL database 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77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Apache HDFS and Map Reduce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Segoe UI Light" pitchFamily="34" charset="0"/>
              </a:rPr>
              <a:t>Apache HDFS (Hadoop Distributed File System) is a distributed file system designed to run on commodity hardware</a:t>
            </a:r>
            <a:r>
              <a:rPr lang="en-IN" sz="2800" dirty="0" smtClean="0">
                <a:latin typeface="Segoe UI Light" pitchFamily="34" charset="0"/>
              </a:rPr>
              <a:t>.</a:t>
            </a:r>
          </a:p>
          <a:p>
            <a:pPr marL="114300" indent="0">
              <a:buNone/>
            </a:pPr>
            <a:endParaRPr lang="en-IN" sz="2800" dirty="0">
              <a:latin typeface="Segoe UI Light" pitchFamily="34" charset="0"/>
            </a:endParaRPr>
          </a:p>
          <a:p>
            <a:r>
              <a:rPr lang="en-IN" sz="2800" dirty="0">
                <a:latin typeface="Segoe UI Light" pitchFamily="34" charset="0"/>
              </a:rPr>
              <a:t>Hadoop MapReduce is a software framework for easily writing applications which process vast amounts of data. It enables parallel processing on large clusters (thousands of nodes) of commodity hardware in a reliable, fault-tolerant manner.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35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Apache HIVE and PIG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Segoe UI Light" pitchFamily="34" charset="0"/>
              </a:rPr>
              <a:t>Apache HIVE is a data warehouse built on top of Hadoop for reading, writing, and managing large datasets residing in HDFS using SQL (</a:t>
            </a:r>
            <a:r>
              <a:rPr lang="en-IN" sz="2800" dirty="0" smtClean="0">
                <a:latin typeface="Segoe UI Light" pitchFamily="34" charset="0"/>
              </a:rPr>
              <a:t>HIVEQL</a:t>
            </a:r>
          </a:p>
          <a:p>
            <a:endParaRPr lang="en-US" sz="2800" dirty="0">
              <a:latin typeface="Segoe UI Light" pitchFamily="34" charset="0"/>
            </a:endParaRPr>
          </a:p>
          <a:p>
            <a:pPr marL="114300" indent="0">
              <a:buNone/>
            </a:pPr>
            <a:endParaRPr lang="en-IN" sz="2800" dirty="0" smtClean="0">
              <a:latin typeface="Segoe UI Light" pitchFamily="34" charset="0"/>
            </a:endParaRPr>
          </a:p>
          <a:p>
            <a:r>
              <a:rPr lang="en-IN" sz="2800" dirty="0">
                <a:latin typeface="Segoe UI Light" pitchFamily="34" charset="0"/>
              </a:rPr>
              <a:t>Pig is a scripting language for creating program that run on top of Apache Hadoop.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402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Apache SQOOP and ORACLE MySQL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7620000" cy="4555976"/>
          </a:xfrm>
        </p:spPr>
        <p:txBody>
          <a:bodyPr>
            <a:normAutofit/>
          </a:bodyPr>
          <a:lstStyle/>
          <a:p>
            <a:r>
              <a:rPr lang="en-IN" sz="2600" dirty="0">
                <a:latin typeface="Segoe UI Light" pitchFamily="34" charset="0"/>
              </a:rPr>
              <a:t>Apache SQOOP is a tool designed for importing and exporting data from and to a RDBMS databases. </a:t>
            </a:r>
            <a:endParaRPr lang="en-IN" sz="2600" dirty="0" smtClean="0">
              <a:latin typeface="Segoe UI Light" pitchFamily="34" charset="0"/>
            </a:endParaRPr>
          </a:p>
          <a:p>
            <a:pPr marL="114300" indent="0">
              <a:buNone/>
            </a:pPr>
            <a:endParaRPr lang="en-US" sz="2600" dirty="0">
              <a:latin typeface="Segoe UI Light" pitchFamily="34" charset="0"/>
            </a:endParaRPr>
          </a:p>
          <a:p>
            <a:pPr marL="114300" indent="0">
              <a:buNone/>
            </a:pPr>
            <a:endParaRPr lang="en-US" sz="2600" dirty="0" smtClean="0">
              <a:latin typeface="Segoe UI Light" pitchFamily="34" charset="0"/>
            </a:endParaRPr>
          </a:p>
          <a:p>
            <a:pPr marL="114300" indent="0">
              <a:buNone/>
            </a:pPr>
            <a:endParaRPr lang="en-US" sz="2600" dirty="0">
              <a:latin typeface="Segoe UI Light" pitchFamily="34" charset="0"/>
            </a:endParaRPr>
          </a:p>
          <a:p>
            <a:r>
              <a:rPr lang="en-US" sz="2600" dirty="0" smtClean="0">
                <a:latin typeface="Segoe UI Light" pitchFamily="34" charset="0"/>
              </a:rPr>
              <a:t>MySQL, is a Open Source SQL database management system, is developed, distributed, and supported by Oracle Corporation.</a:t>
            </a:r>
            <a:endParaRPr lang="en-IN" sz="2600" dirty="0" smtClean="0">
              <a:latin typeface="Segoe UI Light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725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Concepts we learnt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Segoe UI Light" pitchFamily="34" charset="0"/>
              </a:rPr>
              <a:t>Simple Map Reduce Java Project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Mapper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Combiner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Partitioner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Reducer</a:t>
            </a:r>
          </a:p>
          <a:p>
            <a:r>
              <a:rPr lang="en-US" b="1" dirty="0" smtClean="0">
                <a:latin typeface="Segoe UI Light" pitchFamily="34" charset="0"/>
              </a:rPr>
              <a:t>Advance Map Reduce Java Project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Simple Map Reduce app plus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Custom InputFormat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RecordReader</a:t>
            </a:r>
          </a:p>
          <a:p>
            <a:r>
              <a:rPr lang="en-US" b="1" dirty="0" smtClean="0">
                <a:latin typeface="Segoe UI Light" pitchFamily="34" charset="0"/>
              </a:rPr>
              <a:t>Map-Side Join </a:t>
            </a:r>
          </a:p>
          <a:p>
            <a:r>
              <a:rPr lang="en-US" b="1" dirty="0" smtClean="0">
                <a:latin typeface="Segoe UI Light" pitchFamily="34" charset="0"/>
              </a:rPr>
              <a:t>Reducer-Side Join</a:t>
            </a:r>
          </a:p>
          <a:p>
            <a:pPr marL="571500" indent="-457200">
              <a:buFont typeface="+mj-lt"/>
              <a:buAutoNum type="alphaLcPeriod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91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What is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BIG DATA</a:t>
            </a:r>
            <a:endParaRPr lang="en-IN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C00000"/>
                </a:solidFill>
                <a:latin typeface="Segoe UI Light" pitchFamily="34" charset="0"/>
              </a:rPr>
              <a:t>BIG DATA </a:t>
            </a:r>
            <a:r>
              <a:rPr lang="en-US" sz="3200" dirty="0" smtClean="0">
                <a:latin typeface="Segoe UI Light" pitchFamily="34" charset="0"/>
              </a:rPr>
              <a:t>is extreme volume of data both structured, semi structured and unstructured data 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C00000"/>
                </a:solidFill>
                <a:latin typeface="Segoe UI Light" pitchFamily="34" charset="0"/>
              </a:rPr>
              <a:t>BIG DATA </a:t>
            </a:r>
            <a:r>
              <a:rPr lang="en-US" sz="3200" dirty="0" smtClean="0">
                <a:latin typeface="Segoe UI Light" pitchFamily="34" charset="0"/>
              </a:rPr>
              <a:t>is often characterized by 4v’s volume, variety, veracity, velocity.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4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Concepts we learnt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Segoe UI Light" pitchFamily="34" charset="0"/>
              </a:rPr>
              <a:t>HIVE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Create table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Load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2000" dirty="0" smtClean="0">
                <a:latin typeface="Segoe UI Light" pitchFamily="34" charset="0"/>
              </a:rPr>
              <a:t>Export data </a:t>
            </a:r>
            <a:endParaRPr lang="en-US" sz="2000" dirty="0">
              <a:latin typeface="Segoe UI Light" pitchFamily="34" charset="0"/>
            </a:endParaRPr>
          </a:p>
          <a:p>
            <a:r>
              <a:rPr lang="en-US" b="1" dirty="0" smtClean="0">
                <a:latin typeface="Segoe UI Light" pitchFamily="34" charset="0"/>
              </a:rPr>
              <a:t>PIG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LOAD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FILTER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GROUP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JOIN data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DUMP AND STORE data</a:t>
            </a:r>
            <a:endParaRPr lang="en-US" sz="1900" dirty="0">
              <a:latin typeface="Segoe UI Light" pitchFamily="34" charset="0"/>
            </a:endParaRPr>
          </a:p>
          <a:p>
            <a:r>
              <a:rPr lang="en-US" b="1" dirty="0" smtClean="0">
                <a:latin typeface="Segoe UI Light" pitchFamily="34" charset="0"/>
              </a:rPr>
              <a:t>MySQL</a:t>
            </a:r>
          </a:p>
          <a:p>
            <a:r>
              <a:rPr lang="en-US" b="1" dirty="0" smtClean="0">
                <a:latin typeface="Segoe UI Light" pitchFamily="34" charset="0"/>
              </a:rPr>
              <a:t>SQOOP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Import data from RDBMS</a:t>
            </a:r>
          </a:p>
          <a:p>
            <a:pPr marL="571500" indent="-457200">
              <a:buFont typeface="+mj-lt"/>
              <a:buAutoNum type="alphaLcPeriod"/>
            </a:pPr>
            <a:r>
              <a:rPr lang="en-US" sz="1900" dirty="0" smtClean="0">
                <a:latin typeface="Segoe UI Light" pitchFamily="34" charset="0"/>
              </a:rPr>
              <a:t>Export data to RDBMS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592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Project 1 E-Commerce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Online Transaction Analysis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10000"/>
              </a:lnSpc>
            </a:pPr>
            <a:r>
              <a:rPr lang="en-US" sz="2400" b="1" dirty="0" smtClean="0">
                <a:latin typeface="Segoe UI Light" pitchFamily="34" charset="0"/>
              </a:rPr>
              <a:t>BACKGROUND</a:t>
            </a:r>
            <a:r>
              <a:rPr lang="en-US" dirty="0" smtClean="0">
                <a:latin typeface="Segoe UI Light" pitchFamily="34" charset="0"/>
              </a:rPr>
              <a:t> - I am a Hadoop Developer.</a:t>
            </a:r>
          </a:p>
          <a:p>
            <a:pPr>
              <a:lnSpc>
                <a:spcPct val="210000"/>
              </a:lnSpc>
            </a:pPr>
            <a:r>
              <a:rPr lang="en-US" sz="2300" b="1" dirty="0" smtClean="0">
                <a:latin typeface="Segoe UI Light" pitchFamily="34" charset="0"/>
              </a:rPr>
              <a:t>OBJECTIVE </a:t>
            </a:r>
            <a:r>
              <a:rPr lang="en-US" dirty="0" smtClean="0">
                <a:latin typeface="Segoe UI Light" pitchFamily="34" charset="0"/>
              </a:rPr>
              <a:t>– Project is based on real time analysis of a online transaction data given by one of our client company. This Ecommerce project gathers some facts  like</a:t>
            </a:r>
          </a:p>
          <a:p>
            <a:pPr marL="571500" indent="-457200">
              <a:lnSpc>
                <a:spcPct val="21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how much monthly revenue company is generating?</a:t>
            </a:r>
          </a:p>
          <a:p>
            <a:pPr marL="571500" indent="-457200">
              <a:lnSpc>
                <a:spcPct val="21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What is his top selling products?</a:t>
            </a:r>
          </a:p>
          <a:p>
            <a:pPr marL="571500" indent="-457200">
              <a:lnSpc>
                <a:spcPct val="21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Who are the Top customers?</a:t>
            </a:r>
          </a:p>
          <a:p>
            <a:pPr marL="571500" indent="-457200">
              <a:lnSpc>
                <a:spcPct val="21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Profession who is most affected by their Products?</a:t>
            </a:r>
          </a:p>
        </p:txBody>
      </p:sp>
    </p:spTree>
    <p:extLst>
      <p:ext uri="{BB962C8B-B14F-4D97-AF65-F5344CB8AC3E}">
        <p14:creationId xmlns:p14="http://schemas.microsoft.com/office/powerpoint/2010/main" val="3703122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E-Commerce</a:t>
            </a:r>
            <a:br>
              <a:rPr lang="en-US" dirty="0"/>
            </a:br>
            <a:r>
              <a:rPr lang="en-US" dirty="0"/>
              <a:t>Online Transaction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TECHNOLOGY USED-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Apache Hadoop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Map Reduce Programming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HIVE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PIG</a:t>
            </a:r>
            <a:endParaRPr lang="en-IN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z="2400" b="1" dirty="0" smtClean="0"/>
              <a:t>SOFTWARE USED-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 smtClean="0"/>
              <a:t>Virtual Box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 smtClean="0"/>
              <a:t>Eclipse</a:t>
            </a:r>
          </a:p>
          <a:p>
            <a:pPr marL="571500" indent="-457200">
              <a:lnSpc>
                <a:spcPct val="120000"/>
              </a:lnSpc>
              <a:buFont typeface="+mj-lt"/>
              <a:buAutoNum type="alphaLcPeriod"/>
            </a:pPr>
            <a:r>
              <a:rPr lang="en-US" dirty="0" smtClean="0"/>
              <a:t>Ubuntu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938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930226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PROJECT 2 GLOBAL EMPLOYABILITY &amp; EDUCATIONAL ANALYSIS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7620000" cy="3763888"/>
          </a:xfrm>
        </p:spPr>
        <p:txBody>
          <a:bodyPr/>
          <a:lstStyle/>
          <a:p>
            <a:r>
              <a:rPr lang="en-US" sz="2800" b="1" dirty="0" smtClean="0">
                <a:latin typeface="Segoe UI Light" pitchFamily="34" charset="0"/>
              </a:rPr>
              <a:t>OBJECTIVE </a:t>
            </a:r>
          </a:p>
          <a:p>
            <a:pPr marL="114300" indent="0">
              <a:buNone/>
            </a:pPr>
            <a:r>
              <a:rPr lang="en-US" dirty="0">
                <a:latin typeface="Segoe UI Light" pitchFamily="34" charset="0"/>
              </a:rPr>
              <a:t> </a:t>
            </a:r>
            <a:r>
              <a:rPr lang="en-US" dirty="0" smtClean="0">
                <a:latin typeface="Segoe UI Light" pitchFamily="34" charset="0"/>
              </a:rPr>
              <a:t>          The main objective of this project was to come up with relevant information for 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>
                <a:latin typeface="Segoe UI Light" pitchFamily="34" charset="0"/>
              </a:rPr>
              <a:t>N</a:t>
            </a:r>
            <a:r>
              <a:rPr lang="en-US" dirty="0" smtClean="0">
                <a:latin typeface="Segoe UI Light" pitchFamily="34" charset="0"/>
              </a:rPr>
              <a:t>ew IT Sector companies, 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>
                <a:latin typeface="Segoe UI Light" pitchFamily="34" charset="0"/>
              </a:rPr>
              <a:t>N</a:t>
            </a:r>
            <a:r>
              <a:rPr lang="en-US" dirty="0" smtClean="0">
                <a:latin typeface="Segoe UI Light" pitchFamily="34" charset="0"/>
              </a:rPr>
              <a:t>ew Matrimonial Sites, 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Global Education Status ,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Ratio of native born and immigrants people,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New Policies for Widow and Divorce and Senior Citizen</a:t>
            </a:r>
          </a:p>
          <a:p>
            <a:pPr marL="571500" indent="-457200"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Creating Election Port-Folio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249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930226"/>
          </a:xfrm>
        </p:spPr>
        <p:txBody>
          <a:bodyPr/>
          <a:lstStyle/>
          <a:p>
            <a:r>
              <a:rPr lang="en-US" dirty="0"/>
              <a:t>PROJECT 2 GLOBAL EMPLOYABILITY &amp; EDUCATIONAL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7620000" cy="3979912"/>
          </a:xfrm>
        </p:spPr>
        <p:txBody>
          <a:bodyPr/>
          <a:lstStyle/>
          <a:p>
            <a:r>
              <a:rPr lang="en-US" sz="2800" b="1" dirty="0" smtClean="0"/>
              <a:t>TECHNOLOGY USED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Apache Hadoop HDFS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Apache Hadoop</a:t>
            </a:r>
            <a:r>
              <a:rPr lang="en-IN" sz="2400" dirty="0" smtClean="0"/>
              <a:t> Map Reduce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Apache HIVE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Apache SQOOP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Apache PIG</a:t>
            </a:r>
          </a:p>
        </p:txBody>
      </p:sp>
    </p:spTree>
    <p:extLst>
      <p:ext uri="{BB962C8B-B14F-4D97-AF65-F5344CB8AC3E}">
        <p14:creationId xmlns:p14="http://schemas.microsoft.com/office/powerpoint/2010/main" val="4264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858218"/>
          </a:xfrm>
        </p:spPr>
        <p:txBody>
          <a:bodyPr/>
          <a:lstStyle/>
          <a:p>
            <a:r>
              <a:rPr lang="en-US" dirty="0">
                <a:latin typeface="+mn-lt"/>
              </a:rPr>
              <a:t>PROJECT 2 GLOBAL EMPLOYABILITY &amp; EDUCATIONAL ANALYSIS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7620000" cy="3907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Segoe UI Light" pitchFamily="34" charset="0"/>
              </a:rPr>
              <a:t>SOFTWARE USED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Virtual Box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Eclipse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Ubuntu</a:t>
            </a:r>
          </a:p>
          <a:p>
            <a:pPr marL="571500" indent="-4572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>
                <a:latin typeface="Segoe UI Light" pitchFamily="34" charset="0"/>
              </a:rPr>
              <a:t>Cloudera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218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Maintenance Project 2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2500"/>
            <a:ext cx="7620000" cy="3555999"/>
          </a:xfrm>
        </p:spPr>
      </p:pic>
    </p:spTree>
    <p:extLst>
      <p:ext uri="{BB962C8B-B14F-4D97-AF65-F5344CB8AC3E}">
        <p14:creationId xmlns:p14="http://schemas.microsoft.com/office/powerpoint/2010/main" val="2853692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Maintenance Project 2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2886"/>
            <a:ext cx="7620000" cy="3615228"/>
          </a:xfrm>
        </p:spPr>
      </p:pic>
    </p:spTree>
    <p:extLst>
      <p:ext uri="{BB962C8B-B14F-4D97-AF65-F5344CB8AC3E}">
        <p14:creationId xmlns:p14="http://schemas.microsoft.com/office/powerpoint/2010/main" val="783633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Maintenance Project 2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5734"/>
            <a:ext cx="7620000" cy="3729531"/>
          </a:xfrm>
        </p:spPr>
      </p:pic>
    </p:spTree>
    <p:extLst>
      <p:ext uri="{BB962C8B-B14F-4D97-AF65-F5344CB8AC3E}">
        <p14:creationId xmlns:p14="http://schemas.microsoft.com/office/powerpoint/2010/main" val="2932574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Maintenance Project 2</a:t>
            </a:r>
            <a:endParaRPr lang="en-IN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2154"/>
            <a:ext cx="7620000" cy="3696691"/>
          </a:xfrm>
        </p:spPr>
      </p:pic>
    </p:spTree>
    <p:extLst>
      <p:ext uri="{BB962C8B-B14F-4D97-AF65-F5344CB8AC3E}">
        <p14:creationId xmlns:p14="http://schemas.microsoft.com/office/powerpoint/2010/main" val="316316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WHY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BIG DATA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 smtClean="0">
                <a:latin typeface="Segoe UI Light" pitchFamily="34" charset="0"/>
              </a:rPr>
              <a:t>Key for the growth of “Big DATA”</a:t>
            </a:r>
          </a:p>
          <a:p>
            <a:pPr marL="114300" indent="0">
              <a:buNone/>
            </a:pPr>
            <a:endParaRPr lang="en-US" sz="2800" dirty="0" smtClean="0">
              <a:latin typeface="Segoe UI Light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UI Light" pitchFamily="34" charset="0"/>
              </a:rPr>
              <a:t>Increase need to storage capacities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UI Light" pitchFamily="34" charset="0"/>
              </a:rPr>
              <a:t>Increase processing power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UI Light" pitchFamily="34" charset="0"/>
              </a:rPr>
              <a:t>Availability of data</a:t>
            </a:r>
            <a:endParaRPr lang="en-IN" sz="2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7620000" cy="4800600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endParaRPr lang="en-US" sz="9600" dirty="0" smtClean="0"/>
          </a:p>
          <a:p>
            <a:pPr marL="114300" indent="0" algn="ctr">
              <a:buNone/>
            </a:pPr>
            <a:r>
              <a:rPr lang="en-US" sz="9600" dirty="0" smtClean="0"/>
              <a:t>THANK </a:t>
            </a:r>
            <a:r>
              <a:rPr lang="en-US" sz="9600" dirty="0" smtClean="0">
                <a:solidFill>
                  <a:srgbClr val="C00000"/>
                </a:solidFill>
              </a:rPr>
              <a:t>YOU</a:t>
            </a:r>
            <a:endParaRPr lang="en-IN" sz="9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4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4v’s of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BIG DATA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9890"/>
            <a:ext cx="7620000" cy="4681220"/>
          </a:xfrm>
        </p:spPr>
      </p:pic>
    </p:spTree>
    <p:extLst>
      <p:ext uri="{BB962C8B-B14F-4D97-AF65-F5344CB8AC3E}">
        <p14:creationId xmlns:p14="http://schemas.microsoft.com/office/powerpoint/2010/main" val="15548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4v’s of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BIG DATA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Volume-Defines the extreme amount of data.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2800" dirty="0" smtClean="0">
              <a:latin typeface="Segoe UI Light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Velocity- Defines the data that keeps on changing.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2800" dirty="0">
              <a:latin typeface="Segoe UI Light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Veracity-Accuracy of data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2800" dirty="0">
              <a:latin typeface="Segoe UI Light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Segoe UI Light" pitchFamily="34" charset="0"/>
              </a:rPr>
              <a:t>Variety-Different forms of data such as Structured and semi-structured and unstructured.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Type of Data is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BIG DATA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SOCIAL NETWORKING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GPS LOCATION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SHOPPING HABBITS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SERACH PATTRENS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ONLINE INTERESTS</a:t>
            </a:r>
            <a:endParaRPr lang="en-IN" sz="28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0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PROBLEMS ASSOCIATED WITH 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BIG DATA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627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PHYSICAL PROBLEMS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PROCESSING PROBLEMS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INCORRECT DATA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egoe UI Light" pitchFamily="34" charset="0"/>
              </a:rPr>
              <a:t>LARGE AMOUNT OF COST SPENT BY SMALL BUSINESS</a:t>
            </a:r>
            <a:endParaRPr lang="en-IN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Pre-Requisite for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Big DATA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62798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Light" pitchFamily="34" charset="0"/>
              </a:rPr>
              <a:t>Java Essential</a:t>
            </a:r>
          </a:p>
          <a:p>
            <a:r>
              <a:rPr lang="en-US" sz="2800" dirty="0" smtClean="0">
                <a:latin typeface="Segoe UI Light" pitchFamily="34" charset="0"/>
              </a:rPr>
              <a:t>OOPs Concept</a:t>
            </a:r>
          </a:p>
          <a:p>
            <a:r>
              <a:rPr lang="en-US" sz="2800" dirty="0" smtClean="0">
                <a:latin typeface="Segoe UI Light" pitchFamily="34" charset="0"/>
              </a:rPr>
              <a:t>Conditional constructs such as If Else Switch</a:t>
            </a:r>
          </a:p>
          <a:p>
            <a:r>
              <a:rPr lang="en-US" sz="2800" dirty="0" smtClean="0">
                <a:latin typeface="Segoe UI Light" pitchFamily="34" charset="0"/>
              </a:rPr>
              <a:t>Access </a:t>
            </a:r>
            <a:r>
              <a:rPr lang="en-US" sz="2800" dirty="0">
                <a:latin typeface="Segoe UI Light" pitchFamily="34" charset="0"/>
              </a:rPr>
              <a:t>s</a:t>
            </a:r>
            <a:r>
              <a:rPr lang="en-US" sz="2800" dirty="0" smtClean="0">
                <a:latin typeface="Segoe UI Light" pitchFamily="34" charset="0"/>
              </a:rPr>
              <a:t>pecifier- private, protected, default and public.</a:t>
            </a:r>
          </a:p>
          <a:p>
            <a:r>
              <a:rPr lang="en-US" sz="2800" dirty="0" smtClean="0">
                <a:latin typeface="Segoe UI Light" pitchFamily="34" charset="0"/>
              </a:rPr>
              <a:t>Functions</a:t>
            </a:r>
          </a:p>
          <a:p>
            <a:r>
              <a:rPr lang="en-US" sz="2800" dirty="0" smtClean="0">
                <a:latin typeface="Segoe UI Light" pitchFamily="34" charset="0"/>
              </a:rPr>
              <a:t>Constructors</a:t>
            </a:r>
          </a:p>
          <a:p>
            <a:r>
              <a:rPr lang="en-US" sz="2800" dirty="0" smtClean="0">
                <a:latin typeface="Segoe UI Light" pitchFamily="34" charset="0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81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577</TotalTime>
  <Words>904</Words>
  <Application>Microsoft Office PowerPoint</Application>
  <PresentationFormat>On-screen Show (4:3)</PresentationFormat>
  <Paragraphs>224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BIG DATA</vt:lpstr>
      <vt:lpstr>Outline</vt:lpstr>
      <vt:lpstr>What is BIG DATA</vt:lpstr>
      <vt:lpstr>WHY BIG DATA</vt:lpstr>
      <vt:lpstr>4v’s of BIG DATA</vt:lpstr>
      <vt:lpstr>4v’s of BIG DATA</vt:lpstr>
      <vt:lpstr>Type of Data is BIG DATA</vt:lpstr>
      <vt:lpstr>PROBLEMS ASSOCIATED WITH  BIG DATA</vt:lpstr>
      <vt:lpstr>Pre-Requisite for Big DATA</vt:lpstr>
      <vt:lpstr>Pre-Requisite for Big DATA continued…</vt:lpstr>
      <vt:lpstr>J2EE Web Based Application (14/11/2016)</vt:lpstr>
      <vt:lpstr>Hadoop(15/11/2016)</vt:lpstr>
      <vt:lpstr>VM Box and Hadoop Installation(16/11/2016)</vt:lpstr>
      <vt:lpstr>MapReduce Application Creation(17/11/2016)</vt:lpstr>
      <vt:lpstr>Map-Side and Reducer Side Join &amp; InputFormat Program (18-19/11/2016</vt:lpstr>
      <vt:lpstr>More Task on MapReduce and Custom InputFormat(20/11/2016)</vt:lpstr>
      <vt:lpstr>Project 1 Task and Documentation plus Hive Basic (21/11/2016) </vt:lpstr>
      <vt:lpstr>Project Documentation and Transaction (22/11/2016)</vt:lpstr>
      <vt:lpstr>PIG and HIVE(23-24/11/16)</vt:lpstr>
      <vt:lpstr>GITHUB Maintenance</vt:lpstr>
      <vt:lpstr>GITHUB Maintenance</vt:lpstr>
      <vt:lpstr>GITHUB Maintenance</vt:lpstr>
      <vt:lpstr>SQOOP, DAILY QUIZ, ZOOKEEPER(25/11/16)</vt:lpstr>
      <vt:lpstr>Intro to OOZIE(28/11/2016)</vt:lpstr>
      <vt:lpstr>Hadoop Ecosystem components we learnt</vt:lpstr>
      <vt:lpstr>Apache HDFS and Map Reduce</vt:lpstr>
      <vt:lpstr>Apache HIVE and PIG</vt:lpstr>
      <vt:lpstr>Apache SQOOP and ORACLE MySQL</vt:lpstr>
      <vt:lpstr>Concepts we learnt</vt:lpstr>
      <vt:lpstr>Concepts we learnt</vt:lpstr>
      <vt:lpstr>Project 1 E-Commerce Online Transaction Analysis</vt:lpstr>
      <vt:lpstr>Project 1 E-Commerce Online Transaction Analysis</vt:lpstr>
      <vt:lpstr>PROJECT 2 GLOBAL EMPLOYABILITY &amp; EDUCATIONAL ANALYSIS</vt:lpstr>
      <vt:lpstr>PROJECT 2 GLOBAL EMPLOYABILITY &amp; EDUCATIONAL ANALYSIS</vt:lpstr>
      <vt:lpstr>PROJECT 2 GLOBAL EMPLOYABILITY &amp; EDUCATIONAL ANALYSIS</vt:lpstr>
      <vt:lpstr>GITHUB Maintenance Project 2</vt:lpstr>
      <vt:lpstr>GITHUB Maintenance Project 2</vt:lpstr>
      <vt:lpstr>GITHUB Maintenance Project 2</vt:lpstr>
      <vt:lpstr>GITHUB Maintenance Project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Sangeeta</dc:creator>
  <cp:lastModifiedBy>Sangeeta</cp:lastModifiedBy>
  <cp:revision>108</cp:revision>
  <dcterms:created xsi:type="dcterms:W3CDTF">2016-11-28T16:07:23Z</dcterms:created>
  <dcterms:modified xsi:type="dcterms:W3CDTF">2016-11-29T06:51:06Z</dcterms:modified>
</cp:coreProperties>
</file>