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89" r:id="rId6"/>
    <p:sldId id="260" r:id="rId7"/>
    <p:sldId id="261" r:id="rId8"/>
    <p:sldId id="263" r:id="rId9"/>
    <p:sldId id="264" r:id="rId10"/>
    <p:sldId id="265" r:id="rId11"/>
    <p:sldId id="266" r:id="rId12"/>
    <p:sldId id="285" r:id="rId13"/>
    <p:sldId id="286" r:id="rId14"/>
    <p:sldId id="287" r:id="rId15"/>
    <p:sldId id="288" r:id="rId16"/>
    <p:sldId id="278" r:id="rId17"/>
    <p:sldId id="279" r:id="rId18"/>
    <p:sldId id="280" r:id="rId19"/>
    <p:sldId id="281" r:id="rId20"/>
    <p:sldId id="296" r:id="rId21"/>
    <p:sldId id="295" r:id="rId22"/>
    <p:sldId id="297" r:id="rId23"/>
    <p:sldId id="301" r:id="rId24"/>
    <p:sldId id="302" r:id="rId25"/>
    <p:sldId id="303" r:id="rId26"/>
    <p:sldId id="304" r:id="rId27"/>
    <p:sldId id="305" r:id="rId28"/>
    <p:sldId id="298" r:id="rId29"/>
    <p:sldId id="299" r:id="rId30"/>
    <p:sldId id="300" r:id="rId31"/>
    <p:sldId id="282" r:id="rId32"/>
    <p:sldId id="283" r:id="rId33"/>
    <p:sldId id="284" r:id="rId34"/>
    <p:sldId id="306" r:id="rId35"/>
    <p:sldId id="307" r:id="rId36"/>
    <p:sldId id="308" r:id="rId37"/>
    <p:sldId id="309" r:id="rId38"/>
    <p:sldId id="310" r:id="rId39"/>
    <p:sldId id="312" r:id="rId40"/>
    <p:sldId id="311" r:id="rId41"/>
    <p:sldId id="314" r:id="rId42"/>
    <p:sldId id="313" r:id="rId43"/>
    <p:sldId id="316" r:id="rId44"/>
    <p:sldId id="315" r:id="rId45"/>
    <p:sldId id="290" r:id="rId46"/>
    <p:sldId id="291" r:id="rId47"/>
    <p:sldId id="292" r:id="rId48"/>
    <p:sldId id="293" r:id="rId49"/>
    <p:sldId id="294"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2" autoAdjust="0"/>
    <p:restoredTop sz="94660"/>
  </p:normalViewPr>
  <p:slideViewPr>
    <p:cSldViewPr>
      <p:cViewPr>
        <p:scale>
          <a:sx n="80" d="100"/>
          <a:sy n="80" d="100"/>
        </p:scale>
        <p:origin x="-16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7E07AEC-55EB-4467-BC7E-518F61ADF300}" type="datetimeFigureOut">
              <a:rPr lang="en-IN" smtClean="0"/>
              <a:t>29/11/2016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BE24A8-E042-46DA-A513-FF50FFC0D49E}"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E07AEC-55EB-4467-BC7E-518F61ADF300}" type="datetimeFigureOut">
              <a:rPr lang="en-IN" smtClean="0"/>
              <a:t>29/11/2016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BE24A8-E042-46DA-A513-FF50FFC0D49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E07AEC-55EB-4467-BC7E-518F61ADF300}" type="datetimeFigureOut">
              <a:rPr lang="en-IN" smtClean="0"/>
              <a:t>29/11/2016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BE24A8-E042-46DA-A513-FF50FFC0D49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E07AEC-55EB-4467-BC7E-518F61ADF300}" type="datetimeFigureOut">
              <a:rPr lang="en-IN" smtClean="0"/>
              <a:t>29/11/2016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BE24A8-E042-46DA-A513-FF50FFC0D49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E07AEC-55EB-4467-BC7E-518F61ADF300}" type="datetimeFigureOut">
              <a:rPr lang="en-IN" smtClean="0"/>
              <a:t>29/11/2016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BE24A8-E042-46DA-A513-FF50FFC0D49E}"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7E07AEC-55EB-4467-BC7E-518F61ADF300}" type="datetimeFigureOut">
              <a:rPr lang="en-IN" smtClean="0"/>
              <a:t>29/11/2016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BE24A8-E042-46DA-A513-FF50FFC0D49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7E07AEC-55EB-4467-BC7E-518F61ADF300}" type="datetimeFigureOut">
              <a:rPr lang="en-IN" smtClean="0"/>
              <a:t>29/11/2016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BE24A8-E042-46DA-A513-FF50FFC0D49E}"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E07AEC-55EB-4467-BC7E-518F61ADF300}" type="datetimeFigureOut">
              <a:rPr lang="en-IN" smtClean="0"/>
              <a:t>29/11/2016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BE24A8-E042-46DA-A513-FF50FFC0D49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E07AEC-55EB-4467-BC7E-518F61ADF300}" type="datetimeFigureOut">
              <a:rPr lang="en-IN" smtClean="0"/>
              <a:t>29/11/2016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BE24A8-E042-46DA-A513-FF50FFC0D49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E07AEC-55EB-4467-BC7E-518F61ADF300}" type="datetimeFigureOut">
              <a:rPr lang="en-IN" smtClean="0"/>
              <a:t>29/11/2016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BE24A8-E042-46DA-A513-FF50FFC0D49E}"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E07AEC-55EB-4467-BC7E-518F61ADF300}" type="datetimeFigureOut">
              <a:rPr lang="en-IN" smtClean="0"/>
              <a:t>29/11/2016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BE24A8-E042-46DA-A513-FF50FFC0D49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67E07AEC-55EB-4467-BC7E-518F61ADF300}" type="datetimeFigureOut">
              <a:rPr lang="en-IN" smtClean="0"/>
              <a:t>29/11/2016</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0BE24A8-E042-46DA-A513-FF50FFC0D49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mailto:sandeepkbh47@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340768"/>
            <a:ext cx="8458200" cy="1222375"/>
          </a:xfrm>
        </p:spPr>
        <p:txBody>
          <a:bodyPr>
            <a:noAutofit/>
          </a:bodyPr>
          <a:lstStyle/>
          <a:p>
            <a:r>
              <a:rPr lang="en-US" sz="8000" dirty="0" smtClean="0">
                <a:latin typeface="Segoe UI Light" pitchFamily="34" charset="0"/>
              </a:rPr>
              <a:t>BIG DATA</a:t>
            </a:r>
            <a:endParaRPr lang="en-IN" sz="8000" dirty="0">
              <a:latin typeface="Segoe UI Light" pitchFamily="34" charset="0"/>
            </a:endParaRPr>
          </a:p>
        </p:txBody>
      </p:sp>
      <p:sp>
        <p:nvSpPr>
          <p:cNvPr id="3" name="Subtitle 2"/>
          <p:cNvSpPr>
            <a:spLocks noGrp="1"/>
          </p:cNvSpPr>
          <p:nvPr>
            <p:ph type="subTitle" idx="1"/>
          </p:nvPr>
        </p:nvSpPr>
        <p:spPr>
          <a:xfrm>
            <a:off x="395536" y="5301208"/>
            <a:ext cx="7920880" cy="914400"/>
          </a:xfrm>
        </p:spPr>
        <p:txBody>
          <a:bodyPr>
            <a:normAutofit fontScale="77500" lnSpcReduction="20000"/>
          </a:bodyPr>
          <a:lstStyle/>
          <a:p>
            <a:pPr algn="r"/>
            <a:r>
              <a:rPr lang="en-US" b="1" dirty="0" smtClean="0">
                <a:solidFill>
                  <a:schemeClr val="tx1"/>
                </a:solidFill>
                <a:latin typeface="Segoe UI Light" pitchFamily="34" charset="0"/>
              </a:rPr>
              <a:t>Sandeep Kumar Bhandoria</a:t>
            </a:r>
          </a:p>
          <a:p>
            <a:pPr algn="r"/>
            <a:r>
              <a:rPr lang="en-US" b="1" dirty="0" smtClean="0">
                <a:solidFill>
                  <a:schemeClr val="tx1"/>
                </a:solidFill>
                <a:latin typeface="Segoe UI Light" pitchFamily="34" charset="0"/>
                <a:hlinkClick r:id="rId2"/>
              </a:rPr>
              <a:t>sandeepkbh47@gmail.com</a:t>
            </a:r>
            <a:endParaRPr lang="en-US" b="1" dirty="0" smtClean="0">
              <a:solidFill>
                <a:schemeClr val="tx1"/>
              </a:solidFill>
              <a:latin typeface="Segoe UI Light" pitchFamily="34" charset="0"/>
            </a:endParaRPr>
          </a:p>
          <a:p>
            <a:pPr algn="r"/>
            <a:r>
              <a:rPr lang="en-US" b="1" dirty="0" smtClean="0">
                <a:solidFill>
                  <a:schemeClr val="tx1"/>
                </a:solidFill>
                <a:latin typeface="Segoe UI Light" pitchFamily="34" charset="0"/>
              </a:rPr>
              <a:t>NIIT, Janakpuri, Delhi</a:t>
            </a:r>
            <a:endParaRPr lang="en-IN" b="1" dirty="0">
              <a:solidFill>
                <a:schemeClr val="tx1"/>
              </a:solidFill>
              <a:latin typeface="Segoe UI Light"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2" y="2780928"/>
            <a:ext cx="4906040" cy="2232248"/>
          </a:xfrm>
          <a:prstGeom prst="rect">
            <a:avLst/>
          </a:prstGeom>
        </p:spPr>
      </p:pic>
    </p:spTree>
    <p:extLst>
      <p:ext uri="{BB962C8B-B14F-4D97-AF65-F5344CB8AC3E}">
        <p14:creationId xmlns:p14="http://schemas.microsoft.com/office/powerpoint/2010/main" val="3489807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rPr>
              <a:t>Hadoop</a:t>
            </a:r>
            <a:endParaRPr lang="en-IN" dirty="0">
              <a:latin typeface="Calibri" pitchFamily="34" charset="0"/>
            </a:endParaRPr>
          </a:p>
        </p:txBody>
      </p:sp>
      <p:sp>
        <p:nvSpPr>
          <p:cNvPr id="3" name="Content Placeholder 2"/>
          <p:cNvSpPr>
            <a:spLocks noGrp="1"/>
          </p:cNvSpPr>
          <p:nvPr>
            <p:ph idx="1"/>
          </p:nvPr>
        </p:nvSpPr>
        <p:spPr/>
        <p:txBody>
          <a:bodyPr>
            <a:normAutofit/>
          </a:bodyPr>
          <a:lstStyle/>
          <a:p>
            <a:pPr>
              <a:lnSpc>
                <a:spcPct val="150000"/>
              </a:lnSpc>
            </a:pPr>
            <a:r>
              <a:rPr lang="en-IN" sz="2800" b="1" dirty="0">
                <a:latin typeface="Segoe UI Light" pitchFamily="34" charset="0"/>
              </a:rPr>
              <a:t>Hadoop</a:t>
            </a:r>
            <a:r>
              <a:rPr lang="en-IN" sz="2800" dirty="0">
                <a:latin typeface="Segoe UI Light" pitchFamily="34" charset="0"/>
              </a:rPr>
              <a:t> is an </a:t>
            </a:r>
            <a:r>
              <a:rPr lang="en-IN" sz="2800" dirty="0" smtClean="0">
                <a:latin typeface="Segoe UI Light" pitchFamily="34" charset="0"/>
              </a:rPr>
              <a:t>Apache open </a:t>
            </a:r>
            <a:r>
              <a:rPr lang="en-IN" sz="2800" dirty="0">
                <a:latin typeface="Segoe UI Light" pitchFamily="34" charset="0"/>
              </a:rPr>
              <a:t>source, Java-based programming framework that supports the processing and storage of extremely large data sets in a distributed computing environment. </a:t>
            </a:r>
            <a:endParaRPr lang="en-IN" sz="2800" dirty="0">
              <a:latin typeface="Segoe UI Light" pitchFamily="34" charset="0"/>
            </a:endParaRPr>
          </a:p>
          <a:p>
            <a:pPr marL="0" indent="0">
              <a:lnSpc>
                <a:spcPct val="150000"/>
              </a:lnSpc>
              <a:buNone/>
            </a:pPr>
            <a:endParaRPr lang="en-US" sz="2800" dirty="0" smtClean="0">
              <a:latin typeface="Segoe UI Light" pitchFamily="34" charset="0"/>
            </a:endParaRPr>
          </a:p>
          <a:p>
            <a:pPr>
              <a:lnSpc>
                <a:spcPct val="150000"/>
              </a:lnSpc>
            </a:pPr>
            <a:r>
              <a:rPr lang="en-US" sz="2800" dirty="0" smtClean="0">
                <a:latin typeface="Segoe UI Light" pitchFamily="34" charset="0"/>
              </a:rPr>
              <a:t>Hadoop 1.x and 2.x </a:t>
            </a:r>
            <a:r>
              <a:rPr lang="en-US" sz="2800" dirty="0" smtClean="0">
                <a:latin typeface="Segoe UI Light" pitchFamily="34" charset="0"/>
              </a:rPr>
              <a:t>architecture</a:t>
            </a:r>
            <a:endParaRPr lang="en-US" sz="2800" dirty="0" smtClean="0">
              <a:latin typeface="Segoe UI Light" pitchFamily="34" charset="0"/>
            </a:endParaRPr>
          </a:p>
        </p:txBody>
      </p:sp>
    </p:spTree>
    <p:extLst>
      <p:ext uri="{BB962C8B-B14F-4D97-AF65-F5344CB8AC3E}">
        <p14:creationId xmlns:p14="http://schemas.microsoft.com/office/powerpoint/2010/main" val="10296360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rPr>
              <a:t>VM Box and Hadoop </a:t>
            </a:r>
            <a:r>
              <a:rPr lang="en-US" dirty="0" smtClean="0">
                <a:latin typeface="Calibri" pitchFamily="34" charset="0"/>
              </a:rPr>
              <a:t>Installation</a:t>
            </a:r>
            <a:endParaRPr lang="en-IN" dirty="0">
              <a:latin typeface="Calibri" pitchFamily="34" charset="0"/>
            </a:endParaRPr>
          </a:p>
        </p:txBody>
      </p:sp>
      <p:sp>
        <p:nvSpPr>
          <p:cNvPr id="3" name="Content Placeholder 2"/>
          <p:cNvSpPr>
            <a:spLocks noGrp="1"/>
          </p:cNvSpPr>
          <p:nvPr>
            <p:ph idx="1"/>
          </p:nvPr>
        </p:nvSpPr>
        <p:spPr/>
        <p:txBody>
          <a:bodyPr/>
          <a:lstStyle/>
          <a:p>
            <a:r>
              <a:rPr lang="en-US" sz="2800" dirty="0" smtClean="0">
                <a:latin typeface="Segoe UI Light" pitchFamily="34" charset="0"/>
              </a:rPr>
              <a:t>Installation of virtual box.</a:t>
            </a:r>
          </a:p>
          <a:p>
            <a:r>
              <a:rPr lang="en-US" sz="2800" dirty="0" smtClean="0">
                <a:latin typeface="Segoe UI Light" pitchFamily="34" charset="0"/>
              </a:rPr>
              <a:t>Installation of Putty and </a:t>
            </a:r>
            <a:r>
              <a:rPr lang="en-US" sz="2800" dirty="0">
                <a:latin typeface="Segoe UI Light" pitchFamily="34" charset="0"/>
              </a:rPr>
              <a:t>W</a:t>
            </a:r>
            <a:r>
              <a:rPr lang="en-US" sz="2800" dirty="0" smtClean="0">
                <a:latin typeface="Segoe UI Light" pitchFamily="34" charset="0"/>
              </a:rPr>
              <a:t>inscp.</a:t>
            </a:r>
          </a:p>
          <a:p>
            <a:r>
              <a:rPr lang="en-US" sz="2800" dirty="0" smtClean="0">
                <a:latin typeface="Segoe UI Light" pitchFamily="34" charset="0"/>
              </a:rPr>
              <a:t>Importing Image in VM</a:t>
            </a:r>
          </a:p>
          <a:p>
            <a:r>
              <a:rPr lang="en-US" sz="2800" dirty="0" smtClean="0">
                <a:latin typeface="Segoe UI Light" pitchFamily="34" charset="0"/>
              </a:rPr>
              <a:t>RAM, Network, Intel-Virtualization check and some basic troubleshooting.</a:t>
            </a:r>
          </a:p>
          <a:p>
            <a:r>
              <a:rPr lang="en-US" sz="2800" dirty="0" smtClean="0">
                <a:latin typeface="Segoe UI Light" pitchFamily="34" charset="0"/>
              </a:rPr>
              <a:t>Basic Linux Commands</a:t>
            </a:r>
          </a:p>
          <a:p>
            <a:r>
              <a:rPr lang="en-US" sz="2800" dirty="0" smtClean="0">
                <a:latin typeface="Segoe UI Light" pitchFamily="34" charset="0"/>
              </a:rPr>
              <a:t>Installing Hadoop 2.7.1</a:t>
            </a:r>
          </a:p>
          <a:p>
            <a:r>
              <a:rPr lang="en-US" sz="2800" dirty="0" smtClean="0">
                <a:latin typeface="Segoe UI Light" pitchFamily="34" charset="0"/>
              </a:rPr>
              <a:t>Starting, Stopping and verifying Hadoop services.</a:t>
            </a:r>
          </a:p>
          <a:p>
            <a:endParaRPr lang="en-IN" dirty="0"/>
          </a:p>
        </p:txBody>
      </p:sp>
    </p:spTree>
    <p:extLst>
      <p:ext uri="{BB962C8B-B14F-4D97-AF65-F5344CB8AC3E}">
        <p14:creationId xmlns:p14="http://schemas.microsoft.com/office/powerpoint/2010/main" val="7319892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latin typeface="Calibri" pitchFamily="34" charset="0"/>
              </a:rPr>
              <a:t>Hadoop </a:t>
            </a:r>
            <a:r>
              <a:rPr lang="en-US" dirty="0" smtClean="0">
                <a:solidFill>
                  <a:srgbClr val="00B050"/>
                </a:solidFill>
                <a:latin typeface="Calibri" pitchFamily="34" charset="0"/>
              </a:rPr>
              <a:t>Ecosystem</a:t>
            </a:r>
            <a:r>
              <a:rPr lang="en-US" dirty="0" smtClean="0">
                <a:latin typeface="Calibri" pitchFamily="34" charset="0"/>
              </a:rPr>
              <a:t> components we learnt</a:t>
            </a:r>
            <a:endParaRPr lang="en-IN" dirty="0">
              <a:latin typeface="Calibri" pitchFamily="34" charset="0"/>
            </a:endParaRPr>
          </a:p>
        </p:txBody>
      </p:sp>
      <p:sp>
        <p:nvSpPr>
          <p:cNvPr id="3" name="Content Placeholder 2"/>
          <p:cNvSpPr>
            <a:spLocks noGrp="1"/>
          </p:cNvSpPr>
          <p:nvPr>
            <p:ph idx="1"/>
          </p:nvPr>
        </p:nvSpPr>
        <p:spPr>
          <a:xfrm>
            <a:off x="457200" y="1844824"/>
            <a:ext cx="7620000" cy="4555976"/>
          </a:xfrm>
        </p:spPr>
        <p:txBody>
          <a:bodyPr>
            <a:normAutofit/>
          </a:bodyPr>
          <a:lstStyle/>
          <a:p>
            <a:r>
              <a:rPr lang="en-US" sz="2800" dirty="0" smtClean="0">
                <a:latin typeface="Segoe UI Light" pitchFamily="34" charset="0"/>
              </a:rPr>
              <a:t>Apache HDFS</a:t>
            </a:r>
          </a:p>
          <a:p>
            <a:r>
              <a:rPr lang="en-US" sz="2800" dirty="0" smtClean="0">
                <a:latin typeface="Segoe UI Light" pitchFamily="34" charset="0"/>
              </a:rPr>
              <a:t>Apache MapReduce</a:t>
            </a:r>
          </a:p>
          <a:p>
            <a:r>
              <a:rPr lang="en-US" sz="2800" dirty="0" smtClean="0">
                <a:latin typeface="Segoe UI Light" pitchFamily="34" charset="0"/>
              </a:rPr>
              <a:t>Apache HIVE</a:t>
            </a:r>
          </a:p>
          <a:p>
            <a:r>
              <a:rPr lang="en-US" sz="2800" dirty="0" smtClean="0">
                <a:latin typeface="Segoe UI Light" pitchFamily="34" charset="0"/>
              </a:rPr>
              <a:t>Apache PIG</a:t>
            </a:r>
          </a:p>
          <a:p>
            <a:r>
              <a:rPr lang="en-US" sz="2800" dirty="0" smtClean="0">
                <a:latin typeface="Segoe UI Light" pitchFamily="34" charset="0"/>
              </a:rPr>
              <a:t>Apache SQOOP</a:t>
            </a:r>
          </a:p>
          <a:p>
            <a:pPr marL="114300" indent="0">
              <a:buNone/>
            </a:pPr>
            <a:endParaRPr lang="en-US" sz="2800" dirty="0">
              <a:latin typeface="Segoe UI Light" pitchFamily="34" charset="0"/>
            </a:endParaRPr>
          </a:p>
          <a:p>
            <a:pPr marL="114300" indent="0">
              <a:buNone/>
            </a:pPr>
            <a:r>
              <a:rPr lang="en-US" sz="2800" dirty="0" smtClean="0">
                <a:latin typeface="Segoe UI Light" pitchFamily="34" charset="0"/>
              </a:rPr>
              <a:t>Others</a:t>
            </a:r>
          </a:p>
          <a:p>
            <a:r>
              <a:rPr lang="en-US" sz="2800" dirty="0" smtClean="0">
                <a:latin typeface="Segoe UI Light" pitchFamily="34" charset="0"/>
              </a:rPr>
              <a:t>Oracle MySQL database </a:t>
            </a:r>
            <a:endParaRPr lang="en-IN" sz="2800" dirty="0">
              <a:latin typeface="Segoe UI Light" pitchFamily="34" charset="0"/>
            </a:endParaRPr>
          </a:p>
        </p:txBody>
      </p:sp>
    </p:spTree>
    <p:extLst>
      <p:ext uri="{BB962C8B-B14F-4D97-AF65-F5344CB8AC3E}">
        <p14:creationId xmlns:p14="http://schemas.microsoft.com/office/powerpoint/2010/main" val="1962177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rPr>
              <a:t>Apache HDFS and Map Reduce</a:t>
            </a:r>
            <a:endParaRPr lang="en-IN" dirty="0">
              <a:latin typeface="Calibri" pitchFamily="34" charset="0"/>
            </a:endParaRPr>
          </a:p>
        </p:txBody>
      </p:sp>
      <p:sp>
        <p:nvSpPr>
          <p:cNvPr id="3" name="Content Placeholder 2"/>
          <p:cNvSpPr>
            <a:spLocks noGrp="1"/>
          </p:cNvSpPr>
          <p:nvPr>
            <p:ph idx="1"/>
          </p:nvPr>
        </p:nvSpPr>
        <p:spPr/>
        <p:txBody>
          <a:bodyPr/>
          <a:lstStyle/>
          <a:p>
            <a:r>
              <a:rPr lang="en-IN" sz="2800" dirty="0">
                <a:latin typeface="Segoe UI Light" pitchFamily="34" charset="0"/>
              </a:rPr>
              <a:t>Apache HDFS (Hadoop Distributed File System) is a distributed file system designed to run on commodity hardware</a:t>
            </a:r>
            <a:r>
              <a:rPr lang="en-IN" sz="2800" dirty="0" smtClean="0">
                <a:latin typeface="Segoe UI Light" pitchFamily="34" charset="0"/>
              </a:rPr>
              <a:t>.</a:t>
            </a:r>
          </a:p>
          <a:p>
            <a:pPr marL="114300" indent="0">
              <a:buNone/>
            </a:pPr>
            <a:endParaRPr lang="en-IN" sz="2800" dirty="0">
              <a:latin typeface="Segoe UI Light" pitchFamily="34" charset="0"/>
            </a:endParaRPr>
          </a:p>
          <a:p>
            <a:r>
              <a:rPr lang="en-IN" sz="2800" dirty="0">
                <a:latin typeface="Segoe UI Light" pitchFamily="34" charset="0"/>
              </a:rPr>
              <a:t>Hadoop MapReduce is a software framework for easily writing applications which process vast amounts of data. It enables parallel processing on large clusters (thousands of nodes) of commodity hardware in a reliable, fault-tolerant manner.</a:t>
            </a:r>
          </a:p>
          <a:p>
            <a:endParaRPr lang="en-IN" dirty="0"/>
          </a:p>
        </p:txBody>
      </p:sp>
    </p:spTree>
    <p:extLst>
      <p:ext uri="{BB962C8B-B14F-4D97-AF65-F5344CB8AC3E}">
        <p14:creationId xmlns:p14="http://schemas.microsoft.com/office/powerpoint/2010/main" val="7873591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rPr>
              <a:t>Apache HIVE and PIG</a:t>
            </a:r>
            <a:endParaRPr lang="en-IN" dirty="0">
              <a:latin typeface="Calibri" pitchFamily="34" charset="0"/>
            </a:endParaRPr>
          </a:p>
        </p:txBody>
      </p:sp>
      <p:sp>
        <p:nvSpPr>
          <p:cNvPr id="3" name="Content Placeholder 2"/>
          <p:cNvSpPr>
            <a:spLocks noGrp="1"/>
          </p:cNvSpPr>
          <p:nvPr>
            <p:ph idx="1"/>
          </p:nvPr>
        </p:nvSpPr>
        <p:spPr/>
        <p:txBody>
          <a:bodyPr/>
          <a:lstStyle/>
          <a:p>
            <a:r>
              <a:rPr lang="en-IN" sz="2800" dirty="0">
                <a:latin typeface="Segoe UI Light" pitchFamily="34" charset="0"/>
              </a:rPr>
              <a:t>Apache HIVE is a data warehouse built on top of Hadoop for reading, writing, and managing large datasets residing in HDFS using SQL (</a:t>
            </a:r>
            <a:r>
              <a:rPr lang="en-IN" sz="2800" dirty="0" smtClean="0">
                <a:latin typeface="Segoe UI Light" pitchFamily="34" charset="0"/>
              </a:rPr>
              <a:t>HIVEQL</a:t>
            </a:r>
          </a:p>
          <a:p>
            <a:endParaRPr lang="en-US" sz="2800" dirty="0">
              <a:latin typeface="Segoe UI Light" pitchFamily="34" charset="0"/>
            </a:endParaRPr>
          </a:p>
          <a:p>
            <a:pPr marL="114300" indent="0">
              <a:buNone/>
            </a:pPr>
            <a:endParaRPr lang="en-IN" sz="2800" dirty="0" smtClean="0">
              <a:latin typeface="Segoe UI Light" pitchFamily="34" charset="0"/>
            </a:endParaRPr>
          </a:p>
          <a:p>
            <a:r>
              <a:rPr lang="en-IN" sz="2800" dirty="0">
                <a:latin typeface="Segoe UI Light" pitchFamily="34" charset="0"/>
              </a:rPr>
              <a:t>Pig is a scripting language for creating program that run on top of Apache Hadoop.              </a:t>
            </a:r>
          </a:p>
          <a:p>
            <a:endParaRPr lang="en-IN" dirty="0"/>
          </a:p>
        </p:txBody>
      </p:sp>
    </p:spTree>
    <p:extLst>
      <p:ext uri="{BB962C8B-B14F-4D97-AF65-F5344CB8AC3E}">
        <p14:creationId xmlns:p14="http://schemas.microsoft.com/office/powerpoint/2010/main" val="11824029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Calibri" pitchFamily="34" charset="0"/>
              </a:rPr>
              <a:t>Apache SQOOP and ORACLE MySQL</a:t>
            </a:r>
            <a:endParaRPr lang="en-IN" dirty="0">
              <a:latin typeface="Calibri" pitchFamily="34" charset="0"/>
            </a:endParaRPr>
          </a:p>
        </p:txBody>
      </p:sp>
      <p:sp>
        <p:nvSpPr>
          <p:cNvPr id="3" name="Content Placeholder 2"/>
          <p:cNvSpPr>
            <a:spLocks noGrp="1"/>
          </p:cNvSpPr>
          <p:nvPr>
            <p:ph idx="1"/>
          </p:nvPr>
        </p:nvSpPr>
        <p:spPr>
          <a:xfrm>
            <a:off x="457200" y="1844824"/>
            <a:ext cx="7620000" cy="4555976"/>
          </a:xfrm>
        </p:spPr>
        <p:txBody>
          <a:bodyPr>
            <a:normAutofit/>
          </a:bodyPr>
          <a:lstStyle/>
          <a:p>
            <a:r>
              <a:rPr lang="en-IN" sz="2600" dirty="0">
                <a:latin typeface="Segoe UI Light" pitchFamily="34" charset="0"/>
              </a:rPr>
              <a:t>Apache SQOOP is a tool designed for importing and exporting data from and to a RDBMS databases. </a:t>
            </a:r>
            <a:endParaRPr lang="en-IN" sz="2600" dirty="0" smtClean="0">
              <a:latin typeface="Segoe UI Light" pitchFamily="34" charset="0"/>
            </a:endParaRPr>
          </a:p>
          <a:p>
            <a:pPr marL="114300" indent="0">
              <a:buNone/>
            </a:pPr>
            <a:endParaRPr lang="en-US" sz="2600" dirty="0">
              <a:latin typeface="Segoe UI Light" pitchFamily="34" charset="0"/>
            </a:endParaRPr>
          </a:p>
          <a:p>
            <a:pPr marL="114300" indent="0">
              <a:buNone/>
            </a:pPr>
            <a:endParaRPr lang="en-US" sz="2600" dirty="0" smtClean="0">
              <a:latin typeface="Segoe UI Light" pitchFamily="34" charset="0"/>
            </a:endParaRPr>
          </a:p>
          <a:p>
            <a:pPr marL="114300" indent="0">
              <a:buNone/>
            </a:pPr>
            <a:endParaRPr lang="en-US" sz="2600" dirty="0">
              <a:latin typeface="Segoe UI Light" pitchFamily="34" charset="0"/>
            </a:endParaRPr>
          </a:p>
          <a:p>
            <a:r>
              <a:rPr lang="en-US" sz="2600" dirty="0" smtClean="0">
                <a:latin typeface="Segoe UI Light" pitchFamily="34" charset="0"/>
              </a:rPr>
              <a:t>MySQL, is a Open Source SQL database management system, is developed, distributed, and supported by Oracle Corporation.</a:t>
            </a:r>
            <a:endParaRPr lang="en-IN" sz="2600" dirty="0" smtClean="0">
              <a:latin typeface="Segoe UI Light" pitchFamily="34" charset="0"/>
            </a:endParaRPr>
          </a:p>
          <a:p>
            <a:endParaRPr lang="en-IN" dirty="0"/>
          </a:p>
        </p:txBody>
      </p:sp>
    </p:spTree>
    <p:extLst>
      <p:ext uri="{BB962C8B-B14F-4D97-AF65-F5344CB8AC3E}">
        <p14:creationId xmlns:p14="http://schemas.microsoft.com/office/powerpoint/2010/main" val="20767258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rPr>
              <a:t>Concepts we learnt</a:t>
            </a:r>
            <a:endParaRPr lang="en-IN" dirty="0">
              <a:latin typeface="Calibri" pitchFamily="34" charset="0"/>
            </a:endParaRPr>
          </a:p>
        </p:txBody>
      </p:sp>
      <p:sp>
        <p:nvSpPr>
          <p:cNvPr id="3" name="Content Placeholder 2"/>
          <p:cNvSpPr>
            <a:spLocks noGrp="1"/>
          </p:cNvSpPr>
          <p:nvPr>
            <p:ph idx="1"/>
          </p:nvPr>
        </p:nvSpPr>
        <p:spPr/>
        <p:txBody>
          <a:bodyPr>
            <a:normAutofit/>
          </a:bodyPr>
          <a:lstStyle/>
          <a:p>
            <a:r>
              <a:rPr lang="en-US" b="1" dirty="0" smtClean="0">
                <a:latin typeface="Segoe UI Light" pitchFamily="34" charset="0"/>
              </a:rPr>
              <a:t>Simple Map Reduce Java Project</a:t>
            </a:r>
          </a:p>
          <a:p>
            <a:pPr marL="571500" indent="-457200">
              <a:buFont typeface="+mj-lt"/>
              <a:buAutoNum type="alphaLcPeriod"/>
            </a:pPr>
            <a:r>
              <a:rPr lang="en-US" sz="2000" dirty="0" smtClean="0">
                <a:latin typeface="Segoe UI Light" pitchFamily="34" charset="0"/>
              </a:rPr>
              <a:t>Mapper</a:t>
            </a:r>
          </a:p>
          <a:p>
            <a:pPr marL="571500" indent="-457200">
              <a:buFont typeface="+mj-lt"/>
              <a:buAutoNum type="alphaLcPeriod"/>
            </a:pPr>
            <a:r>
              <a:rPr lang="en-US" sz="2000" dirty="0" smtClean="0">
                <a:latin typeface="Segoe UI Light" pitchFamily="34" charset="0"/>
              </a:rPr>
              <a:t>Combiner</a:t>
            </a:r>
          </a:p>
          <a:p>
            <a:pPr marL="571500" indent="-457200">
              <a:buFont typeface="+mj-lt"/>
              <a:buAutoNum type="alphaLcPeriod"/>
            </a:pPr>
            <a:r>
              <a:rPr lang="en-US" sz="2000" dirty="0" smtClean="0">
                <a:latin typeface="Segoe UI Light" pitchFamily="34" charset="0"/>
              </a:rPr>
              <a:t>Partitioner</a:t>
            </a:r>
          </a:p>
          <a:p>
            <a:pPr marL="571500" indent="-457200">
              <a:buFont typeface="+mj-lt"/>
              <a:buAutoNum type="alphaLcPeriod"/>
            </a:pPr>
            <a:r>
              <a:rPr lang="en-US" dirty="0" smtClean="0">
                <a:latin typeface="Segoe UI Light" pitchFamily="34" charset="0"/>
              </a:rPr>
              <a:t>Reducer</a:t>
            </a:r>
          </a:p>
          <a:p>
            <a:r>
              <a:rPr lang="en-US" b="1" dirty="0" smtClean="0">
                <a:latin typeface="Segoe UI Light" pitchFamily="34" charset="0"/>
              </a:rPr>
              <a:t>Advance Map Reduce Java Project</a:t>
            </a:r>
          </a:p>
          <a:p>
            <a:pPr marL="571500" indent="-457200">
              <a:buFont typeface="+mj-lt"/>
              <a:buAutoNum type="alphaLcPeriod"/>
            </a:pPr>
            <a:r>
              <a:rPr lang="en-US" sz="2000" dirty="0" smtClean="0">
                <a:latin typeface="Segoe UI Light" pitchFamily="34" charset="0"/>
              </a:rPr>
              <a:t>Simple Map Reduce app plus</a:t>
            </a:r>
          </a:p>
          <a:p>
            <a:pPr marL="571500" indent="-457200">
              <a:buFont typeface="+mj-lt"/>
              <a:buAutoNum type="alphaLcPeriod"/>
            </a:pPr>
            <a:r>
              <a:rPr lang="en-US" sz="2000" dirty="0" smtClean="0">
                <a:latin typeface="Segoe UI Light" pitchFamily="34" charset="0"/>
              </a:rPr>
              <a:t>Custom InputFormat</a:t>
            </a:r>
          </a:p>
          <a:p>
            <a:pPr marL="571500" indent="-457200">
              <a:buFont typeface="+mj-lt"/>
              <a:buAutoNum type="alphaLcPeriod"/>
            </a:pPr>
            <a:r>
              <a:rPr lang="en-US" sz="2000" dirty="0" smtClean="0">
                <a:latin typeface="Segoe UI Light" pitchFamily="34" charset="0"/>
              </a:rPr>
              <a:t>RecordReader</a:t>
            </a:r>
          </a:p>
          <a:p>
            <a:r>
              <a:rPr lang="en-US" b="1" dirty="0" smtClean="0">
                <a:latin typeface="Segoe UI Light" pitchFamily="34" charset="0"/>
              </a:rPr>
              <a:t>Map-Side Join </a:t>
            </a:r>
          </a:p>
          <a:p>
            <a:r>
              <a:rPr lang="en-US" b="1" dirty="0" smtClean="0">
                <a:latin typeface="Segoe UI Light" pitchFamily="34" charset="0"/>
              </a:rPr>
              <a:t>Reducer-Side Join</a:t>
            </a:r>
          </a:p>
          <a:p>
            <a:pPr marL="571500" indent="-457200">
              <a:buFont typeface="+mj-lt"/>
              <a:buAutoNum type="alphaLcPeriod"/>
            </a:pPr>
            <a:endParaRPr lang="en-US" dirty="0" smtClean="0"/>
          </a:p>
          <a:p>
            <a:endParaRPr lang="en-IN" dirty="0"/>
          </a:p>
        </p:txBody>
      </p:sp>
    </p:spTree>
    <p:extLst>
      <p:ext uri="{BB962C8B-B14F-4D97-AF65-F5344CB8AC3E}">
        <p14:creationId xmlns:p14="http://schemas.microsoft.com/office/powerpoint/2010/main" val="8879190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itchFamily="34" charset="0"/>
              </a:rPr>
              <a:t>Concepts we learnt</a:t>
            </a:r>
            <a:endParaRPr lang="en-IN" dirty="0">
              <a:latin typeface="Calibri" pitchFamily="34" charset="0"/>
            </a:endParaRPr>
          </a:p>
        </p:txBody>
      </p:sp>
      <p:sp>
        <p:nvSpPr>
          <p:cNvPr id="3" name="Content Placeholder 2"/>
          <p:cNvSpPr>
            <a:spLocks noGrp="1"/>
          </p:cNvSpPr>
          <p:nvPr>
            <p:ph idx="1"/>
          </p:nvPr>
        </p:nvSpPr>
        <p:spPr/>
        <p:txBody>
          <a:bodyPr>
            <a:normAutofit lnSpcReduction="10000"/>
          </a:bodyPr>
          <a:lstStyle/>
          <a:p>
            <a:r>
              <a:rPr lang="en-US" b="1" dirty="0" smtClean="0">
                <a:latin typeface="Segoe UI Light" pitchFamily="34" charset="0"/>
              </a:rPr>
              <a:t>HIVE</a:t>
            </a:r>
          </a:p>
          <a:p>
            <a:pPr marL="571500" indent="-457200">
              <a:buFont typeface="+mj-lt"/>
              <a:buAutoNum type="alphaLcPeriod"/>
            </a:pPr>
            <a:r>
              <a:rPr lang="en-US" sz="2000" dirty="0" smtClean="0">
                <a:latin typeface="Segoe UI Light" pitchFamily="34" charset="0"/>
              </a:rPr>
              <a:t>Create table</a:t>
            </a:r>
          </a:p>
          <a:p>
            <a:pPr marL="571500" indent="-457200">
              <a:buFont typeface="+mj-lt"/>
              <a:buAutoNum type="alphaLcPeriod"/>
            </a:pPr>
            <a:r>
              <a:rPr lang="en-US" sz="2000" dirty="0" smtClean="0">
                <a:latin typeface="Segoe UI Light" pitchFamily="34" charset="0"/>
              </a:rPr>
              <a:t>Load data</a:t>
            </a:r>
          </a:p>
          <a:p>
            <a:pPr marL="571500" indent="-457200">
              <a:buFont typeface="+mj-lt"/>
              <a:buAutoNum type="alphaLcPeriod"/>
            </a:pPr>
            <a:r>
              <a:rPr lang="en-US" sz="2000" dirty="0" smtClean="0">
                <a:latin typeface="Segoe UI Light" pitchFamily="34" charset="0"/>
              </a:rPr>
              <a:t>Export data </a:t>
            </a:r>
            <a:endParaRPr lang="en-US" sz="2000" dirty="0">
              <a:latin typeface="Segoe UI Light" pitchFamily="34" charset="0"/>
            </a:endParaRPr>
          </a:p>
          <a:p>
            <a:r>
              <a:rPr lang="en-US" b="1" dirty="0" smtClean="0">
                <a:latin typeface="Segoe UI Light" pitchFamily="34" charset="0"/>
              </a:rPr>
              <a:t>PIG</a:t>
            </a:r>
          </a:p>
          <a:p>
            <a:pPr marL="571500" indent="-457200">
              <a:buFont typeface="+mj-lt"/>
              <a:buAutoNum type="alphaLcPeriod"/>
            </a:pPr>
            <a:r>
              <a:rPr lang="en-US" sz="1900" dirty="0" smtClean="0">
                <a:latin typeface="Segoe UI Light" pitchFamily="34" charset="0"/>
              </a:rPr>
              <a:t>LOAD data</a:t>
            </a:r>
          </a:p>
          <a:p>
            <a:pPr marL="571500" indent="-457200">
              <a:buFont typeface="+mj-lt"/>
              <a:buAutoNum type="alphaLcPeriod"/>
            </a:pPr>
            <a:r>
              <a:rPr lang="en-US" sz="1900" dirty="0" smtClean="0">
                <a:latin typeface="Segoe UI Light" pitchFamily="34" charset="0"/>
              </a:rPr>
              <a:t>FILTER data</a:t>
            </a:r>
          </a:p>
          <a:p>
            <a:pPr marL="571500" indent="-457200">
              <a:buFont typeface="+mj-lt"/>
              <a:buAutoNum type="alphaLcPeriod"/>
            </a:pPr>
            <a:r>
              <a:rPr lang="en-US" sz="1900" dirty="0" smtClean="0">
                <a:latin typeface="Segoe UI Light" pitchFamily="34" charset="0"/>
              </a:rPr>
              <a:t>GROUP data</a:t>
            </a:r>
          </a:p>
          <a:p>
            <a:pPr marL="571500" indent="-457200">
              <a:buFont typeface="+mj-lt"/>
              <a:buAutoNum type="alphaLcPeriod"/>
            </a:pPr>
            <a:r>
              <a:rPr lang="en-US" sz="1900" dirty="0" smtClean="0">
                <a:latin typeface="Segoe UI Light" pitchFamily="34" charset="0"/>
              </a:rPr>
              <a:t>JOIN data</a:t>
            </a:r>
          </a:p>
          <a:p>
            <a:pPr marL="571500" indent="-457200">
              <a:buFont typeface="+mj-lt"/>
              <a:buAutoNum type="alphaLcPeriod"/>
            </a:pPr>
            <a:r>
              <a:rPr lang="en-US" sz="1900" dirty="0" smtClean="0">
                <a:latin typeface="Segoe UI Light" pitchFamily="34" charset="0"/>
              </a:rPr>
              <a:t>DUMP AND STORE data</a:t>
            </a:r>
            <a:endParaRPr lang="en-US" sz="1900" dirty="0">
              <a:latin typeface="Segoe UI Light" pitchFamily="34" charset="0"/>
            </a:endParaRPr>
          </a:p>
          <a:p>
            <a:r>
              <a:rPr lang="en-US" b="1" dirty="0" smtClean="0">
                <a:latin typeface="Segoe UI Light" pitchFamily="34" charset="0"/>
              </a:rPr>
              <a:t>MySQL</a:t>
            </a:r>
          </a:p>
          <a:p>
            <a:r>
              <a:rPr lang="en-US" b="1" dirty="0" smtClean="0">
                <a:latin typeface="Segoe UI Light" pitchFamily="34" charset="0"/>
              </a:rPr>
              <a:t>SQOOP</a:t>
            </a:r>
          </a:p>
          <a:p>
            <a:pPr marL="571500" indent="-457200">
              <a:buFont typeface="+mj-lt"/>
              <a:buAutoNum type="alphaLcPeriod"/>
            </a:pPr>
            <a:r>
              <a:rPr lang="en-US" sz="1900" dirty="0" smtClean="0">
                <a:latin typeface="Segoe UI Light" pitchFamily="34" charset="0"/>
              </a:rPr>
              <a:t>Import data from RDBMS</a:t>
            </a:r>
          </a:p>
          <a:p>
            <a:pPr marL="571500" indent="-457200">
              <a:buFont typeface="+mj-lt"/>
              <a:buAutoNum type="alphaLcPeriod"/>
            </a:pPr>
            <a:r>
              <a:rPr lang="en-US" sz="1900" dirty="0" smtClean="0">
                <a:latin typeface="Segoe UI Light" pitchFamily="34" charset="0"/>
              </a:rPr>
              <a:t>Export data to RDBMS</a:t>
            </a:r>
          </a:p>
          <a:p>
            <a:endParaRPr lang="en-IN" dirty="0"/>
          </a:p>
        </p:txBody>
      </p:sp>
    </p:spTree>
    <p:extLst>
      <p:ext uri="{BB962C8B-B14F-4D97-AF65-F5344CB8AC3E}">
        <p14:creationId xmlns:p14="http://schemas.microsoft.com/office/powerpoint/2010/main" val="34035923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alibri" pitchFamily="34" charset="0"/>
              </a:rPr>
              <a:t>Project 1 E-Commerce</a:t>
            </a:r>
            <a:br>
              <a:rPr lang="en-US" dirty="0" smtClean="0">
                <a:latin typeface="Calibri" pitchFamily="34" charset="0"/>
              </a:rPr>
            </a:br>
            <a:r>
              <a:rPr lang="en-US" dirty="0" smtClean="0">
                <a:latin typeface="Calibri" pitchFamily="34" charset="0"/>
              </a:rPr>
              <a:t>Online Transaction Analysis</a:t>
            </a:r>
            <a:endParaRPr lang="en-IN" dirty="0">
              <a:latin typeface="Calibri" pitchFamily="34" charset="0"/>
            </a:endParaRPr>
          </a:p>
        </p:txBody>
      </p:sp>
      <p:sp>
        <p:nvSpPr>
          <p:cNvPr id="3" name="Content Placeholder 2"/>
          <p:cNvSpPr>
            <a:spLocks noGrp="1"/>
          </p:cNvSpPr>
          <p:nvPr>
            <p:ph idx="1"/>
          </p:nvPr>
        </p:nvSpPr>
        <p:spPr/>
        <p:txBody>
          <a:bodyPr>
            <a:normAutofit fontScale="77500" lnSpcReduction="20000"/>
          </a:bodyPr>
          <a:lstStyle/>
          <a:p>
            <a:pPr>
              <a:lnSpc>
                <a:spcPct val="210000"/>
              </a:lnSpc>
            </a:pPr>
            <a:r>
              <a:rPr lang="en-US" sz="2400" b="1" dirty="0" smtClean="0">
                <a:latin typeface="Segoe UI Light" pitchFamily="34" charset="0"/>
              </a:rPr>
              <a:t>BACKGROUND</a:t>
            </a:r>
            <a:r>
              <a:rPr lang="en-US" dirty="0" smtClean="0">
                <a:latin typeface="Segoe UI Light" pitchFamily="34" charset="0"/>
              </a:rPr>
              <a:t> - I am a Hadoop Developer.</a:t>
            </a:r>
          </a:p>
          <a:p>
            <a:pPr>
              <a:lnSpc>
                <a:spcPct val="210000"/>
              </a:lnSpc>
            </a:pPr>
            <a:r>
              <a:rPr lang="en-US" sz="2300" b="1" dirty="0" smtClean="0">
                <a:latin typeface="Segoe UI Light" pitchFamily="34" charset="0"/>
              </a:rPr>
              <a:t>OBJECTIVE </a:t>
            </a:r>
            <a:r>
              <a:rPr lang="en-US" dirty="0" smtClean="0">
                <a:latin typeface="Segoe UI Light" pitchFamily="34" charset="0"/>
              </a:rPr>
              <a:t>– Project is based on real time analysis of a online transaction data given by one of our client company. This Ecommerce project gathers some facts  like</a:t>
            </a:r>
          </a:p>
          <a:p>
            <a:pPr marL="571500" indent="-457200">
              <a:lnSpc>
                <a:spcPct val="210000"/>
              </a:lnSpc>
              <a:buFont typeface="+mj-lt"/>
              <a:buAutoNum type="alphaLcPeriod"/>
            </a:pPr>
            <a:r>
              <a:rPr lang="en-US" dirty="0" smtClean="0">
                <a:latin typeface="Segoe UI Light" pitchFamily="34" charset="0"/>
              </a:rPr>
              <a:t>how much monthly revenue company is generating?</a:t>
            </a:r>
          </a:p>
          <a:p>
            <a:pPr marL="571500" indent="-457200">
              <a:lnSpc>
                <a:spcPct val="210000"/>
              </a:lnSpc>
              <a:buFont typeface="+mj-lt"/>
              <a:buAutoNum type="alphaLcPeriod"/>
            </a:pPr>
            <a:r>
              <a:rPr lang="en-US" dirty="0" smtClean="0">
                <a:latin typeface="Segoe UI Light" pitchFamily="34" charset="0"/>
              </a:rPr>
              <a:t>What is his top selling products?</a:t>
            </a:r>
          </a:p>
          <a:p>
            <a:pPr marL="571500" indent="-457200">
              <a:lnSpc>
                <a:spcPct val="210000"/>
              </a:lnSpc>
              <a:buFont typeface="+mj-lt"/>
              <a:buAutoNum type="alphaLcPeriod"/>
            </a:pPr>
            <a:r>
              <a:rPr lang="en-US" dirty="0" smtClean="0">
                <a:latin typeface="Segoe UI Light" pitchFamily="34" charset="0"/>
              </a:rPr>
              <a:t>Who are the Top customers?</a:t>
            </a:r>
          </a:p>
          <a:p>
            <a:pPr marL="571500" indent="-457200">
              <a:lnSpc>
                <a:spcPct val="210000"/>
              </a:lnSpc>
              <a:buFont typeface="+mj-lt"/>
              <a:buAutoNum type="alphaLcPeriod"/>
            </a:pPr>
            <a:r>
              <a:rPr lang="en-US" dirty="0" smtClean="0">
                <a:latin typeface="Segoe UI Light" pitchFamily="34" charset="0"/>
              </a:rPr>
              <a:t>Profession who is most affected by their Products?</a:t>
            </a:r>
          </a:p>
        </p:txBody>
      </p:sp>
    </p:spTree>
    <p:extLst>
      <p:ext uri="{BB962C8B-B14F-4D97-AF65-F5344CB8AC3E}">
        <p14:creationId xmlns:p14="http://schemas.microsoft.com/office/powerpoint/2010/main" val="37031221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Calibri" pitchFamily="34" charset="0"/>
              </a:rPr>
              <a:t>Project 1 E-Commerce</a:t>
            </a:r>
            <a:br>
              <a:rPr lang="en-US" dirty="0">
                <a:latin typeface="Calibri" pitchFamily="34" charset="0"/>
              </a:rPr>
            </a:br>
            <a:r>
              <a:rPr lang="en-US" dirty="0">
                <a:latin typeface="Calibri" pitchFamily="34" charset="0"/>
              </a:rPr>
              <a:t>Online Transaction Analysis</a:t>
            </a:r>
            <a:endParaRPr lang="en-IN" dirty="0">
              <a:latin typeface="Calibri" pitchFamily="34" charset="0"/>
            </a:endParaRPr>
          </a:p>
        </p:txBody>
      </p:sp>
      <p:sp>
        <p:nvSpPr>
          <p:cNvPr id="3" name="Content Placeholder 2"/>
          <p:cNvSpPr>
            <a:spLocks noGrp="1"/>
          </p:cNvSpPr>
          <p:nvPr>
            <p:ph idx="1"/>
          </p:nvPr>
        </p:nvSpPr>
        <p:spPr>
          <a:xfrm>
            <a:off x="457200" y="1772816"/>
            <a:ext cx="8229600" cy="4704184"/>
          </a:xfrm>
        </p:spPr>
        <p:txBody>
          <a:bodyPr>
            <a:normAutofit fontScale="92500" lnSpcReduction="10000"/>
          </a:bodyPr>
          <a:lstStyle/>
          <a:p>
            <a:pPr>
              <a:lnSpc>
                <a:spcPct val="120000"/>
              </a:lnSpc>
            </a:pPr>
            <a:r>
              <a:rPr lang="en-US" sz="2400" b="1" dirty="0">
                <a:latin typeface="Segoe UI Light" pitchFamily="34" charset="0"/>
              </a:rPr>
              <a:t>TECHNOLOGY USED-</a:t>
            </a:r>
          </a:p>
          <a:p>
            <a:pPr marL="571500" indent="-457200">
              <a:lnSpc>
                <a:spcPct val="120000"/>
              </a:lnSpc>
              <a:buFont typeface="+mj-lt"/>
              <a:buAutoNum type="alphaLcPeriod"/>
            </a:pPr>
            <a:r>
              <a:rPr lang="en-US" dirty="0">
                <a:latin typeface="Segoe UI Light" pitchFamily="34" charset="0"/>
              </a:rPr>
              <a:t>Apache Hadoop</a:t>
            </a:r>
          </a:p>
          <a:p>
            <a:pPr marL="571500" indent="-457200">
              <a:lnSpc>
                <a:spcPct val="120000"/>
              </a:lnSpc>
              <a:buFont typeface="+mj-lt"/>
              <a:buAutoNum type="alphaLcPeriod"/>
            </a:pPr>
            <a:r>
              <a:rPr lang="en-US" dirty="0">
                <a:latin typeface="Segoe UI Light" pitchFamily="34" charset="0"/>
              </a:rPr>
              <a:t>Map Reduce Programming</a:t>
            </a:r>
          </a:p>
          <a:p>
            <a:pPr marL="571500" indent="-457200">
              <a:lnSpc>
                <a:spcPct val="120000"/>
              </a:lnSpc>
              <a:buFont typeface="+mj-lt"/>
              <a:buAutoNum type="alphaLcPeriod"/>
            </a:pPr>
            <a:r>
              <a:rPr lang="en-US" dirty="0">
                <a:latin typeface="Segoe UI Light" pitchFamily="34" charset="0"/>
              </a:rPr>
              <a:t>HIVE</a:t>
            </a:r>
          </a:p>
          <a:p>
            <a:pPr marL="571500" indent="-457200">
              <a:lnSpc>
                <a:spcPct val="120000"/>
              </a:lnSpc>
              <a:buFont typeface="+mj-lt"/>
              <a:buAutoNum type="alphaLcPeriod"/>
            </a:pPr>
            <a:r>
              <a:rPr lang="en-US" dirty="0">
                <a:latin typeface="Segoe UI Light" pitchFamily="34" charset="0"/>
              </a:rPr>
              <a:t>PIG</a:t>
            </a:r>
            <a:endParaRPr lang="en-IN" dirty="0">
              <a:latin typeface="Segoe UI Light" pitchFamily="34" charset="0"/>
            </a:endParaRPr>
          </a:p>
          <a:p>
            <a:pPr>
              <a:lnSpc>
                <a:spcPct val="120000"/>
              </a:lnSpc>
            </a:pPr>
            <a:endParaRPr lang="en-US" dirty="0" smtClean="0">
              <a:latin typeface="Segoe UI Light" pitchFamily="34" charset="0"/>
            </a:endParaRPr>
          </a:p>
          <a:p>
            <a:pPr>
              <a:lnSpc>
                <a:spcPct val="120000"/>
              </a:lnSpc>
            </a:pPr>
            <a:r>
              <a:rPr lang="en-US" sz="2400" b="1" dirty="0" smtClean="0">
                <a:latin typeface="Segoe UI Light" pitchFamily="34" charset="0"/>
              </a:rPr>
              <a:t>SOFTWARE USED-</a:t>
            </a:r>
          </a:p>
          <a:p>
            <a:pPr marL="571500" indent="-457200">
              <a:lnSpc>
                <a:spcPct val="120000"/>
              </a:lnSpc>
              <a:buFont typeface="+mj-lt"/>
              <a:buAutoNum type="alphaLcPeriod"/>
            </a:pPr>
            <a:r>
              <a:rPr lang="en-US" dirty="0" smtClean="0">
                <a:latin typeface="Segoe UI Light" pitchFamily="34" charset="0"/>
              </a:rPr>
              <a:t>Virtual Box</a:t>
            </a:r>
          </a:p>
          <a:p>
            <a:pPr marL="571500" indent="-457200">
              <a:lnSpc>
                <a:spcPct val="120000"/>
              </a:lnSpc>
              <a:buFont typeface="+mj-lt"/>
              <a:buAutoNum type="alphaLcPeriod"/>
            </a:pPr>
            <a:r>
              <a:rPr lang="en-US" dirty="0" smtClean="0">
                <a:latin typeface="Segoe UI Light" pitchFamily="34" charset="0"/>
              </a:rPr>
              <a:t>Eclipse</a:t>
            </a:r>
          </a:p>
          <a:p>
            <a:pPr marL="571500" indent="-457200">
              <a:lnSpc>
                <a:spcPct val="120000"/>
              </a:lnSpc>
              <a:buFont typeface="+mj-lt"/>
              <a:buAutoNum type="alphaLcPeriod"/>
            </a:pPr>
            <a:r>
              <a:rPr lang="en-US" dirty="0" smtClean="0">
                <a:latin typeface="Segoe UI Light" pitchFamily="34" charset="0"/>
              </a:rPr>
              <a:t>Ubuntu</a:t>
            </a:r>
            <a:endParaRPr lang="en-IN" dirty="0">
              <a:latin typeface="Segoe UI Light" pitchFamily="34" charset="0"/>
            </a:endParaRPr>
          </a:p>
        </p:txBody>
      </p:sp>
    </p:spTree>
    <p:extLst>
      <p:ext uri="{BB962C8B-B14F-4D97-AF65-F5344CB8AC3E}">
        <p14:creationId xmlns:p14="http://schemas.microsoft.com/office/powerpoint/2010/main" val="4309380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itchFamily="34" charset="0"/>
              </a:rPr>
              <a:t>Outline</a:t>
            </a:r>
            <a:endParaRPr lang="en-IN" dirty="0">
              <a:latin typeface="Calibri" pitchFamily="34" charset="0"/>
            </a:endParaRPr>
          </a:p>
        </p:txBody>
      </p:sp>
      <p:sp>
        <p:nvSpPr>
          <p:cNvPr id="3" name="Content Placeholder 2"/>
          <p:cNvSpPr>
            <a:spLocks noGrp="1"/>
          </p:cNvSpPr>
          <p:nvPr>
            <p:ph idx="1"/>
          </p:nvPr>
        </p:nvSpPr>
        <p:spPr>
          <a:xfrm>
            <a:off x="457200" y="1484784"/>
            <a:ext cx="7620000" cy="4916016"/>
          </a:xfrm>
        </p:spPr>
        <p:txBody>
          <a:bodyPr>
            <a:noAutofit/>
          </a:bodyPr>
          <a:lstStyle/>
          <a:p>
            <a:pPr>
              <a:buFont typeface="Wingdings" pitchFamily="2" charset="2"/>
              <a:buChar char="Ø"/>
            </a:pPr>
            <a:r>
              <a:rPr lang="en-US" sz="2400" dirty="0" smtClean="0">
                <a:latin typeface="Segoe UI Light" pitchFamily="34" charset="0"/>
              </a:rPr>
              <a:t>Introduction</a:t>
            </a:r>
          </a:p>
          <a:p>
            <a:pPr>
              <a:buFont typeface="Arial" pitchFamily="34" charset="0"/>
              <a:buChar char="•"/>
            </a:pPr>
            <a:r>
              <a:rPr lang="en-US" sz="2400" dirty="0" smtClean="0">
                <a:latin typeface="Segoe UI Light" pitchFamily="34" charset="0"/>
              </a:rPr>
              <a:t>What is Big Data?</a:t>
            </a:r>
          </a:p>
          <a:p>
            <a:pPr>
              <a:buFont typeface="Arial" pitchFamily="34" charset="0"/>
              <a:buChar char="•"/>
            </a:pPr>
            <a:r>
              <a:rPr lang="en-US" sz="2400" dirty="0" smtClean="0">
                <a:latin typeface="Segoe UI Light" pitchFamily="34" charset="0"/>
              </a:rPr>
              <a:t>4v’s </a:t>
            </a:r>
            <a:r>
              <a:rPr lang="en-US" sz="2400" dirty="0" smtClean="0">
                <a:latin typeface="Segoe UI Light" pitchFamily="34" charset="0"/>
              </a:rPr>
              <a:t>And Type of “BIGDATA” </a:t>
            </a:r>
          </a:p>
          <a:p>
            <a:pPr>
              <a:buFont typeface="Arial" pitchFamily="34" charset="0"/>
              <a:buChar char="•"/>
            </a:pPr>
            <a:r>
              <a:rPr lang="en-US" sz="2400" dirty="0" smtClean="0">
                <a:latin typeface="Segoe UI Light" pitchFamily="34" charset="0"/>
              </a:rPr>
              <a:t>When Big-Data is really a problem?</a:t>
            </a:r>
          </a:p>
          <a:p>
            <a:pPr>
              <a:buFont typeface="Wingdings" pitchFamily="2" charset="2"/>
              <a:buChar char="Ø"/>
            </a:pPr>
            <a:r>
              <a:rPr lang="en-US" sz="2400" dirty="0" smtClean="0">
                <a:latin typeface="Segoe UI Light" pitchFamily="34" charset="0"/>
              </a:rPr>
              <a:t>Prerequisites</a:t>
            </a:r>
          </a:p>
          <a:p>
            <a:pPr>
              <a:buFont typeface="Wingdings" pitchFamily="2" charset="2"/>
              <a:buChar char="Ø"/>
            </a:pPr>
            <a:r>
              <a:rPr lang="en-US" sz="2400" dirty="0" smtClean="0">
                <a:latin typeface="Segoe UI Light" pitchFamily="34" charset="0"/>
              </a:rPr>
              <a:t>Hadoop</a:t>
            </a:r>
          </a:p>
          <a:p>
            <a:pPr>
              <a:buFont typeface="Wingdings" pitchFamily="2" charset="2"/>
              <a:buChar char="Ø"/>
            </a:pPr>
            <a:r>
              <a:rPr lang="en-US" sz="2400" dirty="0" smtClean="0">
                <a:latin typeface="Segoe UI Light" pitchFamily="34" charset="0"/>
              </a:rPr>
              <a:t>Daily Achievement</a:t>
            </a:r>
          </a:p>
          <a:p>
            <a:pPr>
              <a:buFont typeface="Wingdings" pitchFamily="2" charset="2"/>
              <a:buChar char="Ø"/>
            </a:pPr>
            <a:r>
              <a:rPr lang="en-US" sz="2400" dirty="0" smtClean="0">
                <a:latin typeface="Segoe UI Light" pitchFamily="34" charset="0"/>
              </a:rPr>
              <a:t>Technology Used</a:t>
            </a:r>
          </a:p>
          <a:p>
            <a:pPr>
              <a:buFont typeface="Wingdings" pitchFamily="2" charset="2"/>
              <a:buChar char="Ø"/>
            </a:pPr>
            <a:r>
              <a:rPr lang="en-US" sz="2400" dirty="0" smtClean="0">
                <a:latin typeface="Segoe UI Light" pitchFamily="34" charset="0"/>
              </a:rPr>
              <a:t>Concepts</a:t>
            </a:r>
          </a:p>
          <a:p>
            <a:pPr>
              <a:buFont typeface="Wingdings" pitchFamily="2" charset="2"/>
              <a:buChar char="Ø"/>
            </a:pPr>
            <a:r>
              <a:rPr lang="en-US" sz="2400" dirty="0" smtClean="0">
                <a:latin typeface="Segoe UI Light" pitchFamily="34" charset="0"/>
              </a:rPr>
              <a:t>GITHUB</a:t>
            </a:r>
            <a:endParaRPr lang="en-IN" sz="2400" dirty="0">
              <a:latin typeface="Segoe UI Light" pitchFamily="34" charset="0"/>
            </a:endParaRPr>
          </a:p>
        </p:txBody>
      </p:sp>
    </p:spTree>
    <p:extLst>
      <p:ext uri="{BB962C8B-B14F-4D97-AF65-F5344CB8AC3E}">
        <p14:creationId xmlns:p14="http://schemas.microsoft.com/office/powerpoint/2010/main" val="15439823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rPr>
              <a:t>Data we have for Project 1</a:t>
            </a:r>
            <a:endParaRPr lang="en-IN" dirty="0">
              <a:latin typeface="Calibri"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1484784"/>
            <a:ext cx="6376086" cy="4800600"/>
          </a:xfrm>
        </p:spPr>
      </p:pic>
    </p:spTree>
    <p:extLst>
      <p:ext uri="{BB962C8B-B14F-4D97-AF65-F5344CB8AC3E}">
        <p14:creationId xmlns:p14="http://schemas.microsoft.com/office/powerpoint/2010/main" val="40062118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Calibri" pitchFamily="34" charset="0"/>
              </a:rPr>
              <a:t>Some Use Case from Project 1</a:t>
            </a:r>
            <a:endParaRPr lang="en-IN" dirty="0">
              <a:latin typeface="Calibri" pitchFamily="34" charset="0"/>
            </a:endParaRPr>
          </a:p>
        </p:txBody>
      </p:sp>
      <p:sp>
        <p:nvSpPr>
          <p:cNvPr id="3" name="Content Placeholder 2"/>
          <p:cNvSpPr>
            <a:spLocks noGrp="1"/>
          </p:cNvSpPr>
          <p:nvPr>
            <p:ph idx="1"/>
          </p:nvPr>
        </p:nvSpPr>
        <p:spPr/>
        <p:txBody>
          <a:bodyPr>
            <a:normAutofit fontScale="77500" lnSpcReduction="20000"/>
          </a:bodyPr>
          <a:lstStyle/>
          <a:p>
            <a:r>
              <a:rPr lang="en-US" sz="4600" b="1" dirty="0" smtClean="0">
                <a:solidFill>
                  <a:srgbClr val="00B050"/>
                </a:solidFill>
                <a:latin typeface="Segoe UI Light" pitchFamily="34" charset="0"/>
              </a:rPr>
              <a:t>Use CASE1</a:t>
            </a:r>
          </a:p>
          <a:p>
            <a:pPr marL="411480" lvl="1" indent="0">
              <a:buNone/>
            </a:pPr>
            <a:r>
              <a:rPr lang="en-US" sz="3600" b="1" dirty="0" smtClean="0">
                <a:latin typeface="Segoe UI Light" pitchFamily="34" charset="0"/>
              </a:rPr>
              <a:t>Heavy </a:t>
            </a:r>
            <a:r>
              <a:rPr lang="en-US" sz="3600" b="1" dirty="0">
                <a:latin typeface="Segoe UI Light" pitchFamily="34" charset="0"/>
              </a:rPr>
              <a:t>Price based Transaction</a:t>
            </a:r>
            <a:r>
              <a:rPr lang="en-US" sz="3600" b="1" dirty="0" smtClean="0">
                <a:latin typeface="Segoe UI Light" pitchFamily="34" charset="0"/>
              </a:rPr>
              <a:t>.</a:t>
            </a:r>
          </a:p>
          <a:p>
            <a:pPr marL="411480" lvl="1" indent="0">
              <a:buNone/>
            </a:pPr>
            <a:endParaRPr lang="en-US" sz="3100" dirty="0">
              <a:latin typeface="Segoe UI Light" pitchFamily="34" charset="0"/>
            </a:endParaRPr>
          </a:p>
          <a:p>
            <a:pPr marL="411480" lvl="1" indent="0">
              <a:buNone/>
            </a:pPr>
            <a:r>
              <a:rPr lang="en-US" sz="2600" dirty="0">
                <a:latin typeface="Segoe UI Light" pitchFamily="34" charset="0"/>
              </a:rPr>
              <a:t>User has to specify a minimum price here</a:t>
            </a:r>
            <a:r>
              <a:rPr lang="en-US" sz="2600" dirty="0" smtClean="0">
                <a:latin typeface="Segoe UI Light" pitchFamily="34" charset="0"/>
              </a:rPr>
              <a:t>.</a:t>
            </a:r>
          </a:p>
          <a:p>
            <a:pPr marL="411480" lvl="1" indent="0">
              <a:buNone/>
            </a:pPr>
            <a:endParaRPr lang="en-US" sz="2600" dirty="0" smtClean="0">
              <a:latin typeface="Segoe UI Light" pitchFamily="34" charset="0"/>
            </a:endParaRPr>
          </a:p>
          <a:p>
            <a:pPr marL="411480" lvl="1" indent="0">
              <a:buNone/>
            </a:pPr>
            <a:r>
              <a:rPr lang="en-US" sz="2600" dirty="0" smtClean="0">
                <a:latin typeface="Segoe UI Light" pitchFamily="34" charset="0"/>
              </a:rPr>
              <a:t>Validation of input is done here so that task only runs when we got valid input in number.</a:t>
            </a:r>
          </a:p>
          <a:p>
            <a:pPr marL="411480" lvl="1" indent="0">
              <a:buNone/>
            </a:pPr>
            <a:endParaRPr lang="en-US" sz="2600" dirty="0">
              <a:latin typeface="Segoe UI Light" pitchFamily="34" charset="0"/>
            </a:endParaRPr>
          </a:p>
          <a:p>
            <a:pPr marL="411480" lvl="1" indent="0">
              <a:buNone/>
            </a:pPr>
            <a:r>
              <a:rPr lang="en-US" sz="2600" dirty="0" smtClean="0">
                <a:latin typeface="Segoe UI Light" pitchFamily="34" charset="0"/>
              </a:rPr>
              <a:t>Task done in HIVE, PIG and MAP REDUCE.</a:t>
            </a:r>
            <a:endParaRPr lang="en-US" sz="2600" dirty="0">
              <a:latin typeface="Segoe UI Light" pitchFamily="34" charset="0"/>
            </a:endParaRPr>
          </a:p>
          <a:p>
            <a:endParaRPr lang="en-US" sz="3200" dirty="0">
              <a:latin typeface="Segoe UI Light" pitchFamily="34" charset="0"/>
            </a:endParaRPr>
          </a:p>
          <a:p>
            <a:endParaRPr lang="en-US" sz="3200" dirty="0" smtClean="0">
              <a:latin typeface="Segoe UI Light" pitchFamily="34" charset="0"/>
            </a:endParaRPr>
          </a:p>
          <a:p>
            <a:endParaRPr lang="en-US" sz="3200" dirty="0" smtClean="0">
              <a:latin typeface="Segoe UI Light" pitchFamily="34" charset="0"/>
            </a:endParaRPr>
          </a:p>
          <a:p>
            <a:pPr marL="411480" lvl="1" indent="0">
              <a:buNone/>
            </a:pPr>
            <a:r>
              <a:rPr lang="en-US" sz="3200" dirty="0">
                <a:latin typeface="Segoe UI Light" pitchFamily="34" charset="0"/>
              </a:rPr>
              <a:t> </a:t>
            </a:r>
            <a:r>
              <a:rPr lang="en-US" sz="3200" dirty="0" smtClean="0">
                <a:latin typeface="Segoe UI Light" pitchFamily="34" charset="0"/>
              </a:rPr>
              <a:t>   </a:t>
            </a:r>
            <a:endParaRPr lang="en-US" sz="3200" dirty="0">
              <a:latin typeface="Segoe UI Light" pitchFamily="34" charset="0"/>
            </a:endParaRPr>
          </a:p>
          <a:p>
            <a:pPr marL="411480" lvl="1" indent="0">
              <a:buNone/>
            </a:pPr>
            <a:endParaRPr lang="en-US" sz="3200" dirty="0" smtClean="0">
              <a:latin typeface="Segoe UI Light" pitchFamily="34" charset="0"/>
            </a:endParaRPr>
          </a:p>
          <a:p>
            <a:pPr lvl="1"/>
            <a:endParaRPr lang="en-US" sz="3200" dirty="0" smtClean="0">
              <a:latin typeface="Segoe UI Light" pitchFamily="34" charset="0"/>
            </a:endParaRPr>
          </a:p>
          <a:p>
            <a:pPr marL="411480" lvl="1" indent="0">
              <a:buNone/>
            </a:pPr>
            <a:endParaRPr lang="en-IN" sz="3200" dirty="0"/>
          </a:p>
        </p:txBody>
      </p:sp>
    </p:spTree>
    <p:extLst>
      <p:ext uri="{BB962C8B-B14F-4D97-AF65-F5344CB8AC3E}">
        <p14:creationId xmlns:p14="http://schemas.microsoft.com/office/powerpoint/2010/main" val="11240242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3600" b="1" dirty="0">
                <a:solidFill>
                  <a:srgbClr val="00B050"/>
                </a:solidFill>
                <a:latin typeface="Segoe UI Light" pitchFamily="34" charset="0"/>
              </a:rPr>
              <a:t>Use </a:t>
            </a:r>
            <a:r>
              <a:rPr lang="en-US" sz="3600" b="1" dirty="0" smtClean="0">
                <a:solidFill>
                  <a:srgbClr val="00B050"/>
                </a:solidFill>
                <a:latin typeface="Segoe UI Light" pitchFamily="34" charset="0"/>
              </a:rPr>
              <a:t>CASE2 :</a:t>
            </a:r>
            <a:r>
              <a:rPr lang="en-US" sz="3600" b="1" dirty="0" smtClean="0">
                <a:latin typeface="Segoe UI Light" pitchFamily="34" charset="0"/>
              </a:rPr>
              <a:t>Price range based products</a:t>
            </a:r>
            <a:r>
              <a:rPr lang="en-US" sz="3100" b="1" dirty="0" smtClean="0">
                <a:latin typeface="Segoe UI Light" pitchFamily="34" charset="0"/>
              </a:rPr>
              <a:t/>
            </a:r>
            <a:br>
              <a:rPr lang="en-US" sz="3100" b="1" dirty="0" smtClean="0">
                <a:latin typeface="Segoe UI Light" pitchFamily="34" charset="0"/>
              </a:rPr>
            </a:br>
            <a:endParaRPr lang="en-IN" dirty="0">
              <a:latin typeface="Calibri" pitchFamily="34" charset="0"/>
            </a:endParaRPr>
          </a:p>
        </p:txBody>
      </p:sp>
      <p:sp>
        <p:nvSpPr>
          <p:cNvPr id="3" name="Content Placeholder 2"/>
          <p:cNvSpPr>
            <a:spLocks noGrp="1"/>
          </p:cNvSpPr>
          <p:nvPr>
            <p:ph idx="1"/>
          </p:nvPr>
        </p:nvSpPr>
        <p:spPr/>
        <p:txBody>
          <a:bodyPr>
            <a:normAutofit fontScale="92500" lnSpcReduction="10000"/>
          </a:bodyPr>
          <a:lstStyle/>
          <a:p>
            <a:pPr marL="411480" lvl="1" indent="0">
              <a:buNone/>
            </a:pPr>
            <a:endParaRPr lang="en-US" sz="3100" dirty="0">
              <a:latin typeface="Segoe UI Light" pitchFamily="34" charset="0"/>
            </a:endParaRPr>
          </a:p>
          <a:p>
            <a:pPr marL="411480" lvl="1" indent="0">
              <a:buNone/>
            </a:pPr>
            <a:r>
              <a:rPr lang="en-US" sz="2600" dirty="0">
                <a:latin typeface="Segoe UI Light" pitchFamily="34" charset="0"/>
              </a:rPr>
              <a:t>User has to specify a minimum </a:t>
            </a:r>
            <a:r>
              <a:rPr lang="en-US" sz="2600" dirty="0" smtClean="0">
                <a:latin typeface="Segoe UI Light" pitchFamily="34" charset="0"/>
              </a:rPr>
              <a:t>and maximum price.</a:t>
            </a:r>
          </a:p>
          <a:p>
            <a:pPr marL="411480" lvl="1" indent="0">
              <a:buNone/>
            </a:pPr>
            <a:endParaRPr lang="en-US" sz="2600" dirty="0" smtClean="0">
              <a:latin typeface="Segoe UI Light" pitchFamily="34" charset="0"/>
            </a:endParaRPr>
          </a:p>
          <a:p>
            <a:pPr marL="411480" lvl="1" indent="0">
              <a:buNone/>
            </a:pPr>
            <a:r>
              <a:rPr lang="en-US" sz="2600" dirty="0" smtClean="0">
                <a:latin typeface="Segoe UI Light" pitchFamily="34" charset="0"/>
              </a:rPr>
              <a:t>Validation of input is done here</a:t>
            </a:r>
          </a:p>
          <a:p>
            <a:pPr marL="868680" lvl="1" indent="-457200"/>
            <a:r>
              <a:rPr lang="en-US" sz="2600" dirty="0" smtClean="0">
                <a:latin typeface="Segoe UI Light" pitchFamily="34" charset="0"/>
              </a:rPr>
              <a:t>Maximum price can’t be less than the minimum price.</a:t>
            </a:r>
          </a:p>
          <a:p>
            <a:pPr marL="868680" lvl="1" indent="-457200"/>
            <a:r>
              <a:rPr lang="en-US" sz="2600" dirty="0" smtClean="0">
                <a:latin typeface="Segoe UI Light" pitchFamily="34" charset="0"/>
              </a:rPr>
              <a:t>Minimum and maximum can’t less than zero.</a:t>
            </a:r>
          </a:p>
          <a:p>
            <a:pPr marL="868680" lvl="1" indent="-457200"/>
            <a:r>
              <a:rPr lang="en-US" sz="2600" dirty="0" smtClean="0">
                <a:latin typeface="Segoe UI Light" pitchFamily="34" charset="0"/>
              </a:rPr>
              <a:t>User will displayed message for the above if he/she</a:t>
            </a:r>
          </a:p>
          <a:p>
            <a:pPr marL="411480" lvl="1" indent="0">
              <a:buNone/>
            </a:pPr>
            <a:r>
              <a:rPr lang="en-US" sz="2600" dirty="0">
                <a:latin typeface="Segoe UI Light" pitchFamily="34" charset="0"/>
              </a:rPr>
              <a:t> </a:t>
            </a:r>
            <a:r>
              <a:rPr lang="en-US" sz="2600" dirty="0" smtClean="0">
                <a:latin typeface="Segoe UI Light" pitchFamily="34" charset="0"/>
              </a:rPr>
              <a:t>        violate these constraints.</a:t>
            </a:r>
          </a:p>
          <a:p>
            <a:pPr marL="411480" lvl="1" indent="0">
              <a:buNone/>
            </a:pPr>
            <a:endParaRPr lang="en-US" sz="2600" dirty="0" smtClean="0">
              <a:latin typeface="Segoe UI Light" pitchFamily="34" charset="0"/>
            </a:endParaRPr>
          </a:p>
          <a:p>
            <a:pPr marL="411480" lvl="1" indent="0">
              <a:buNone/>
            </a:pPr>
            <a:endParaRPr lang="en-US" sz="2600" dirty="0">
              <a:latin typeface="Segoe UI Light" pitchFamily="34" charset="0"/>
            </a:endParaRPr>
          </a:p>
          <a:p>
            <a:pPr marL="411480" lvl="1" indent="0">
              <a:buNone/>
            </a:pPr>
            <a:r>
              <a:rPr lang="en-US" sz="2600" dirty="0" smtClean="0">
                <a:latin typeface="Segoe UI Light" pitchFamily="34" charset="0"/>
              </a:rPr>
              <a:t>Task done in HIVE, PIG and MAP REDUCE.</a:t>
            </a:r>
            <a:endParaRPr lang="en-US" sz="2600" dirty="0">
              <a:latin typeface="Segoe UI Light" pitchFamily="34" charset="0"/>
            </a:endParaRPr>
          </a:p>
          <a:p>
            <a:endParaRPr lang="en-US" sz="3200" dirty="0">
              <a:latin typeface="Segoe UI Light" pitchFamily="34" charset="0"/>
            </a:endParaRPr>
          </a:p>
          <a:p>
            <a:endParaRPr lang="en-US" sz="3200" dirty="0" smtClean="0">
              <a:latin typeface="Segoe UI Light" pitchFamily="34" charset="0"/>
            </a:endParaRPr>
          </a:p>
          <a:p>
            <a:endParaRPr lang="en-US" sz="3200" dirty="0" smtClean="0">
              <a:latin typeface="Segoe UI Light" pitchFamily="34" charset="0"/>
            </a:endParaRPr>
          </a:p>
        </p:txBody>
      </p:sp>
    </p:spTree>
    <p:extLst>
      <p:ext uri="{BB962C8B-B14F-4D97-AF65-F5344CB8AC3E}">
        <p14:creationId xmlns:p14="http://schemas.microsoft.com/office/powerpoint/2010/main" val="33317795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383432"/>
          </a:xfrm>
        </p:spPr>
        <p:txBody>
          <a:bodyPr>
            <a:noAutofit/>
          </a:bodyPr>
          <a:lstStyle/>
          <a:p>
            <a:pPr marL="411480" lvl="1"/>
            <a:r>
              <a:rPr lang="en-US" sz="3600" b="1" dirty="0" smtClean="0">
                <a:solidFill>
                  <a:srgbClr val="00B050"/>
                </a:solidFill>
                <a:latin typeface="Segoe UI Light" pitchFamily="34" charset="0"/>
              </a:rPr>
              <a:t>Use CASE3: </a:t>
            </a:r>
            <a:br>
              <a:rPr lang="en-US" sz="3600" b="1" dirty="0" smtClean="0">
                <a:solidFill>
                  <a:srgbClr val="00B050"/>
                </a:solidFill>
                <a:latin typeface="Segoe UI Light" pitchFamily="34" charset="0"/>
              </a:rPr>
            </a:br>
            <a:r>
              <a:rPr lang="en-US" sz="3600" b="1" dirty="0" smtClean="0">
                <a:latin typeface="Segoe UI Light" pitchFamily="34" charset="0"/>
              </a:rPr>
              <a:t>Customer Wise Transaction and Purchase</a:t>
            </a:r>
            <a:endParaRPr lang="en-US" sz="3600" b="1" dirty="0" smtClean="0">
              <a:latin typeface="Segoe UI Light" pitchFamily="34" charset="0"/>
            </a:endParaRPr>
          </a:p>
        </p:txBody>
      </p:sp>
      <p:sp>
        <p:nvSpPr>
          <p:cNvPr id="3" name="Content Placeholder 2"/>
          <p:cNvSpPr>
            <a:spLocks noGrp="1"/>
          </p:cNvSpPr>
          <p:nvPr>
            <p:ph idx="1"/>
          </p:nvPr>
        </p:nvSpPr>
        <p:spPr>
          <a:xfrm>
            <a:off x="457200" y="2276872"/>
            <a:ext cx="8229600" cy="4200128"/>
          </a:xfrm>
        </p:spPr>
        <p:txBody>
          <a:bodyPr>
            <a:normAutofit fontScale="85000" lnSpcReduction="20000"/>
          </a:bodyPr>
          <a:lstStyle/>
          <a:p>
            <a:pPr marL="411480" lvl="1" indent="0">
              <a:buNone/>
            </a:pPr>
            <a:endParaRPr lang="en-US" sz="3100" dirty="0">
              <a:latin typeface="Segoe UI Light" pitchFamily="34" charset="0"/>
            </a:endParaRPr>
          </a:p>
          <a:p>
            <a:pPr marL="411480" lvl="1" indent="0">
              <a:buNone/>
            </a:pPr>
            <a:r>
              <a:rPr lang="en-US" sz="2600" dirty="0" smtClean="0">
                <a:latin typeface="Segoe UI Light" pitchFamily="34" charset="0"/>
              </a:rPr>
              <a:t>Its display the past number of transaction a user had.</a:t>
            </a:r>
          </a:p>
          <a:p>
            <a:pPr marL="411480" lvl="1" indent="0">
              <a:buNone/>
            </a:pPr>
            <a:endParaRPr lang="en-US" sz="2600" dirty="0" smtClean="0">
              <a:latin typeface="Segoe UI Light" pitchFamily="34" charset="0"/>
            </a:endParaRPr>
          </a:p>
          <a:p>
            <a:pPr marL="411480" lvl="1" indent="0">
              <a:buNone/>
            </a:pPr>
            <a:r>
              <a:rPr lang="en-US" sz="2600" dirty="0" smtClean="0">
                <a:latin typeface="Segoe UI Light" pitchFamily="34" charset="0"/>
              </a:rPr>
              <a:t>Total amount they spent.</a:t>
            </a:r>
          </a:p>
          <a:p>
            <a:pPr marL="411480" lvl="1" indent="0">
              <a:buNone/>
            </a:pPr>
            <a:endParaRPr lang="en-US" sz="2600" dirty="0">
              <a:latin typeface="Segoe UI Light" pitchFamily="34" charset="0"/>
            </a:endParaRPr>
          </a:p>
          <a:p>
            <a:pPr marL="411480" lvl="1" indent="0">
              <a:buNone/>
            </a:pPr>
            <a:r>
              <a:rPr lang="en-US" sz="2600" dirty="0" smtClean="0">
                <a:latin typeface="Segoe UI Light" pitchFamily="34" charset="0"/>
              </a:rPr>
              <a:t>Here we can get the information about the customer interest in our products.</a:t>
            </a:r>
          </a:p>
          <a:p>
            <a:pPr marL="411480" lvl="1" indent="0">
              <a:buNone/>
            </a:pPr>
            <a:endParaRPr lang="en-US" sz="2600" dirty="0" smtClean="0">
              <a:latin typeface="Segoe UI Light" pitchFamily="34" charset="0"/>
            </a:endParaRPr>
          </a:p>
          <a:p>
            <a:pPr marL="411480" lvl="1" indent="0">
              <a:buNone/>
            </a:pPr>
            <a:r>
              <a:rPr lang="en-US" sz="2600" dirty="0" smtClean="0">
                <a:latin typeface="Segoe UI Light" pitchFamily="34" charset="0"/>
              </a:rPr>
              <a:t>Data here can also we used to provides more benefits to those to spent more than some certain amount.</a:t>
            </a:r>
          </a:p>
          <a:p>
            <a:pPr marL="411480" lvl="1" indent="0">
              <a:buNone/>
            </a:pPr>
            <a:endParaRPr lang="en-US" sz="2600" dirty="0">
              <a:latin typeface="Segoe UI Light" pitchFamily="34" charset="0"/>
            </a:endParaRPr>
          </a:p>
          <a:p>
            <a:pPr marL="411480" lvl="1" indent="0">
              <a:buNone/>
            </a:pPr>
            <a:r>
              <a:rPr lang="en-US" sz="2600" dirty="0" smtClean="0">
                <a:latin typeface="Segoe UI Light" pitchFamily="34" charset="0"/>
              </a:rPr>
              <a:t>Task done in HIVE, PIG and MAP REDUCE.</a:t>
            </a:r>
            <a:endParaRPr lang="en-US" sz="2600" dirty="0">
              <a:latin typeface="Segoe UI Light" pitchFamily="34" charset="0"/>
            </a:endParaRPr>
          </a:p>
          <a:p>
            <a:endParaRPr lang="en-US" sz="3200" dirty="0">
              <a:latin typeface="Segoe UI Light" pitchFamily="34" charset="0"/>
            </a:endParaRPr>
          </a:p>
          <a:p>
            <a:pPr marL="411480" lvl="1" indent="0">
              <a:buNone/>
            </a:pPr>
            <a:endParaRPr lang="en-IN" sz="3200" dirty="0"/>
          </a:p>
        </p:txBody>
      </p:sp>
    </p:spTree>
    <p:extLst>
      <p:ext uri="{BB962C8B-B14F-4D97-AF65-F5344CB8AC3E}">
        <p14:creationId xmlns:p14="http://schemas.microsoft.com/office/powerpoint/2010/main" val="21441740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411480" lvl="1"/>
            <a:r>
              <a:rPr lang="en-US" sz="3600" b="1" dirty="0" smtClean="0">
                <a:solidFill>
                  <a:srgbClr val="00B050"/>
                </a:solidFill>
                <a:latin typeface="Segoe UI Light" pitchFamily="34" charset="0"/>
              </a:rPr>
              <a:t>Use CASE4: </a:t>
            </a:r>
            <a:br>
              <a:rPr lang="en-US" sz="3600" b="1" dirty="0" smtClean="0">
                <a:solidFill>
                  <a:srgbClr val="00B050"/>
                </a:solidFill>
                <a:latin typeface="Segoe UI Light" pitchFamily="34" charset="0"/>
              </a:rPr>
            </a:br>
            <a:r>
              <a:rPr lang="en-US" sz="3600" b="1" dirty="0" smtClean="0">
                <a:latin typeface="Segoe UI Light" pitchFamily="34" charset="0"/>
              </a:rPr>
              <a:t>Monthly Revenue</a:t>
            </a:r>
            <a:endParaRPr lang="en-US" sz="3600" b="1" dirty="0" smtClean="0">
              <a:latin typeface="Segoe UI Light" pitchFamily="34" charset="0"/>
            </a:endParaRPr>
          </a:p>
        </p:txBody>
      </p:sp>
      <p:sp>
        <p:nvSpPr>
          <p:cNvPr id="3" name="Content Placeholder 2"/>
          <p:cNvSpPr>
            <a:spLocks noGrp="1"/>
          </p:cNvSpPr>
          <p:nvPr>
            <p:ph idx="1"/>
          </p:nvPr>
        </p:nvSpPr>
        <p:spPr>
          <a:xfrm>
            <a:off x="457200" y="1988840"/>
            <a:ext cx="8229600" cy="4488160"/>
          </a:xfrm>
        </p:spPr>
        <p:txBody>
          <a:bodyPr>
            <a:normAutofit fontScale="70000" lnSpcReduction="20000"/>
          </a:bodyPr>
          <a:lstStyle/>
          <a:p>
            <a:pPr marL="411480" lvl="1" indent="0">
              <a:buNone/>
            </a:pPr>
            <a:endParaRPr lang="en-US" sz="3100" dirty="0">
              <a:latin typeface="Segoe UI Light" pitchFamily="34" charset="0"/>
            </a:endParaRPr>
          </a:p>
          <a:p>
            <a:pPr marL="411480" lvl="1" indent="0">
              <a:buNone/>
            </a:pPr>
            <a:r>
              <a:rPr lang="en-US" sz="2600" dirty="0" smtClean="0">
                <a:latin typeface="Segoe UI Light" pitchFamily="34" charset="0"/>
              </a:rPr>
              <a:t>This give insight of how much revenue a company is generating.</a:t>
            </a:r>
          </a:p>
          <a:p>
            <a:pPr marL="411480" lvl="1" indent="0">
              <a:buNone/>
            </a:pPr>
            <a:endParaRPr lang="en-US" sz="2600" dirty="0" smtClean="0">
              <a:latin typeface="Segoe UI Light" pitchFamily="34" charset="0"/>
            </a:endParaRPr>
          </a:p>
          <a:p>
            <a:pPr marL="411480" lvl="1" indent="0">
              <a:buNone/>
            </a:pPr>
            <a:r>
              <a:rPr lang="en-US" sz="2600" dirty="0" smtClean="0">
                <a:latin typeface="Segoe UI Light" pitchFamily="34" charset="0"/>
              </a:rPr>
              <a:t>We are taking input from the user here for month.</a:t>
            </a:r>
          </a:p>
          <a:p>
            <a:pPr marL="411480" lvl="1" indent="0">
              <a:buNone/>
            </a:pPr>
            <a:endParaRPr lang="en-US" sz="2600" dirty="0" smtClean="0">
              <a:latin typeface="Segoe UI Light" pitchFamily="34" charset="0"/>
            </a:endParaRPr>
          </a:p>
          <a:p>
            <a:pPr marL="411480" lvl="1" indent="0">
              <a:buNone/>
            </a:pPr>
            <a:r>
              <a:rPr lang="en-US" sz="2600" dirty="0" smtClean="0">
                <a:latin typeface="Segoe UI Light" pitchFamily="34" charset="0"/>
              </a:rPr>
              <a:t>Validation of input is done here for months between range of 1 to 12. </a:t>
            </a:r>
          </a:p>
          <a:p>
            <a:pPr marL="411480" lvl="1" indent="0">
              <a:buNone/>
            </a:pPr>
            <a:r>
              <a:rPr lang="en-US" sz="2600" dirty="0" smtClean="0">
                <a:latin typeface="Segoe UI Light" pitchFamily="34" charset="0"/>
              </a:rPr>
              <a:t>User can also input Three-abbreviated form for months in any case like JAN, </a:t>
            </a:r>
            <a:r>
              <a:rPr lang="en-US" sz="2600" dirty="0" err="1" smtClean="0">
                <a:latin typeface="Segoe UI Light" pitchFamily="34" charset="0"/>
              </a:rPr>
              <a:t>feb</a:t>
            </a:r>
            <a:r>
              <a:rPr lang="en-US" sz="2600" dirty="0" smtClean="0">
                <a:latin typeface="Segoe UI Light" pitchFamily="34" charset="0"/>
              </a:rPr>
              <a:t> etc.</a:t>
            </a:r>
          </a:p>
          <a:p>
            <a:pPr marL="411480" lvl="1" indent="0">
              <a:buNone/>
            </a:pPr>
            <a:endParaRPr lang="en-US" sz="2600" dirty="0">
              <a:latin typeface="Segoe UI Light" pitchFamily="34" charset="0"/>
            </a:endParaRPr>
          </a:p>
          <a:p>
            <a:pPr marL="411480" lvl="1" indent="0">
              <a:buNone/>
            </a:pPr>
            <a:r>
              <a:rPr lang="en-US" sz="2600" dirty="0" smtClean="0">
                <a:latin typeface="Segoe UI Light" pitchFamily="34" charset="0"/>
              </a:rPr>
              <a:t>Task done in HIVE, PIG and MAP REDUCE.</a:t>
            </a:r>
            <a:endParaRPr lang="en-US" sz="2600" dirty="0">
              <a:latin typeface="Segoe UI Light" pitchFamily="34" charset="0"/>
            </a:endParaRPr>
          </a:p>
          <a:p>
            <a:endParaRPr lang="en-US" sz="3200" dirty="0">
              <a:latin typeface="Segoe UI Light" pitchFamily="34" charset="0"/>
            </a:endParaRPr>
          </a:p>
          <a:p>
            <a:endParaRPr lang="en-US" sz="3200" dirty="0" smtClean="0">
              <a:latin typeface="Segoe UI Light" pitchFamily="34" charset="0"/>
            </a:endParaRPr>
          </a:p>
          <a:p>
            <a:endParaRPr lang="en-US" sz="3200" dirty="0" smtClean="0">
              <a:latin typeface="Segoe UI Light" pitchFamily="34" charset="0"/>
            </a:endParaRPr>
          </a:p>
          <a:p>
            <a:pPr marL="411480" lvl="1" indent="0">
              <a:buNone/>
            </a:pPr>
            <a:r>
              <a:rPr lang="en-US" sz="3200" dirty="0">
                <a:latin typeface="Segoe UI Light" pitchFamily="34" charset="0"/>
              </a:rPr>
              <a:t> </a:t>
            </a:r>
            <a:r>
              <a:rPr lang="en-US" sz="3200" dirty="0" smtClean="0">
                <a:latin typeface="Segoe UI Light" pitchFamily="34" charset="0"/>
              </a:rPr>
              <a:t>   </a:t>
            </a:r>
            <a:endParaRPr lang="en-US" sz="3200" dirty="0">
              <a:latin typeface="Segoe UI Light" pitchFamily="34" charset="0"/>
            </a:endParaRPr>
          </a:p>
          <a:p>
            <a:pPr marL="411480" lvl="1" indent="0">
              <a:buNone/>
            </a:pPr>
            <a:endParaRPr lang="en-US" sz="3200" dirty="0" smtClean="0">
              <a:latin typeface="Segoe UI Light" pitchFamily="34" charset="0"/>
            </a:endParaRPr>
          </a:p>
          <a:p>
            <a:pPr lvl="1"/>
            <a:endParaRPr lang="en-US" sz="3200" dirty="0" smtClean="0">
              <a:latin typeface="Segoe UI Light" pitchFamily="34" charset="0"/>
            </a:endParaRPr>
          </a:p>
          <a:p>
            <a:pPr marL="411480" lvl="1" indent="0">
              <a:buNone/>
            </a:pPr>
            <a:endParaRPr lang="en-IN" sz="3200" dirty="0"/>
          </a:p>
        </p:txBody>
      </p:sp>
    </p:spTree>
    <p:extLst>
      <p:ext uri="{BB962C8B-B14F-4D97-AF65-F5344CB8AC3E}">
        <p14:creationId xmlns:p14="http://schemas.microsoft.com/office/powerpoint/2010/main" val="15878053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411480" lvl="1"/>
            <a:r>
              <a:rPr lang="en-US" sz="3600" b="1" dirty="0" smtClean="0">
                <a:solidFill>
                  <a:srgbClr val="00B050"/>
                </a:solidFill>
                <a:latin typeface="Segoe UI Light" pitchFamily="34" charset="0"/>
              </a:rPr>
              <a:t>Use CASE5: </a:t>
            </a:r>
            <a:br>
              <a:rPr lang="en-US" sz="3600" b="1" dirty="0" smtClean="0">
                <a:solidFill>
                  <a:srgbClr val="00B050"/>
                </a:solidFill>
                <a:latin typeface="Segoe UI Light" pitchFamily="34" charset="0"/>
              </a:rPr>
            </a:br>
            <a:r>
              <a:rPr lang="en-US" sz="3600" b="1" dirty="0" smtClean="0">
                <a:latin typeface="Segoe UI Light" pitchFamily="34" charset="0"/>
              </a:rPr>
              <a:t>Monthly Wise Transaction Summary</a:t>
            </a:r>
            <a:endParaRPr lang="en-US" sz="3600" b="1" dirty="0" smtClean="0">
              <a:latin typeface="Segoe UI Light" pitchFamily="34" charset="0"/>
            </a:endParaRPr>
          </a:p>
        </p:txBody>
      </p:sp>
      <p:sp>
        <p:nvSpPr>
          <p:cNvPr id="3" name="Content Placeholder 2"/>
          <p:cNvSpPr>
            <a:spLocks noGrp="1"/>
          </p:cNvSpPr>
          <p:nvPr>
            <p:ph idx="1"/>
          </p:nvPr>
        </p:nvSpPr>
        <p:spPr>
          <a:xfrm>
            <a:off x="457200" y="1988840"/>
            <a:ext cx="8229600" cy="4488160"/>
          </a:xfrm>
        </p:spPr>
        <p:txBody>
          <a:bodyPr>
            <a:normAutofit/>
          </a:bodyPr>
          <a:lstStyle/>
          <a:p>
            <a:pPr marL="411480" lvl="1" indent="0">
              <a:buNone/>
            </a:pPr>
            <a:endParaRPr lang="en-US" sz="3100" dirty="0">
              <a:latin typeface="Segoe UI Light" pitchFamily="34" charset="0"/>
            </a:endParaRPr>
          </a:p>
          <a:p>
            <a:pPr marL="411480" lvl="1" indent="0">
              <a:lnSpc>
                <a:spcPct val="170000"/>
              </a:lnSpc>
              <a:buNone/>
            </a:pPr>
            <a:r>
              <a:rPr lang="en-US" sz="2600" dirty="0" smtClean="0">
                <a:latin typeface="Segoe UI Light" pitchFamily="34" charset="0"/>
              </a:rPr>
              <a:t>This will gives you monthly wise transaction data and then you can analyze the individual files.</a:t>
            </a:r>
          </a:p>
          <a:p>
            <a:pPr marL="411480" lvl="1" indent="0">
              <a:buNone/>
            </a:pPr>
            <a:endParaRPr lang="en-US" sz="2600" dirty="0">
              <a:latin typeface="Segoe UI Light" pitchFamily="34" charset="0"/>
            </a:endParaRPr>
          </a:p>
          <a:p>
            <a:pPr marL="411480" lvl="1" indent="0">
              <a:buNone/>
            </a:pPr>
            <a:r>
              <a:rPr lang="en-US" sz="2600" dirty="0" smtClean="0">
                <a:latin typeface="Segoe UI Light" pitchFamily="34" charset="0"/>
              </a:rPr>
              <a:t>Task done in HIVE, PIG and MAP REDUCE.</a:t>
            </a:r>
            <a:endParaRPr lang="en-US" sz="3200" dirty="0" smtClean="0">
              <a:latin typeface="Segoe UI Light" pitchFamily="34" charset="0"/>
            </a:endParaRPr>
          </a:p>
          <a:p>
            <a:pPr marL="411480" lvl="1" indent="0">
              <a:buNone/>
            </a:pPr>
            <a:r>
              <a:rPr lang="en-US" sz="3200" dirty="0">
                <a:latin typeface="Segoe UI Light" pitchFamily="34" charset="0"/>
              </a:rPr>
              <a:t> </a:t>
            </a:r>
            <a:r>
              <a:rPr lang="en-US" sz="3200" dirty="0" smtClean="0">
                <a:latin typeface="Segoe UI Light" pitchFamily="34" charset="0"/>
              </a:rPr>
              <a:t>   </a:t>
            </a:r>
            <a:endParaRPr lang="en-US" sz="3200" dirty="0">
              <a:latin typeface="Segoe UI Light" pitchFamily="34" charset="0"/>
            </a:endParaRPr>
          </a:p>
          <a:p>
            <a:pPr marL="411480" lvl="1" indent="0">
              <a:buNone/>
            </a:pPr>
            <a:endParaRPr lang="en-US" sz="3200" dirty="0" smtClean="0">
              <a:latin typeface="Segoe UI Light" pitchFamily="34" charset="0"/>
            </a:endParaRPr>
          </a:p>
          <a:p>
            <a:pPr lvl="1"/>
            <a:endParaRPr lang="en-US" sz="3200" dirty="0" smtClean="0">
              <a:latin typeface="Segoe UI Light" pitchFamily="34" charset="0"/>
            </a:endParaRPr>
          </a:p>
          <a:p>
            <a:pPr marL="411480" lvl="1" indent="0">
              <a:buNone/>
            </a:pPr>
            <a:endParaRPr lang="en-IN" sz="3200" dirty="0"/>
          </a:p>
        </p:txBody>
      </p:sp>
    </p:spTree>
    <p:extLst>
      <p:ext uri="{BB962C8B-B14F-4D97-AF65-F5344CB8AC3E}">
        <p14:creationId xmlns:p14="http://schemas.microsoft.com/office/powerpoint/2010/main" val="25448611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671464"/>
          </a:xfrm>
        </p:spPr>
        <p:txBody>
          <a:bodyPr>
            <a:noAutofit/>
          </a:bodyPr>
          <a:lstStyle/>
          <a:p>
            <a:pPr marL="411480" lvl="1"/>
            <a:r>
              <a:rPr lang="en-US" sz="3600" b="1" dirty="0" smtClean="0">
                <a:solidFill>
                  <a:srgbClr val="00B050"/>
                </a:solidFill>
                <a:latin typeface="Segoe UI Light" pitchFamily="34" charset="0"/>
              </a:rPr>
              <a:t>Use CASE6: </a:t>
            </a:r>
            <a:br>
              <a:rPr lang="en-US" sz="3600" b="1" dirty="0" smtClean="0">
                <a:solidFill>
                  <a:srgbClr val="00B050"/>
                </a:solidFill>
                <a:latin typeface="Segoe UI Light" pitchFamily="34" charset="0"/>
              </a:rPr>
            </a:br>
            <a:r>
              <a:rPr lang="en-US" sz="3600" b="1" dirty="0" smtClean="0">
                <a:latin typeface="Segoe UI Light" pitchFamily="34" charset="0"/>
              </a:rPr>
              <a:t>Targeting Top Profession for new products</a:t>
            </a:r>
            <a:endParaRPr lang="en-US" sz="3600" b="1" dirty="0" smtClean="0">
              <a:latin typeface="Segoe UI Light" pitchFamily="34" charset="0"/>
            </a:endParaRPr>
          </a:p>
        </p:txBody>
      </p:sp>
      <p:sp>
        <p:nvSpPr>
          <p:cNvPr id="3" name="Content Placeholder 2"/>
          <p:cNvSpPr>
            <a:spLocks noGrp="1"/>
          </p:cNvSpPr>
          <p:nvPr>
            <p:ph idx="1"/>
          </p:nvPr>
        </p:nvSpPr>
        <p:spPr>
          <a:xfrm>
            <a:off x="457200" y="2420888"/>
            <a:ext cx="8229600" cy="4056112"/>
          </a:xfrm>
        </p:spPr>
        <p:txBody>
          <a:bodyPr>
            <a:normAutofit lnSpcReduction="10000"/>
          </a:bodyPr>
          <a:lstStyle/>
          <a:p>
            <a:pPr marL="411480" lvl="1" indent="0">
              <a:buNone/>
            </a:pPr>
            <a:endParaRPr lang="en-US" sz="3100" dirty="0">
              <a:latin typeface="Segoe UI Light" pitchFamily="34" charset="0"/>
            </a:endParaRPr>
          </a:p>
          <a:p>
            <a:pPr marL="411480" lvl="1" indent="0">
              <a:lnSpc>
                <a:spcPct val="170000"/>
              </a:lnSpc>
              <a:buNone/>
            </a:pPr>
            <a:r>
              <a:rPr lang="en-US" sz="2600" dirty="0" smtClean="0">
                <a:latin typeface="Segoe UI Light" pitchFamily="34" charset="0"/>
              </a:rPr>
              <a:t>This help in analyzing the customers who are more interested in our products and for them they want to bring something extra.</a:t>
            </a:r>
          </a:p>
          <a:p>
            <a:pPr marL="411480" lvl="1" indent="0">
              <a:buNone/>
            </a:pPr>
            <a:endParaRPr lang="en-US" sz="2600" dirty="0">
              <a:latin typeface="Segoe UI Light" pitchFamily="34" charset="0"/>
            </a:endParaRPr>
          </a:p>
          <a:p>
            <a:pPr marL="411480" lvl="1" indent="0">
              <a:buNone/>
            </a:pPr>
            <a:r>
              <a:rPr lang="en-US" sz="2600" dirty="0" smtClean="0">
                <a:latin typeface="Segoe UI Light" pitchFamily="34" charset="0"/>
              </a:rPr>
              <a:t>Task done in HIVE, PIG and MAP REDUCE.</a:t>
            </a:r>
            <a:endParaRPr lang="en-US" sz="3200" dirty="0" smtClean="0">
              <a:latin typeface="Segoe UI Light" pitchFamily="34" charset="0"/>
            </a:endParaRPr>
          </a:p>
          <a:p>
            <a:pPr marL="411480" lvl="1" indent="0">
              <a:buNone/>
            </a:pPr>
            <a:r>
              <a:rPr lang="en-US" sz="3200" dirty="0">
                <a:latin typeface="Segoe UI Light" pitchFamily="34" charset="0"/>
              </a:rPr>
              <a:t> </a:t>
            </a:r>
            <a:r>
              <a:rPr lang="en-US" sz="3200" dirty="0" smtClean="0">
                <a:latin typeface="Segoe UI Light" pitchFamily="34" charset="0"/>
              </a:rPr>
              <a:t>   </a:t>
            </a:r>
            <a:endParaRPr lang="en-US" sz="3200" dirty="0">
              <a:latin typeface="Segoe UI Light" pitchFamily="34" charset="0"/>
            </a:endParaRPr>
          </a:p>
          <a:p>
            <a:pPr marL="411480" lvl="1" indent="0">
              <a:buNone/>
            </a:pPr>
            <a:endParaRPr lang="en-US" sz="3200" dirty="0" smtClean="0">
              <a:latin typeface="Segoe UI Light" pitchFamily="34" charset="0"/>
            </a:endParaRPr>
          </a:p>
          <a:p>
            <a:pPr lvl="1"/>
            <a:endParaRPr lang="en-US" sz="3200" dirty="0" smtClean="0">
              <a:latin typeface="Segoe UI Light" pitchFamily="34" charset="0"/>
            </a:endParaRPr>
          </a:p>
          <a:p>
            <a:pPr marL="411480" lvl="1" indent="0">
              <a:buNone/>
            </a:pPr>
            <a:endParaRPr lang="en-IN" sz="3200" dirty="0"/>
          </a:p>
        </p:txBody>
      </p:sp>
    </p:spTree>
    <p:extLst>
      <p:ext uri="{BB962C8B-B14F-4D97-AF65-F5344CB8AC3E}">
        <p14:creationId xmlns:p14="http://schemas.microsoft.com/office/powerpoint/2010/main" val="29862122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821432"/>
            <a:ext cx="8229600" cy="3327648"/>
          </a:xfrm>
        </p:spPr>
        <p:txBody>
          <a:bodyPr>
            <a:noAutofit/>
          </a:bodyPr>
          <a:lstStyle/>
          <a:p>
            <a:pPr marL="411480" lvl="1"/>
            <a:r>
              <a:rPr lang="en-US" sz="3600" b="1" dirty="0" smtClean="0">
                <a:solidFill>
                  <a:srgbClr val="00B050"/>
                </a:solidFill>
                <a:latin typeface="Segoe UI Light" pitchFamily="34" charset="0"/>
              </a:rPr>
              <a:t>Use CASE7: </a:t>
            </a:r>
            <a:br>
              <a:rPr lang="en-US" sz="3600" b="1" dirty="0" smtClean="0">
                <a:solidFill>
                  <a:srgbClr val="00B050"/>
                </a:solidFill>
                <a:latin typeface="Segoe UI Light" pitchFamily="34" charset="0"/>
              </a:rPr>
            </a:br>
            <a:r>
              <a:rPr lang="en-US" sz="3600" b="1" dirty="0" smtClean="0">
                <a:latin typeface="Segoe UI Light" pitchFamily="34" charset="0"/>
              </a:rPr>
              <a:t>Analyzing the top 3 Customers</a:t>
            </a:r>
            <a:br>
              <a:rPr lang="en-US" sz="3600" b="1" dirty="0" smtClean="0">
                <a:latin typeface="Segoe UI Light" pitchFamily="34" charset="0"/>
              </a:rPr>
            </a:br>
            <a:r>
              <a:rPr lang="en-US" sz="3600" b="1" dirty="0" smtClean="0">
                <a:latin typeface="Segoe UI Light" pitchFamily="34" charset="0"/>
              </a:rPr>
              <a:t/>
            </a:r>
            <a:br>
              <a:rPr lang="en-US" sz="3600" b="1" dirty="0" smtClean="0">
                <a:latin typeface="Segoe UI Light" pitchFamily="34" charset="0"/>
              </a:rPr>
            </a:br>
            <a:r>
              <a:rPr lang="en-US" sz="3600" b="1" dirty="0" smtClean="0">
                <a:solidFill>
                  <a:srgbClr val="00B050"/>
                </a:solidFill>
                <a:latin typeface="Segoe UI Light" pitchFamily="34" charset="0"/>
              </a:rPr>
              <a:t>Use CASE8: </a:t>
            </a:r>
            <a:br>
              <a:rPr lang="en-US" sz="3600" b="1" dirty="0" smtClean="0">
                <a:solidFill>
                  <a:srgbClr val="00B050"/>
                </a:solidFill>
                <a:latin typeface="Segoe UI Light" pitchFamily="34" charset="0"/>
              </a:rPr>
            </a:br>
            <a:r>
              <a:rPr lang="en-US" sz="3600" b="1" dirty="0" smtClean="0">
                <a:latin typeface="Segoe UI Light" pitchFamily="34" charset="0"/>
              </a:rPr>
              <a:t>Analyzing the top Customer per month</a:t>
            </a:r>
            <a:br>
              <a:rPr lang="en-US" sz="3600" b="1" dirty="0" smtClean="0">
                <a:latin typeface="Segoe UI Light" pitchFamily="34" charset="0"/>
              </a:rPr>
            </a:br>
            <a:r>
              <a:rPr lang="en-US" sz="3600" b="1" dirty="0" smtClean="0">
                <a:latin typeface="Segoe UI Light" pitchFamily="34" charset="0"/>
              </a:rPr>
              <a:t/>
            </a:r>
            <a:br>
              <a:rPr lang="en-US" sz="3600" b="1" dirty="0" smtClean="0">
                <a:latin typeface="Segoe UI Light" pitchFamily="34" charset="0"/>
              </a:rPr>
            </a:br>
            <a:endParaRPr lang="en-US" sz="3600" b="1" dirty="0" smtClean="0">
              <a:latin typeface="Segoe UI Light" pitchFamily="34" charset="0"/>
            </a:endParaRPr>
          </a:p>
        </p:txBody>
      </p:sp>
      <p:sp>
        <p:nvSpPr>
          <p:cNvPr id="3" name="Content Placeholder 2"/>
          <p:cNvSpPr>
            <a:spLocks noGrp="1"/>
          </p:cNvSpPr>
          <p:nvPr>
            <p:ph idx="1"/>
          </p:nvPr>
        </p:nvSpPr>
        <p:spPr>
          <a:xfrm>
            <a:off x="457200" y="3573016"/>
            <a:ext cx="8229600" cy="2903984"/>
          </a:xfrm>
        </p:spPr>
        <p:txBody>
          <a:bodyPr>
            <a:normAutofit fontScale="77500" lnSpcReduction="20000"/>
          </a:bodyPr>
          <a:lstStyle/>
          <a:p>
            <a:pPr marL="411480" lvl="1" indent="0">
              <a:lnSpc>
                <a:spcPct val="170000"/>
              </a:lnSpc>
              <a:buNone/>
            </a:pPr>
            <a:r>
              <a:rPr lang="en-US" sz="3100" dirty="0" smtClean="0">
                <a:latin typeface="Segoe UI Light" pitchFamily="34" charset="0"/>
              </a:rPr>
              <a:t>In both of the use case the company want to give rewards to the customer. There can be top 3 customers and they can give rewards on the basis of the month. </a:t>
            </a:r>
            <a:endParaRPr lang="en-US" sz="2600" dirty="0" smtClean="0">
              <a:latin typeface="Segoe UI Light" pitchFamily="34" charset="0"/>
            </a:endParaRPr>
          </a:p>
          <a:p>
            <a:pPr marL="411480" lvl="1" indent="0">
              <a:buNone/>
            </a:pPr>
            <a:endParaRPr lang="en-US" sz="2600" dirty="0">
              <a:latin typeface="Segoe UI Light" pitchFamily="34" charset="0"/>
            </a:endParaRPr>
          </a:p>
          <a:p>
            <a:pPr marL="411480" lvl="1" indent="0">
              <a:buNone/>
            </a:pPr>
            <a:r>
              <a:rPr lang="en-US" sz="2600" dirty="0" smtClean="0">
                <a:latin typeface="Segoe UI Light" pitchFamily="34" charset="0"/>
              </a:rPr>
              <a:t>Task done in HIVE, PIG and MAP REDUCE.</a:t>
            </a:r>
            <a:endParaRPr lang="en-US" sz="3200" dirty="0" smtClean="0">
              <a:latin typeface="Segoe UI Light" pitchFamily="34" charset="0"/>
            </a:endParaRPr>
          </a:p>
          <a:p>
            <a:pPr marL="411480" lvl="1" indent="0">
              <a:buNone/>
            </a:pPr>
            <a:r>
              <a:rPr lang="en-US" sz="3200" dirty="0">
                <a:latin typeface="Segoe UI Light" pitchFamily="34" charset="0"/>
              </a:rPr>
              <a:t> </a:t>
            </a:r>
            <a:r>
              <a:rPr lang="en-US" sz="3200" dirty="0" smtClean="0">
                <a:latin typeface="Segoe UI Light" pitchFamily="34" charset="0"/>
              </a:rPr>
              <a:t>   </a:t>
            </a:r>
            <a:endParaRPr lang="en-US" sz="3200" dirty="0">
              <a:latin typeface="Segoe UI Light" pitchFamily="34" charset="0"/>
            </a:endParaRPr>
          </a:p>
          <a:p>
            <a:pPr marL="411480" lvl="1" indent="0">
              <a:buNone/>
            </a:pPr>
            <a:endParaRPr lang="en-US" sz="3200" dirty="0" smtClean="0">
              <a:latin typeface="Segoe UI Light" pitchFamily="34" charset="0"/>
            </a:endParaRPr>
          </a:p>
          <a:p>
            <a:pPr lvl="1"/>
            <a:endParaRPr lang="en-US" sz="3200" dirty="0" smtClean="0">
              <a:latin typeface="Segoe UI Light" pitchFamily="34" charset="0"/>
            </a:endParaRPr>
          </a:p>
          <a:p>
            <a:pPr marL="411480" lvl="1" indent="0">
              <a:buNone/>
            </a:pPr>
            <a:endParaRPr lang="en-IN" sz="3200" dirty="0"/>
          </a:p>
        </p:txBody>
      </p:sp>
    </p:spTree>
    <p:extLst>
      <p:ext uri="{BB962C8B-B14F-4D97-AF65-F5344CB8AC3E}">
        <p14:creationId xmlns:p14="http://schemas.microsoft.com/office/powerpoint/2010/main" val="39135851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714202"/>
          </a:xfrm>
        </p:spPr>
        <p:txBody>
          <a:bodyPr/>
          <a:lstStyle/>
          <a:p>
            <a:pPr algn="ctr"/>
            <a:r>
              <a:rPr lang="en-US" dirty="0" smtClean="0">
                <a:solidFill>
                  <a:srgbClr val="92D050"/>
                </a:solidFill>
                <a:latin typeface="Calibri" pitchFamily="34" charset="0"/>
              </a:rPr>
              <a:t>GITHUB</a:t>
            </a:r>
            <a:r>
              <a:rPr lang="en-US" dirty="0" smtClean="0">
                <a:latin typeface="Calibri" pitchFamily="34" charset="0"/>
              </a:rPr>
              <a:t> </a:t>
            </a:r>
            <a:r>
              <a:rPr lang="en-US" dirty="0">
                <a:latin typeface="Calibri" pitchFamily="34" charset="0"/>
              </a:rPr>
              <a:t>Maintenance</a:t>
            </a:r>
            <a:br>
              <a:rPr lang="en-US" dirty="0">
                <a:latin typeface="Calibri" pitchFamily="34" charset="0"/>
              </a:rPr>
            </a:br>
            <a:r>
              <a:rPr lang="en-US" sz="3200" dirty="0">
                <a:latin typeface="Calibri" pitchFamily="34" charset="0"/>
              </a:rPr>
              <a:t>https://github.com/Sandeepkbh47</a:t>
            </a:r>
            <a:endParaRPr lang="en-IN" sz="3200" dirty="0">
              <a:latin typeface="Calibri"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68668"/>
            <a:ext cx="8229600" cy="3939864"/>
          </a:xfrm>
        </p:spPr>
      </p:pic>
    </p:spTree>
    <p:extLst>
      <p:ext uri="{BB962C8B-B14F-4D97-AF65-F5344CB8AC3E}">
        <p14:creationId xmlns:p14="http://schemas.microsoft.com/office/powerpoint/2010/main" val="6070177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latin typeface="Calibri" pitchFamily="34" charset="0"/>
              </a:rPr>
              <a:t>GITHUB</a:t>
            </a:r>
            <a:r>
              <a:rPr lang="en-US" dirty="0">
                <a:latin typeface="Calibri" pitchFamily="34" charset="0"/>
              </a:rPr>
              <a:t> Maintenance</a:t>
            </a:r>
            <a:endParaRPr lang="en-IN" dirty="0">
              <a:latin typeface="Calibri"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73226"/>
            <a:ext cx="8229600" cy="4130748"/>
          </a:xfrm>
        </p:spPr>
      </p:pic>
    </p:spTree>
    <p:extLst>
      <p:ext uri="{BB962C8B-B14F-4D97-AF65-F5344CB8AC3E}">
        <p14:creationId xmlns:p14="http://schemas.microsoft.com/office/powerpoint/2010/main" val="16456544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itchFamily="34" charset="0"/>
              </a:rPr>
              <a:t>What is </a:t>
            </a:r>
            <a:r>
              <a:rPr lang="en-US" dirty="0" smtClean="0">
                <a:solidFill>
                  <a:srgbClr val="C00000"/>
                </a:solidFill>
                <a:latin typeface="Calibri" pitchFamily="34" charset="0"/>
              </a:rPr>
              <a:t>BIG DATA</a:t>
            </a:r>
            <a:endParaRPr lang="en-IN" dirty="0">
              <a:solidFill>
                <a:srgbClr val="C00000"/>
              </a:solidFill>
              <a:latin typeface="Calibri" pitchFamily="34" charset="0"/>
            </a:endParaRPr>
          </a:p>
        </p:txBody>
      </p:sp>
      <p:sp>
        <p:nvSpPr>
          <p:cNvPr id="3" name="Content Placeholder 2"/>
          <p:cNvSpPr>
            <a:spLocks noGrp="1"/>
          </p:cNvSpPr>
          <p:nvPr>
            <p:ph idx="1"/>
          </p:nvPr>
        </p:nvSpPr>
        <p:spPr/>
        <p:txBody>
          <a:bodyPr/>
          <a:lstStyle/>
          <a:p>
            <a:pPr>
              <a:lnSpc>
                <a:spcPct val="150000"/>
              </a:lnSpc>
              <a:buFont typeface="Wingdings" pitchFamily="2" charset="2"/>
              <a:buChar char="Ø"/>
            </a:pPr>
            <a:r>
              <a:rPr lang="en-US" sz="3200" dirty="0" smtClean="0">
                <a:solidFill>
                  <a:srgbClr val="C00000"/>
                </a:solidFill>
                <a:latin typeface="Segoe UI Light" pitchFamily="34" charset="0"/>
              </a:rPr>
              <a:t>BIG DATA </a:t>
            </a:r>
            <a:r>
              <a:rPr lang="en-US" sz="3200" dirty="0" smtClean="0">
                <a:latin typeface="Segoe UI Light" pitchFamily="34" charset="0"/>
              </a:rPr>
              <a:t>is extreme volume of data both structured, semi structured and unstructured data .</a:t>
            </a:r>
          </a:p>
          <a:p>
            <a:pPr>
              <a:lnSpc>
                <a:spcPct val="150000"/>
              </a:lnSpc>
              <a:buFont typeface="Wingdings" pitchFamily="2" charset="2"/>
              <a:buChar char="Ø"/>
            </a:pPr>
            <a:r>
              <a:rPr lang="en-US" sz="3200" dirty="0" smtClean="0">
                <a:solidFill>
                  <a:srgbClr val="C00000"/>
                </a:solidFill>
                <a:latin typeface="Segoe UI Light" pitchFamily="34" charset="0"/>
              </a:rPr>
              <a:t>BIG DATA </a:t>
            </a:r>
            <a:r>
              <a:rPr lang="en-US" sz="3200" dirty="0" smtClean="0">
                <a:latin typeface="Segoe UI Light" pitchFamily="34" charset="0"/>
              </a:rPr>
              <a:t>is often characterized by 4v’s volume, variety, veracity, velocity.</a:t>
            </a:r>
          </a:p>
          <a:p>
            <a:pPr>
              <a:buFont typeface="Wingdings" pitchFamily="2" charset="2"/>
              <a:buChar char="Ø"/>
            </a:pPr>
            <a:endParaRPr lang="en-US" dirty="0" smtClean="0"/>
          </a:p>
          <a:p>
            <a:pPr>
              <a:buFont typeface="Wingdings" pitchFamily="2" charset="2"/>
              <a:buChar char="Ø"/>
            </a:pPr>
            <a:endParaRPr lang="en-IN" dirty="0"/>
          </a:p>
        </p:txBody>
      </p:sp>
    </p:spTree>
    <p:extLst>
      <p:ext uri="{BB962C8B-B14F-4D97-AF65-F5344CB8AC3E}">
        <p14:creationId xmlns:p14="http://schemas.microsoft.com/office/powerpoint/2010/main" val="42844454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latin typeface="Calibri" pitchFamily="34" charset="0"/>
              </a:rPr>
              <a:t>GITHUB</a:t>
            </a:r>
            <a:r>
              <a:rPr lang="en-US" dirty="0">
                <a:latin typeface="Calibri" pitchFamily="34" charset="0"/>
              </a:rPr>
              <a:t> Maintenance</a:t>
            </a:r>
            <a:endParaRPr lang="en-IN" dirty="0">
              <a:latin typeface="Calibri"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98851"/>
            <a:ext cx="8229600" cy="4079497"/>
          </a:xfrm>
        </p:spPr>
      </p:pic>
    </p:spTree>
    <p:extLst>
      <p:ext uri="{BB962C8B-B14F-4D97-AF65-F5344CB8AC3E}">
        <p14:creationId xmlns:p14="http://schemas.microsoft.com/office/powerpoint/2010/main" val="4770508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930226"/>
          </a:xfrm>
        </p:spPr>
        <p:txBody>
          <a:bodyPr>
            <a:normAutofit/>
          </a:bodyPr>
          <a:lstStyle/>
          <a:p>
            <a:r>
              <a:rPr lang="en-US" sz="3600" dirty="0" smtClean="0">
                <a:latin typeface="Calibri" pitchFamily="34" charset="0"/>
              </a:rPr>
              <a:t>PROJECT 2 GLOBAL EMPLOYABILITY &amp; EDUCATIONAL ANALYSIS</a:t>
            </a:r>
            <a:endParaRPr lang="en-IN" sz="3600" dirty="0">
              <a:latin typeface="Calibri" pitchFamily="34" charset="0"/>
            </a:endParaRPr>
          </a:p>
        </p:txBody>
      </p:sp>
      <p:sp>
        <p:nvSpPr>
          <p:cNvPr id="3" name="Content Placeholder 2"/>
          <p:cNvSpPr>
            <a:spLocks noGrp="1"/>
          </p:cNvSpPr>
          <p:nvPr>
            <p:ph idx="1"/>
          </p:nvPr>
        </p:nvSpPr>
        <p:spPr>
          <a:xfrm>
            <a:off x="457200" y="2636912"/>
            <a:ext cx="7620000" cy="3763888"/>
          </a:xfrm>
        </p:spPr>
        <p:txBody>
          <a:bodyPr>
            <a:normAutofit fontScale="92500"/>
          </a:bodyPr>
          <a:lstStyle/>
          <a:p>
            <a:r>
              <a:rPr lang="en-US" sz="2800" b="1" dirty="0" smtClean="0">
                <a:latin typeface="Segoe UI Light" pitchFamily="34" charset="0"/>
              </a:rPr>
              <a:t>OBJECTIVE </a:t>
            </a:r>
          </a:p>
          <a:p>
            <a:pPr marL="114300" indent="0">
              <a:buNone/>
            </a:pPr>
            <a:r>
              <a:rPr lang="en-US" dirty="0">
                <a:latin typeface="Segoe UI Light" pitchFamily="34" charset="0"/>
              </a:rPr>
              <a:t> </a:t>
            </a:r>
            <a:r>
              <a:rPr lang="en-US" dirty="0" smtClean="0">
                <a:latin typeface="Segoe UI Light" pitchFamily="34" charset="0"/>
              </a:rPr>
              <a:t>          The main objective of this project was to come up with relevant information for </a:t>
            </a:r>
          </a:p>
          <a:p>
            <a:pPr marL="571500" indent="-457200">
              <a:buFont typeface="+mj-lt"/>
              <a:buAutoNum type="alphaLcPeriod"/>
            </a:pPr>
            <a:r>
              <a:rPr lang="en-US" dirty="0">
                <a:latin typeface="Segoe UI Light" pitchFamily="34" charset="0"/>
              </a:rPr>
              <a:t>N</a:t>
            </a:r>
            <a:r>
              <a:rPr lang="en-US" dirty="0" smtClean="0">
                <a:latin typeface="Segoe UI Light" pitchFamily="34" charset="0"/>
              </a:rPr>
              <a:t>ew IT Sector companies, </a:t>
            </a:r>
          </a:p>
          <a:p>
            <a:pPr marL="571500" indent="-457200">
              <a:buFont typeface="+mj-lt"/>
              <a:buAutoNum type="alphaLcPeriod"/>
            </a:pPr>
            <a:r>
              <a:rPr lang="en-US" dirty="0">
                <a:latin typeface="Segoe UI Light" pitchFamily="34" charset="0"/>
              </a:rPr>
              <a:t>N</a:t>
            </a:r>
            <a:r>
              <a:rPr lang="en-US" dirty="0" smtClean="0">
                <a:latin typeface="Segoe UI Light" pitchFamily="34" charset="0"/>
              </a:rPr>
              <a:t>ew Matrimonial Sites, </a:t>
            </a:r>
          </a:p>
          <a:p>
            <a:pPr marL="571500" indent="-457200">
              <a:buFont typeface="+mj-lt"/>
              <a:buAutoNum type="alphaLcPeriod"/>
            </a:pPr>
            <a:r>
              <a:rPr lang="en-US" dirty="0" smtClean="0">
                <a:latin typeface="Segoe UI Light" pitchFamily="34" charset="0"/>
              </a:rPr>
              <a:t>Global Education Status ,</a:t>
            </a:r>
          </a:p>
          <a:p>
            <a:pPr marL="571500" indent="-457200">
              <a:buFont typeface="+mj-lt"/>
              <a:buAutoNum type="alphaLcPeriod"/>
            </a:pPr>
            <a:r>
              <a:rPr lang="en-US" dirty="0" smtClean="0">
                <a:latin typeface="Segoe UI Light" pitchFamily="34" charset="0"/>
              </a:rPr>
              <a:t>Ratio of native born and immigrants people,</a:t>
            </a:r>
          </a:p>
          <a:p>
            <a:pPr marL="571500" indent="-457200">
              <a:buFont typeface="+mj-lt"/>
              <a:buAutoNum type="alphaLcPeriod"/>
            </a:pPr>
            <a:r>
              <a:rPr lang="en-US" dirty="0" smtClean="0">
                <a:latin typeface="Segoe UI Light" pitchFamily="34" charset="0"/>
              </a:rPr>
              <a:t>New Policies for Widow and Divorce and Senior Citizen</a:t>
            </a:r>
          </a:p>
          <a:p>
            <a:pPr marL="571500" indent="-457200">
              <a:buFont typeface="+mj-lt"/>
              <a:buAutoNum type="alphaLcPeriod"/>
            </a:pPr>
            <a:r>
              <a:rPr lang="en-US" dirty="0" smtClean="0">
                <a:latin typeface="Segoe UI Light" pitchFamily="34" charset="0"/>
              </a:rPr>
              <a:t>Creating Election Port-Folio</a:t>
            </a:r>
          </a:p>
          <a:p>
            <a:pPr marL="114300" indent="0">
              <a:buNone/>
            </a:pPr>
            <a:endParaRPr lang="en-IN" dirty="0"/>
          </a:p>
        </p:txBody>
      </p:sp>
    </p:spTree>
    <p:extLst>
      <p:ext uri="{BB962C8B-B14F-4D97-AF65-F5344CB8AC3E}">
        <p14:creationId xmlns:p14="http://schemas.microsoft.com/office/powerpoint/2010/main" val="15642496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930226"/>
          </a:xfrm>
        </p:spPr>
        <p:txBody>
          <a:bodyPr>
            <a:normAutofit/>
          </a:bodyPr>
          <a:lstStyle/>
          <a:p>
            <a:r>
              <a:rPr lang="en-US" sz="3600" dirty="0">
                <a:latin typeface="Calibri" pitchFamily="34" charset="0"/>
              </a:rPr>
              <a:t>PROJECT 2 GLOBAL EMPLOYABILITY &amp; EDUCATIONAL ANALYSIS</a:t>
            </a:r>
            <a:endParaRPr lang="en-IN" sz="3600" dirty="0">
              <a:latin typeface="Calibri" pitchFamily="34" charset="0"/>
            </a:endParaRPr>
          </a:p>
        </p:txBody>
      </p:sp>
      <p:sp>
        <p:nvSpPr>
          <p:cNvPr id="3" name="Content Placeholder 2"/>
          <p:cNvSpPr>
            <a:spLocks noGrp="1"/>
          </p:cNvSpPr>
          <p:nvPr>
            <p:ph idx="1"/>
          </p:nvPr>
        </p:nvSpPr>
        <p:spPr>
          <a:xfrm>
            <a:off x="457200" y="2420888"/>
            <a:ext cx="7620000" cy="3979912"/>
          </a:xfrm>
        </p:spPr>
        <p:txBody>
          <a:bodyPr/>
          <a:lstStyle/>
          <a:p>
            <a:r>
              <a:rPr lang="en-US" sz="2800" b="1" dirty="0" smtClean="0">
                <a:latin typeface="Segoe UI Light" pitchFamily="34" charset="0"/>
              </a:rPr>
              <a:t>TECHNOLOGY USED</a:t>
            </a:r>
          </a:p>
          <a:p>
            <a:pPr marL="571500" indent="-457200">
              <a:lnSpc>
                <a:spcPct val="150000"/>
              </a:lnSpc>
              <a:buFont typeface="+mj-lt"/>
              <a:buAutoNum type="alphaLcPeriod"/>
            </a:pPr>
            <a:r>
              <a:rPr lang="en-US" sz="2400" dirty="0" smtClean="0">
                <a:latin typeface="Segoe UI Light" pitchFamily="34" charset="0"/>
              </a:rPr>
              <a:t>Apache Hadoop HDFS</a:t>
            </a:r>
          </a:p>
          <a:p>
            <a:pPr marL="571500" indent="-457200">
              <a:lnSpc>
                <a:spcPct val="150000"/>
              </a:lnSpc>
              <a:buFont typeface="+mj-lt"/>
              <a:buAutoNum type="alphaLcPeriod"/>
            </a:pPr>
            <a:r>
              <a:rPr lang="en-US" sz="2400" dirty="0" smtClean="0">
                <a:latin typeface="Segoe UI Light" pitchFamily="34" charset="0"/>
              </a:rPr>
              <a:t>Apache Hadoop</a:t>
            </a:r>
            <a:r>
              <a:rPr lang="en-IN" sz="2400" dirty="0" smtClean="0">
                <a:latin typeface="Segoe UI Light" pitchFamily="34" charset="0"/>
              </a:rPr>
              <a:t> Map Reduce</a:t>
            </a:r>
          </a:p>
          <a:p>
            <a:pPr marL="571500" indent="-457200">
              <a:lnSpc>
                <a:spcPct val="150000"/>
              </a:lnSpc>
              <a:buFont typeface="+mj-lt"/>
              <a:buAutoNum type="alphaLcPeriod"/>
            </a:pPr>
            <a:r>
              <a:rPr lang="en-US" sz="2400" dirty="0" smtClean="0">
                <a:latin typeface="Segoe UI Light" pitchFamily="34" charset="0"/>
              </a:rPr>
              <a:t>Apache HIVE</a:t>
            </a:r>
          </a:p>
          <a:p>
            <a:pPr marL="571500" indent="-457200">
              <a:lnSpc>
                <a:spcPct val="150000"/>
              </a:lnSpc>
              <a:buFont typeface="+mj-lt"/>
              <a:buAutoNum type="alphaLcPeriod"/>
            </a:pPr>
            <a:r>
              <a:rPr lang="en-US" sz="2400" dirty="0" smtClean="0">
                <a:latin typeface="Segoe UI Light" pitchFamily="34" charset="0"/>
              </a:rPr>
              <a:t>Apache SQOOP</a:t>
            </a:r>
          </a:p>
          <a:p>
            <a:pPr marL="571500" indent="-457200">
              <a:lnSpc>
                <a:spcPct val="150000"/>
              </a:lnSpc>
              <a:buFont typeface="+mj-lt"/>
              <a:buAutoNum type="alphaLcPeriod"/>
            </a:pPr>
            <a:r>
              <a:rPr lang="en-US" sz="2400" dirty="0" smtClean="0">
                <a:latin typeface="Segoe UI Light" pitchFamily="34" charset="0"/>
              </a:rPr>
              <a:t>Apache PIG</a:t>
            </a:r>
          </a:p>
        </p:txBody>
      </p:sp>
    </p:spTree>
    <p:extLst>
      <p:ext uri="{BB962C8B-B14F-4D97-AF65-F5344CB8AC3E}">
        <p14:creationId xmlns:p14="http://schemas.microsoft.com/office/powerpoint/2010/main" val="426492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858218"/>
          </a:xfrm>
        </p:spPr>
        <p:txBody>
          <a:bodyPr>
            <a:normAutofit/>
          </a:bodyPr>
          <a:lstStyle/>
          <a:p>
            <a:r>
              <a:rPr lang="en-US" dirty="0">
                <a:latin typeface="Calibri" pitchFamily="34" charset="0"/>
              </a:rPr>
              <a:t>PROJECT 2 GLOBAL EMPLOYABILITY &amp; EDUCATIONAL ANALYSIS</a:t>
            </a:r>
            <a:endParaRPr lang="en-IN" dirty="0">
              <a:latin typeface="Calibri" pitchFamily="34" charset="0"/>
            </a:endParaRPr>
          </a:p>
        </p:txBody>
      </p:sp>
      <p:sp>
        <p:nvSpPr>
          <p:cNvPr id="3" name="Content Placeholder 2"/>
          <p:cNvSpPr>
            <a:spLocks noGrp="1"/>
          </p:cNvSpPr>
          <p:nvPr>
            <p:ph idx="1"/>
          </p:nvPr>
        </p:nvSpPr>
        <p:spPr>
          <a:xfrm>
            <a:off x="457200" y="2492896"/>
            <a:ext cx="7620000" cy="3907904"/>
          </a:xfrm>
        </p:spPr>
        <p:txBody>
          <a:bodyPr/>
          <a:lstStyle/>
          <a:p>
            <a:pPr>
              <a:lnSpc>
                <a:spcPct val="150000"/>
              </a:lnSpc>
            </a:pPr>
            <a:r>
              <a:rPr lang="en-US" sz="2800" b="1" dirty="0" smtClean="0">
                <a:latin typeface="Segoe UI Light" pitchFamily="34" charset="0"/>
              </a:rPr>
              <a:t>SOFTWARE USED</a:t>
            </a:r>
          </a:p>
          <a:p>
            <a:pPr marL="571500" indent="-457200">
              <a:lnSpc>
                <a:spcPct val="150000"/>
              </a:lnSpc>
              <a:buFont typeface="+mj-lt"/>
              <a:buAutoNum type="alphaLcPeriod"/>
            </a:pPr>
            <a:r>
              <a:rPr lang="en-US" dirty="0" smtClean="0">
                <a:latin typeface="Segoe UI Light" pitchFamily="34" charset="0"/>
              </a:rPr>
              <a:t>Virtual Box</a:t>
            </a:r>
          </a:p>
          <a:p>
            <a:pPr marL="571500" indent="-457200">
              <a:lnSpc>
                <a:spcPct val="150000"/>
              </a:lnSpc>
              <a:buFont typeface="+mj-lt"/>
              <a:buAutoNum type="alphaLcPeriod"/>
            </a:pPr>
            <a:r>
              <a:rPr lang="en-US" dirty="0" smtClean="0">
                <a:latin typeface="Segoe UI Light" pitchFamily="34" charset="0"/>
              </a:rPr>
              <a:t>Eclipse</a:t>
            </a:r>
          </a:p>
          <a:p>
            <a:pPr marL="571500" indent="-457200">
              <a:lnSpc>
                <a:spcPct val="150000"/>
              </a:lnSpc>
              <a:buFont typeface="+mj-lt"/>
              <a:buAutoNum type="alphaLcPeriod"/>
            </a:pPr>
            <a:r>
              <a:rPr lang="en-US" dirty="0" smtClean="0">
                <a:latin typeface="Segoe UI Light" pitchFamily="34" charset="0"/>
              </a:rPr>
              <a:t>Ubuntu</a:t>
            </a:r>
          </a:p>
          <a:p>
            <a:pPr marL="571500" indent="-457200">
              <a:lnSpc>
                <a:spcPct val="150000"/>
              </a:lnSpc>
              <a:buFont typeface="+mj-lt"/>
              <a:buAutoNum type="alphaLcPeriod"/>
            </a:pPr>
            <a:r>
              <a:rPr lang="en-US" dirty="0" smtClean="0">
                <a:latin typeface="Segoe UI Light" pitchFamily="34" charset="0"/>
              </a:rPr>
              <a:t>Cloudera</a:t>
            </a:r>
          </a:p>
          <a:p>
            <a:endParaRPr lang="en-IN" dirty="0"/>
          </a:p>
        </p:txBody>
      </p:sp>
    </p:spTree>
    <p:extLst>
      <p:ext uri="{BB962C8B-B14F-4D97-AF65-F5344CB8AC3E}">
        <p14:creationId xmlns:p14="http://schemas.microsoft.com/office/powerpoint/2010/main" val="33142180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rPr>
              <a:t>Data We </a:t>
            </a:r>
            <a:r>
              <a:rPr lang="en-US" dirty="0">
                <a:latin typeface="Calibri" pitchFamily="34" charset="0"/>
              </a:rPr>
              <a:t>U</a:t>
            </a:r>
            <a:r>
              <a:rPr lang="en-US" dirty="0" smtClean="0">
                <a:latin typeface="Calibri" pitchFamily="34" charset="0"/>
              </a:rPr>
              <a:t>sed</a:t>
            </a:r>
            <a:endParaRPr lang="en-IN" dirty="0">
              <a:latin typeface="Calibri" pitchFamily="34" charset="0"/>
            </a:endParaRPr>
          </a:p>
        </p:txBody>
      </p:sp>
      <p:pic>
        <p:nvPicPr>
          <p:cNvPr id="1026" name="Picture 2" descr="C:\Users\Sangeeta\Desktop\flow_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980" y="1557855"/>
            <a:ext cx="6003925" cy="4935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1586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rPr>
              <a:t>Flow of Information in Census project </a:t>
            </a:r>
            <a:endParaRPr lang="en-IN" dirty="0">
              <a:latin typeface="Calibri" pitchFamily="34" charset="0"/>
            </a:endParaRPr>
          </a:p>
        </p:txBody>
      </p:sp>
      <p:pic>
        <p:nvPicPr>
          <p:cNvPr id="2050" name="Picture 2" descr="C:\Users\Sangeeta\Desktop\data flow in project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000" y="1772816"/>
            <a:ext cx="9001000" cy="3744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201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alibri" pitchFamily="34" charset="0"/>
              </a:rPr>
              <a:t>USE CASE 1 : Comparative Literacy Statistics on country.</a:t>
            </a:r>
            <a:endParaRPr lang="en-IN" dirty="0">
              <a:latin typeface="Calibri" pitchFamily="34" charset="0"/>
            </a:endParaRPr>
          </a:p>
        </p:txBody>
      </p:sp>
      <p:sp>
        <p:nvSpPr>
          <p:cNvPr id="3" name="Content Placeholder 2"/>
          <p:cNvSpPr>
            <a:spLocks noGrp="1"/>
          </p:cNvSpPr>
          <p:nvPr>
            <p:ph idx="1"/>
          </p:nvPr>
        </p:nvSpPr>
        <p:spPr>
          <a:xfrm>
            <a:off x="457200" y="1772816"/>
            <a:ext cx="8229600" cy="4704184"/>
          </a:xfrm>
        </p:spPr>
        <p:txBody>
          <a:bodyPr/>
          <a:lstStyle/>
          <a:p>
            <a:r>
              <a:rPr lang="en-IN" sz="2000" dirty="0">
                <a:latin typeface="Segoe UI Light" pitchFamily="34" charset="0"/>
              </a:rPr>
              <a:t>Literacy rate for India in 2011 is 74% as compared to other neighbouring country Myanmar, Sri Lanka and China. The main factors for low literacy rate are lack of education and availability of school in vicinity in rural areas</a:t>
            </a:r>
            <a:r>
              <a:rPr lang="en-IN" sz="2000" dirty="0" smtClean="0">
                <a:latin typeface="Segoe UI Light" pitchFamily="34" charset="0"/>
              </a:rPr>
              <a:t>.</a:t>
            </a:r>
          </a:p>
          <a:p>
            <a:endParaRPr lang="en-IN" sz="2000" dirty="0">
              <a:latin typeface="Segoe UI Light" pitchFamily="34" charset="0"/>
            </a:endParaRPr>
          </a:p>
          <a:p>
            <a:r>
              <a:rPr lang="en-IN" sz="2000" dirty="0">
                <a:latin typeface="Segoe UI Light" pitchFamily="34" charset="0"/>
              </a:rPr>
              <a:t>But within last 4 year India has indicated rising literacy in most of their states which make the literacy rate 90% in 2015</a:t>
            </a:r>
            <a:r>
              <a:rPr lang="en-IN" sz="2000" dirty="0" smtClean="0">
                <a:latin typeface="Segoe UI Light" pitchFamily="34" charset="0"/>
              </a:rPr>
              <a:t>.</a:t>
            </a:r>
          </a:p>
          <a:p>
            <a:endParaRPr lang="en-IN" sz="2000" dirty="0">
              <a:latin typeface="Segoe UI Light" pitchFamily="34" charset="0"/>
            </a:endParaRPr>
          </a:p>
          <a:p>
            <a:r>
              <a:rPr lang="en-IN" sz="2000" dirty="0">
                <a:latin typeface="Segoe UI Light" pitchFamily="34" charset="0"/>
              </a:rPr>
              <a:t>A recent change in the government has done so much help in rural sectors. And a recent analysis is required to calculate the male female educated count for 2016. </a:t>
            </a:r>
            <a:endParaRPr lang="en-IN" sz="2000" dirty="0" smtClean="0">
              <a:latin typeface="Segoe UI Light" pitchFamily="34" charset="0"/>
            </a:endParaRPr>
          </a:p>
          <a:p>
            <a:endParaRPr lang="en-US" dirty="0" smtClean="0">
              <a:latin typeface="Segoe UI Light" pitchFamily="34" charset="0"/>
            </a:endParaRPr>
          </a:p>
          <a:p>
            <a:r>
              <a:rPr lang="en-US" dirty="0" smtClean="0">
                <a:latin typeface="Segoe UI Light" pitchFamily="34" charset="0"/>
              </a:rPr>
              <a:t>TASK1 done in both HIVE and Simple Map Reduce.</a:t>
            </a:r>
            <a:endParaRPr lang="en-US" dirty="0">
              <a:latin typeface="Segoe UI Light" pitchFamily="34" charset="0"/>
            </a:endParaRPr>
          </a:p>
          <a:p>
            <a:endParaRPr lang="en-IN" dirty="0">
              <a:latin typeface="Segoe UI Light" pitchFamily="34" charset="0"/>
            </a:endParaRPr>
          </a:p>
        </p:txBody>
      </p:sp>
    </p:spTree>
    <p:extLst>
      <p:ext uri="{BB962C8B-B14F-4D97-AF65-F5344CB8AC3E}">
        <p14:creationId xmlns:p14="http://schemas.microsoft.com/office/powerpoint/2010/main" val="15111021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alibri" pitchFamily="34" charset="0"/>
              </a:rPr>
              <a:t>USE CASE 2 : Literacy and Level of Education</a:t>
            </a:r>
            <a:endParaRPr lang="en-IN" dirty="0">
              <a:latin typeface="Calibri" pitchFamily="34" charset="0"/>
            </a:endParaRPr>
          </a:p>
        </p:txBody>
      </p:sp>
      <p:sp>
        <p:nvSpPr>
          <p:cNvPr id="3" name="Content Placeholder 2"/>
          <p:cNvSpPr>
            <a:spLocks noGrp="1"/>
          </p:cNvSpPr>
          <p:nvPr>
            <p:ph idx="1"/>
          </p:nvPr>
        </p:nvSpPr>
        <p:spPr>
          <a:xfrm>
            <a:off x="457200" y="1772816"/>
            <a:ext cx="8229600" cy="4704184"/>
          </a:xfrm>
        </p:spPr>
        <p:txBody>
          <a:bodyPr/>
          <a:lstStyle/>
          <a:p>
            <a:r>
              <a:rPr lang="en-IN" dirty="0">
                <a:latin typeface="Segoe UI Light" pitchFamily="34" charset="0"/>
              </a:rPr>
              <a:t>Even after the literacy, it’s important to know at what level of education people are at</a:t>
            </a:r>
            <a:r>
              <a:rPr lang="en-IN" dirty="0" smtClean="0">
                <a:latin typeface="Segoe UI Light" pitchFamily="34" charset="0"/>
              </a:rPr>
              <a:t>.</a:t>
            </a:r>
          </a:p>
          <a:p>
            <a:endParaRPr lang="en-US" dirty="0">
              <a:latin typeface="Segoe UI Light" pitchFamily="34" charset="0"/>
            </a:endParaRPr>
          </a:p>
          <a:p>
            <a:pPr lvl="0"/>
            <a:r>
              <a:rPr lang="en-IN" b="1" dirty="0">
                <a:latin typeface="Segoe UI Light" pitchFamily="34" charset="0"/>
              </a:rPr>
              <a:t>A survey is required to know</a:t>
            </a:r>
            <a:endParaRPr lang="en-IN" dirty="0">
              <a:latin typeface="Segoe UI Light" pitchFamily="34" charset="0"/>
            </a:endParaRPr>
          </a:p>
          <a:p>
            <a:pPr lvl="0"/>
            <a:r>
              <a:rPr lang="en-IN" dirty="0">
                <a:latin typeface="Segoe UI Light" pitchFamily="34" charset="0"/>
              </a:rPr>
              <a:t>Which stream in graduation helps people get a job?</a:t>
            </a:r>
          </a:p>
          <a:p>
            <a:pPr lvl="0"/>
            <a:r>
              <a:rPr lang="en-IN" dirty="0">
                <a:latin typeface="Segoe UI Light" pitchFamily="34" charset="0"/>
              </a:rPr>
              <a:t>How many students are already employed when they are in college?</a:t>
            </a:r>
          </a:p>
          <a:p>
            <a:r>
              <a:rPr lang="en-IN" dirty="0" smtClean="0">
                <a:latin typeface="Segoe UI Light" pitchFamily="34" charset="0"/>
              </a:rPr>
              <a:t>How </a:t>
            </a:r>
            <a:r>
              <a:rPr lang="en-IN" dirty="0">
                <a:latin typeface="Segoe UI Light" pitchFamily="34" charset="0"/>
              </a:rPr>
              <a:t>10 &amp; 12 Grade students are working to earn </a:t>
            </a:r>
            <a:r>
              <a:rPr lang="en-IN" dirty="0" smtClean="0">
                <a:latin typeface="Segoe UI Light" pitchFamily="34" charset="0"/>
              </a:rPr>
              <a:t>money.</a:t>
            </a:r>
          </a:p>
          <a:p>
            <a:endParaRPr lang="en-US" dirty="0">
              <a:latin typeface="Segoe UI Light" pitchFamily="34" charset="0"/>
            </a:endParaRPr>
          </a:p>
          <a:p>
            <a:r>
              <a:rPr lang="en-US" dirty="0" smtClean="0">
                <a:latin typeface="Segoe UI Light" pitchFamily="34" charset="0"/>
              </a:rPr>
              <a:t>TASK 2 in HIVE</a:t>
            </a:r>
            <a:endParaRPr lang="en-IN" dirty="0">
              <a:latin typeface="Segoe UI Light" pitchFamily="34" charset="0"/>
            </a:endParaRPr>
          </a:p>
        </p:txBody>
      </p:sp>
    </p:spTree>
    <p:extLst>
      <p:ext uri="{BB962C8B-B14F-4D97-AF65-F5344CB8AC3E}">
        <p14:creationId xmlns:p14="http://schemas.microsoft.com/office/powerpoint/2010/main" val="36171284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alibri" pitchFamily="34" charset="0"/>
              </a:rPr>
              <a:t>USE CASE 3 : Need of Educational Institute</a:t>
            </a:r>
            <a:endParaRPr lang="en-IN" dirty="0">
              <a:latin typeface="Calibri" pitchFamily="34" charset="0"/>
            </a:endParaRPr>
          </a:p>
        </p:txBody>
      </p:sp>
      <p:sp>
        <p:nvSpPr>
          <p:cNvPr id="3" name="Content Placeholder 2"/>
          <p:cNvSpPr>
            <a:spLocks noGrp="1"/>
          </p:cNvSpPr>
          <p:nvPr>
            <p:ph idx="1"/>
          </p:nvPr>
        </p:nvSpPr>
        <p:spPr>
          <a:xfrm>
            <a:off x="457200" y="1772816"/>
            <a:ext cx="8229600" cy="4704184"/>
          </a:xfrm>
        </p:spPr>
        <p:txBody>
          <a:bodyPr/>
          <a:lstStyle/>
          <a:p>
            <a:r>
              <a:rPr lang="en-IN" dirty="0" smtClean="0">
                <a:latin typeface="Segoe UI Light" pitchFamily="34" charset="0"/>
              </a:rPr>
              <a:t>With the changing meaning of educational institutions – to institutes for learning to dynamic educational and cultural centres of the society, running a school or college has become a challenge in itself. Aside </a:t>
            </a:r>
            <a:r>
              <a:rPr lang="en-IN" dirty="0">
                <a:latin typeface="Segoe UI Light" pitchFamily="34" charset="0"/>
              </a:rPr>
              <a:t>from the infrastructure facilities and quality value-based education, a number of people where to build a new institute are also important. </a:t>
            </a:r>
          </a:p>
          <a:p>
            <a:r>
              <a:rPr lang="en-IN" dirty="0">
                <a:latin typeface="Segoe UI Light" pitchFamily="34" charset="0"/>
              </a:rPr>
              <a:t>Location and education of the people around </a:t>
            </a:r>
            <a:r>
              <a:rPr lang="en-IN" dirty="0" smtClean="0">
                <a:latin typeface="Segoe UI Light" pitchFamily="34" charset="0"/>
              </a:rPr>
              <a:t>the </a:t>
            </a:r>
            <a:r>
              <a:rPr lang="en-IN" dirty="0">
                <a:latin typeface="Segoe UI Light" pitchFamily="34" charset="0"/>
              </a:rPr>
              <a:t>new institute is an important factor to analyse first.</a:t>
            </a:r>
          </a:p>
          <a:p>
            <a:r>
              <a:rPr lang="en-IN" dirty="0">
                <a:latin typeface="Segoe UI Light" pitchFamily="34" charset="0"/>
              </a:rPr>
              <a:t>So here an Education wise analysis is done to get a clear </a:t>
            </a:r>
            <a:r>
              <a:rPr lang="en-IN" dirty="0" smtClean="0">
                <a:latin typeface="Segoe UI Light" pitchFamily="34" charset="0"/>
              </a:rPr>
              <a:t>picture </a:t>
            </a:r>
            <a:r>
              <a:rPr lang="en-IN" dirty="0">
                <a:latin typeface="Segoe UI Light" pitchFamily="34" charset="0"/>
              </a:rPr>
              <a:t>of the level to education people have</a:t>
            </a:r>
            <a:r>
              <a:rPr lang="en-IN" dirty="0" smtClean="0"/>
              <a:t>.</a:t>
            </a:r>
          </a:p>
          <a:p>
            <a:r>
              <a:rPr lang="en-US" dirty="0" smtClean="0">
                <a:latin typeface="Segoe UI Light" pitchFamily="34" charset="0"/>
              </a:rPr>
              <a:t>Done in HIVE and Advance Map Reduce</a:t>
            </a:r>
            <a:endParaRPr lang="en-IN" dirty="0">
              <a:latin typeface="Segoe UI Light" pitchFamily="34" charset="0"/>
            </a:endParaRPr>
          </a:p>
        </p:txBody>
      </p:sp>
    </p:spTree>
    <p:extLst>
      <p:ext uri="{BB962C8B-B14F-4D97-AF65-F5344CB8AC3E}">
        <p14:creationId xmlns:p14="http://schemas.microsoft.com/office/powerpoint/2010/main" val="42765091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alibri" pitchFamily="34" charset="0"/>
              </a:rPr>
              <a:t>USE CASE 3 : Need of Educational Institute</a:t>
            </a:r>
            <a:endParaRPr lang="en-IN" dirty="0">
              <a:latin typeface="Calibri" pitchFamily="34" charset="0"/>
            </a:endParaRPr>
          </a:p>
        </p:txBody>
      </p:sp>
      <p:sp>
        <p:nvSpPr>
          <p:cNvPr id="3" name="Content Placeholder 2"/>
          <p:cNvSpPr>
            <a:spLocks noGrp="1"/>
          </p:cNvSpPr>
          <p:nvPr>
            <p:ph idx="1"/>
          </p:nvPr>
        </p:nvSpPr>
        <p:spPr>
          <a:xfrm>
            <a:off x="457200" y="1772816"/>
            <a:ext cx="8229600" cy="4704184"/>
          </a:xfrm>
        </p:spPr>
        <p:txBody>
          <a:bodyPr>
            <a:normAutofit fontScale="92500" lnSpcReduction="10000"/>
          </a:bodyPr>
          <a:lstStyle/>
          <a:p>
            <a:r>
              <a:rPr lang="en-US" dirty="0">
                <a:latin typeface="Segoe UI Light" pitchFamily="34" charset="0"/>
              </a:rPr>
              <a:t>Done in HIVE and Advance Map </a:t>
            </a:r>
            <a:r>
              <a:rPr lang="en-US" dirty="0" smtClean="0">
                <a:latin typeface="Segoe UI Light" pitchFamily="34" charset="0"/>
              </a:rPr>
              <a:t>Reduce</a:t>
            </a:r>
          </a:p>
          <a:p>
            <a:endParaRPr lang="en-US" sz="2200" dirty="0">
              <a:latin typeface="Segoe UI Light" pitchFamily="34" charset="0"/>
            </a:endParaRPr>
          </a:p>
          <a:p>
            <a:r>
              <a:rPr lang="en-IN" sz="2200" dirty="0">
                <a:latin typeface="Segoe UI Light" pitchFamily="34" charset="0"/>
              </a:rPr>
              <a:t>User Input: User must enter an age</a:t>
            </a:r>
          </a:p>
          <a:p>
            <a:r>
              <a:rPr lang="en-IN" sz="2200" dirty="0">
                <a:latin typeface="Segoe UI Light" pitchFamily="34" charset="0"/>
              </a:rPr>
              <a:t>Custom Input Format Key: Education</a:t>
            </a:r>
          </a:p>
          <a:p>
            <a:r>
              <a:rPr lang="en-IN" sz="2200" dirty="0">
                <a:latin typeface="Segoe UI Light" pitchFamily="34" charset="0"/>
              </a:rPr>
              <a:t>Custom Input Format Value: Age</a:t>
            </a:r>
          </a:p>
          <a:p>
            <a:r>
              <a:rPr lang="en-IN" sz="2200" dirty="0">
                <a:latin typeface="Segoe UI Light" pitchFamily="34" charset="0"/>
              </a:rPr>
              <a:t>Output: Text and IntWritable</a:t>
            </a:r>
          </a:p>
          <a:p>
            <a:r>
              <a:rPr lang="en-IN" sz="2200" dirty="0">
                <a:latin typeface="Segoe UI Light" pitchFamily="34" charset="0"/>
              </a:rPr>
              <a:t>Others: Mapper, </a:t>
            </a:r>
            <a:r>
              <a:rPr lang="en-IN" sz="2200" dirty="0" smtClean="0">
                <a:latin typeface="Segoe UI Light" pitchFamily="34" charset="0"/>
              </a:rPr>
              <a:t>Reducer</a:t>
            </a:r>
          </a:p>
          <a:p>
            <a:endParaRPr lang="en-US" dirty="0">
              <a:latin typeface="Segoe UI Light" pitchFamily="34" charset="0"/>
            </a:endParaRPr>
          </a:p>
          <a:p>
            <a:r>
              <a:rPr lang="en-US" dirty="0" smtClean="0">
                <a:latin typeface="Segoe UI Light" pitchFamily="34" charset="0"/>
              </a:rPr>
              <a:t>Validation are done on age</a:t>
            </a:r>
            <a:endParaRPr lang="en-IN" sz="2000" dirty="0"/>
          </a:p>
          <a:p>
            <a:pPr lvl="0"/>
            <a:r>
              <a:rPr lang="en-IN" sz="2000" dirty="0">
                <a:latin typeface="Segoe UI Light" pitchFamily="34" charset="0"/>
              </a:rPr>
              <a:t>User can’t pass a string when asked to enter age limit, so it must be a number.</a:t>
            </a:r>
          </a:p>
          <a:p>
            <a:pPr lvl="0"/>
            <a:r>
              <a:rPr lang="en-IN" sz="2000" dirty="0">
                <a:latin typeface="Segoe UI Light" pitchFamily="34" charset="0"/>
              </a:rPr>
              <a:t>Maximum age must be greater than the minimum age.</a:t>
            </a:r>
          </a:p>
          <a:p>
            <a:pPr lvl="0"/>
            <a:r>
              <a:rPr lang="en-IN" sz="2000" dirty="0">
                <a:latin typeface="Segoe UI Light" pitchFamily="34" charset="0"/>
              </a:rPr>
              <a:t>In case of violation of the first rule an Error Message is displayed to enter a valid age in number.</a:t>
            </a:r>
          </a:p>
          <a:p>
            <a:endParaRPr lang="en-IN" dirty="0">
              <a:latin typeface="Segoe UI Light" pitchFamily="34" charset="0"/>
            </a:endParaRPr>
          </a:p>
        </p:txBody>
      </p:sp>
    </p:spTree>
    <p:extLst>
      <p:ext uri="{BB962C8B-B14F-4D97-AF65-F5344CB8AC3E}">
        <p14:creationId xmlns:p14="http://schemas.microsoft.com/office/powerpoint/2010/main" val="1036884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rPr>
              <a:t>4v’s of </a:t>
            </a:r>
            <a:r>
              <a:rPr lang="en-US" dirty="0" smtClean="0">
                <a:solidFill>
                  <a:srgbClr val="C00000"/>
                </a:solidFill>
                <a:latin typeface="Calibri" pitchFamily="34" charset="0"/>
              </a:rPr>
              <a:t>BIG DATA</a:t>
            </a:r>
            <a:endParaRPr lang="en-IN" dirty="0">
              <a:solidFill>
                <a:srgbClr val="C00000"/>
              </a:solidFill>
              <a:latin typeface="Calibri" pitchFamily="34"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692" y="1698567"/>
            <a:ext cx="7618615" cy="4680065"/>
          </a:xfrm>
        </p:spPr>
      </p:pic>
    </p:spTree>
    <p:extLst>
      <p:ext uri="{BB962C8B-B14F-4D97-AF65-F5344CB8AC3E}">
        <p14:creationId xmlns:p14="http://schemas.microsoft.com/office/powerpoint/2010/main" val="15548394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743472"/>
          </a:xfrm>
        </p:spPr>
        <p:txBody>
          <a:bodyPr>
            <a:normAutofit fontScale="90000"/>
          </a:bodyPr>
          <a:lstStyle/>
          <a:p>
            <a:r>
              <a:rPr lang="en-US" dirty="0" smtClean="0">
                <a:latin typeface="Calibri" pitchFamily="34" charset="0"/>
              </a:rPr>
              <a:t>USE CASE 4 </a:t>
            </a:r>
            <a:r>
              <a:rPr lang="en-IN" dirty="0" smtClean="0">
                <a:latin typeface="Calibri" pitchFamily="34" charset="0"/>
              </a:rPr>
              <a:t>States Wise PCI (Per Capita Income) Comparison  </a:t>
            </a:r>
            <a:r>
              <a:rPr lang="en-IN" dirty="0"/>
              <a:t/>
            </a:r>
            <a:br>
              <a:rPr lang="en-IN" dirty="0"/>
            </a:br>
            <a:endParaRPr lang="en-IN" dirty="0">
              <a:latin typeface="Calibri" pitchFamily="34" charset="0"/>
            </a:endParaRPr>
          </a:p>
        </p:txBody>
      </p:sp>
      <p:sp>
        <p:nvSpPr>
          <p:cNvPr id="3" name="Content Placeholder 2"/>
          <p:cNvSpPr>
            <a:spLocks noGrp="1"/>
          </p:cNvSpPr>
          <p:nvPr>
            <p:ph idx="1"/>
          </p:nvPr>
        </p:nvSpPr>
        <p:spPr>
          <a:xfrm>
            <a:off x="457200" y="2420888"/>
            <a:ext cx="8229600" cy="4056112"/>
          </a:xfrm>
        </p:spPr>
        <p:txBody>
          <a:bodyPr>
            <a:normAutofit lnSpcReduction="10000"/>
          </a:bodyPr>
          <a:lstStyle/>
          <a:p>
            <a:r>
              <a:rPr lang="en-IN" dirty="0">
                <a:latin typeface="Segoe UI Light" pitchFamily="34" charset="0"/>
              </a:rPr>
              <a:t>The PCI per person with respect to States differ a lot even while we have industry salary standards. People in Bangalore might have high salary as compare to the one in Delhi.</a:t>
            </a:r>
          </a:p>
          <a:p>
            <a:r>
              <a:rPr lang="en-IN" dirty="0">
                <a:latin typeface="Segoe UI Light" pitchFamily="34" charset="0"/>
              </a:rPr>
              <a:t>So states wise PCI can be done to get the overall development of financial status of a </a:t>
            </a:r>
            <a:r>
              <a:rPr lang="en-IN" dirty="0" smtClean="0">
                <a:latin typeface="Segoe UI Light" pitchFamily="34" charset="0"/>
              </a:rPr>
              <a:t>person.</a:t>
            </a:r>
          </a:p>
          <a:p>
            <a:endParaRPr lang="en-IN" dirty="0" smtClean="0">
              <a:latin typeface="Segoe UI Light" pitchFamily="34" charset="0"/>
            </a:endParaRPr>
          </a:p>
          <a:p>
            <a:pPr marL="457200" indent="-457200">
              <a:buAutoNum type="arabicParenR"/>
            </a:pPr>
            <a:r>
              <a:rPr lang="en-IN" dirty="0" smtClean="0">
                <a:latin typeface="Segoe UI Light" pitchFamily="34" charset="0"/>
              </a:rPr>
              <a:t>Gender </a:t>
            </a:r>
            <a:r>
              <a:rPr lang="en-IN" dirty="0">
                <a:latin typeface="Segoe UI Light" pitchFamily="34" charset="0"/>
              </a:rPr>
              <a:t>Wise Per Capita Income (PCI</a:t>
            </a:r>
            <a:r>
              <a:rPr lang="en-IN" dirty="0" smtClean="0">
                <a:latin typeface="Segoe UI Light" pitchFamily="34" charset="0"/>
              </a:rPr>
              <a:t>)</a:t>
            </a:r>
          </a:p>
          <a:p>
            <a:pPr marL="457200" indent="-457200">
              <a:buFont typeface="Arial" pitchFamily="34" charset="0"/>
              <a:buAutoNum type="arabicParenR"/>
            </a:pPr>
            <a:r>
              <a:rPr lang="en-IN" dirty="0" smtClean="0">
                <a:latin typeface="Segoe UI Light" pitchFamily="34" charset="0"/>
              </a:rPr>
              <a:t>Education </a:t>
            </a:r>
            <a:r>
              <a:rPr lang="en-IN" dirty="0">
                <a:latin typeface="Segoe UI Light" pitchFamily="34" charset="0"/>
              </a:rPr>
              <a:t>and Gender Wise Per Capita Income (PCI</a:t>
            </a:r>
            <a:r>
              <a:rPr lang="en-IN" dirty="0" smtClean="0">
                <a:latin typeface="Segoe UI Light" pitchFamily="34" charset="0"/>
              </a:rPr>
              <a:t>)</a:t>
            </a:r>
          </a:p>
          <a:p>
            <a:pPr marL="0" indent="0">
              <a:buNone/>
            </a:pPr>
            <a:endParaRPr lang="en-IN" dirty="0">
              <a:latin typeface="Segoe UI Light" pitchFamily="34" charset="0"/>
            </a:endParaRPr>
          </a:p>
          <a:p>
            <a:pPr marL="0" indent="0">
              <a:buNone/>
            </a:pPr>
            <a:r>
              <a:rPr lang="en-US" dirty="0" smtClean="0">
                <a:latin typeface="Segoe UI Light" pitchFamily="34" charset="0"/>
              </a:rPr>
              <a:t>Done in HIVE</a:t>
            </a:r>
            <a:endParaRPr lang="en-IN" dirty="0">
              <a:latin typeface="Segoe UI Light" pitchFamily="34" charset="0"/>
            </a:endParaRPr>
          </a:p>
          <a:p>
            <a:endParaRPr lang="en-IN" dirty="0">
              <a:latin typeface="Segoe UI Light" pitchFamily="34" charset="0"/>
            </a:endParaRPr>
          </a:p>
        </p:txBody>
      </p:sp>
    </p:spTree>
    <p:extLst>
      <p:ext uri="{BB962C8B-B14F-4D97-AF65-F5344CB8AC3E}">
        <p14:creationId xmlns:p14="http://schemas.microsoft.com/office/powerpoint/2010/main" val="3612581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743472"/>
          </a:xfrm>
        </p:spPr>
        <p:txBody>
          <a:bodyPr>
            <a:normAutofit fontScale="90000"/>
          </a:bodyPr>
          <a:lstStyle/>
          <a:p>
            <a:r>
              <a:rPr lang="en-US" dirty="0" smtClean="0">
                <a:latin typeface="Calibri" pitchFamily="34" charset="0"/>
              </a:rPr>
              <a:t>USE CASE 5 </a:t>
            </a:r>
            <a:r>
              <a:rPr lang="en-IN" dirty="0" smtClean="0">
                <a:latin typeface="Calibri" pitchFamily="34" charset="0"/>
              </a:rPr>
              <a:t>Feasibility of new pension policy for senior citizen</a:t>
            </a:r>
            <a:r>
              <a:rPr lang="en-IN" dirty="0"/>
              <a:t/>
            </a:r>
            <a:br>
              <a:rPr lang="en-IN" dirty="0"/>
            </a:br>
            <a:endParaRPr lang="en-IN" dirty="0">
              <a:latin typeface="Calibri" pitchFamily="34" charset="0"/>
            </a:endParaRPr>
          </a:p>
        </p:txBody>
      </p:sp>
      <p:sp>
        <p:nvSpPr>
          <p:cNvPr id="3" name="Content Placeholder 2"/>
          <p:cNvSpPr>
            <a:spLocks noGrp="1"/>
          </p:cNvSpPr>
          <p:nvPr>
            <p:ph idx="1"/>
          </p:nvPr>
        </p:nvSpPr>
        <p:spPr>
          <a:xfrm>
            <a:off x="447966" y="1772816"/>
            <a:ext cx="8229600" cy="4536504"/>
          </a:xfrm>
        </p:spPr>
        <p:txBody>
          <a:bodyPr>
            <a:normAutofit fontScale="77500" lnSpcReduction="20000"/>
          </a:bodyPr>
          <a:lstStyle/>
          <a:p>
            <a:endParaRPr lang="en-IN" dirty="0">
              <a:latin typeface="Segoe UI Light" pitchFamily="34" charset="0"/>
            </a:endParaRPr>
          </a:p>
          <a:p>
            <a:pPr marL="0" indent="0">
              <a:buNone/>
            </a:pPr>
            <a:r>
              <a:rPr lang="en-IN" dirty="0">
                <a:latin typeface="Segoe UI Light" pitchFamily="34" charset="0"/>
              </a:rPr>
              <a:t>TASK6 Total amount dispensed on pension in x years(s)</a:t>
            </a:r>
          </a:p>
          <a:p>
            <a:pPr marL="0" indent="0">
              <a:buNone/>
            </a:pPr>
            <a:endParaRPr lang="en-IN" dirty="0" smtClean="0">
              <a:latin typeface="Segoe UI Light" pitchFamily="34" charset="0"/>
            </a:endParaRPr>
          </a:p>
          <a:p>
            <a:r>
              <a:rPr lang="en-IN" dirty="0">
                <a:latin typeface="Segoe UI Light" pitchFamily="34" charset="0"/>
              </a:rPr>
              <a:t>TECHNOLOGY USED:</a:t>
            </a:r>
            <a:br>
              <a:rPr lang="en-IN" dirty="0">
                <a:latin typeface="Segoe UI Light" pitchFamily="34" charset="0"/>
              </a:rPr>
            </a:br>
            <a:r>
              <a:rPr lang="en-IN" dirty="0">
                <a:latin typeface="Segoe UI Light" pitchFamily="34" charset="0"/>
              </a:rPr>
              <a:t>1) MySQL</a:t>
            </a:r>
            <a:br>
              <a:rPr lang="en-IN" dirty="0">
                <a:latin typeface="Segoe UI Light" pitchFamily="34" charset="0"/>
              </a:rPr>
            </a:br>
            <a:r>
              <a:rPr lang="en-IN" dirty="0">
                <a:latin typeface="Segoe UI Light" pitchFamily="34" charset="0"/>
              </a:rPr>
              <a:t>2) SQOOP</a:t>
            </a:r>
            <a:br>
              <a:rPr lang="en-IN" dirty="0">
                <a:latin typeface="Segoe UI Light" pitchFamily="34" charset="0"/>
              </a:rPr>
            </a:br>
            <a:r>
              <a:rPr lang="en-IN" dirty="0">
                <a:latin typeface="Segoe UI Light" pitchFamily="34" charset="0"/>
              </a:rPr>
              <a:t>3) HIVE</a:t>
            </a:r>
            <a:r>
              <a:rPr lang="en-IN" dirty="0"/>
              <a:t/>
            </a:r>
            <a:br>
              <a:rPr lang="en-IN" dirty="0"/>
            </a:br>
            <a:endParaRPr lang="en-IN" dirty="0">
              <a:latin typeface="Segoe UI Light" pitchFamily="34" charset="0"/>
            </a:endParaRPr>
          </a:p>
          <a:p>
            <a:pPr marL="0" indent="0">
              <a:buNone/>
            </a:pPr>
            <a:r>
              <a:rPr lang="en-IN" dirty="0" smtClean="0">
                <a:latin typeface="Segoe UI Light" pitchFamily="34" charset="0"/>
              </a:rPr>
              <a:t>Done in HIVE Using SQOOP and Advance Map Reduce.</a:t>
            </a:r>
          </a:p>
          <a:p>
            <a:pPr marL="0" indent="0">
              <a:buNone/>
            </a:pPr>
            <a:r>
              <a:rPr lang="en-IN" dirty="0">
                <a:latin typeface="Segoe UI Light" pitchFamily="34" charset="0"/>
              </a:rPr>
              <a:t/>
            </a:r>
            <a:br>
              <a:rPr lang="en-IN" dirty="0">
                <a:latin typeface="Segoe UI Light" pitchFamily="34" charset="0"/>
              </a:rPr>
            </a:br>
            <a:r>
              <a:rPr lang="en-IN" dirty="0">
                <a:latin typeface="Segoe UI Light" pitchFamily="34" charset="0"/>
              </a:rPr>
              <a:t>Validation</a:t>
            </a:r>
            <a:r>
              <a:rPr lang="en-IN" dirty="0" smtClean="0">
                <a:latin typeface="Segoe UI Light" pitchFamily="34" charset="0"/>
              </a:rPr>
              <a:t>:</a:t>
            </a:r>
          </a:p>
          <a:p>
            <a:pPr marL="0" indent="0">
              <a:buNone/>
            </a:pPr>
            <a:r>
              <a:rPr lang="en-IN" dirty="0">
                <a:latin typeface="Segoe UI Light" pitchFamily="34" charset="0"/>
              </a:rPr>
              <a:t/>
            </a:r>
            <a:br>
              <a:rPr lang="en-IN" dirty="0">
                <a:latin typeface="Segoe UI Light" pitchFamily="34" charset="0"/>
              </a:rPr>
            </a:br>
            <a:r>
              <a:rPr lang="en-IN" dirty="0">
                <a:latin typeface="Segoe UI Light" pitchFamily="34" charset="0"/>
              </a:rPr>
              <a:t>1. User can’t pass a string when asked to enter a year, so it must be a number.</a:t>
            </a:r>
            <a:br>
              <a:rPr lang="en-IN" dirty="0">
                <a:latin typeface="Segoe UI Light" pitchFamily="34" charset="0"/>
              </a:rPr>
            </a:br>
            <a:r>
              <a:rPr lang="en-IN" dirty="0">
                <a:latin typeface="Segoe UI Light" pitchFamily="34" charset="0"/>
              </a:rPr>
              <a:t>2. Year in number are checked for its length. They must have 5 digits.</a:t>
            </a:r>
            <a:br>
              <a:rPr lang="en-IN" dirty="0">
                <a:latin typeface="Segoe UI Light" pitchFamily="34" charset="0"/>
              </a:rPr>
            </a:br>
            <a:r>
              <a:rPr lang="en-IN" dirty="0">
                <a:latin typeface="Segoe UI Light" pitchFamily="34" charset="0"/>
              </a:rPr>
              <a:t>3. In case of violation of the above rule an Error Message is displayed to enter a valid</a:t>
            </a:r>
            <a:br>
              <a:rPr lang="en-IN" dirty="0">
                <a:latin typeface="Segoe UI Light" pitchFamily="34" charset="0"/>
              </a:rPr>
            </a:br>
            <a:r>
              <a:rPr lang="en-IN" dirty="0">
                <a:latin typeface="Segoe UI Light" pitchFamily="34" charset="0"/>
              </a:rPr>
              <a:t>year</a:t>
            </a:r>
            <a:r>
              <a:rPr lang="en-IN" dirty="0" smtClean="0">
                <a:latin typeface="Segoe UI Light" pitchFamily="34" charset="0"/>
              </a:rPr>
              <a:t>.</a:t>
            </a:r>
            <a:endParaRPr lang="en-IN" dirty="0">
              <a:latin typeface="Segoe UI Light" pitchFamily="34" charset="0"/>
            </a:endParaRPr>
          </a:p>
        </p:txBody>
      </p:sp>
      <p:sp>
        <p:nvSpPr>
          <p:cNvPr id="4" name="Title 1"/>
          <p:cNvSpPr txBox="1">
            <a:spLocks/>
          </p:cNvSpPr>
          <p:nvPr/>
        </p:nvSpPr>
        <p:spPr>
          <a:xfrm>
            <a:off x="467544" y="1988840"/>
            <a:ext cx="7996974" cy="1584176"/>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IN" dirty="0" smtClean="0"/>
              <a:t/>
            </a:r>
            <a:br>
              <a:rPr lang="en-IN" dirty="0" smtClean="0"/>
            </a:br>
            <a:endParaRPr lang="en-IN" dirty="0">
              <a:latin typeface="Calibri" pitchFamily="34" charset="0"/>
            </a:endParaRPr>
          </a:p>
        </p:txBody>
      </p:sp>
    </p:spTree>
    <p:extLst>
      <p:ext uri="{BB962C8B-B14F-4D97-AF65-F5344CB8AC3E}">
        <p14:creationId xmlns:p14="http://schemas.microsoft.com/office/powerpoint/2010/main" val="40494587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743472"/>
          </a:xfrm>
        </p:spPr>
        <p:txBody>
          <a:bodyPr>
            <a:normAutofit/>
          </a:bodyPr>
          <a:lstStyle/>
          <a:p>
            <a:r>
              <a:rPr lang="en-US" dirty="0" smtClean="0">
                <a:latin typeface="Calibri" pitchFamily="34" charset="0"/>
              </a:rPr>
              <a:t>USE CASE 5 </a:t>
            </a:r>
            <a:r>
              <a:rPr lang="en-IN" dirty="0" smtClean="0">
                <a:latin typeface="Calibri" pitchFamily="34" charset="0"/>
              </a:rPr>
              <a:t>Scholarship to unmarried daughter of Divorced or Widow female</a:t>
            </a:r>
            <a:endParaRPr lang="en-IN" dirty="0">
              <a:latin typeface="Calibri" pitchFamily="34" charset="0"/>
            </a:endParaRPr>
          </a:p>
        </p:txBody>
      </p:sp>
      <p:sp>
        <p:nvSpPr>
          <p:cNvPr id="3" name="Content Placeholder 2"/>
          <p:cNvSpPr>
            <a:spLocks noGrp="1"/>
          </p:cNvSpPr>
          <p:nvPr>
            <p:ph idx="1"/>
          </p:nvPr>
        </p:nvSpPr>
        <p:spPr>
          <a:xfrm>
            <a:off x="457200" y="2276872"/>
            <a:ext cx="8229600" cy="4032448"/>
          </a:xfrm>
        </p:spPr>
        <p:txBody>
          <a:bodyPr>
            <a:normAutofit fontScale="85000" lnSpcReduction="20000"/>
          </a:bodyPr>
          <a:lstStyle/>
          <a:p>
            <a:r>
              <a:rPr lang="en-IN" dirty="0">
                <a:latin typeface="Segoe UI Light" pitchFamily="34" charset="0"/>
              </a:rPr>
              <a:t>TASK 7: Amount dispensed on </a:t>
            </a:r>
            <a:r>
              <a:rPr lang="en-IN" dirty="0" smtClean="0">
                <a:latin typeface="Segoe UI Light" pitchFamily="34" charset="0"/>
              </a:rPr>
              <a:t>scholarship</a:t>
            </a:r>
          </a:p>
          <a:p>
            <a:r>
              <a:rPr lang="en-IN" dirty="0">
                <a:latin typeface="Segoe UI Light" pitchFamily="34" charset="0"/>
              </a:rPr>
              <a:t>TECHNOLOGY USED:</a:t>
            </a:r>
            <a:br>
              <a:rPr lang="en-IN" dirty="0">
                <a:latin typeface="Segoe UI Light" pitchFamily="34" charset="0"/>
              </a:rPr>
            </a:br>
            <a:r>
              <a:rPr lang="en-IN" dirty="0">
                <a:latin typeface="Segoe UI Light" pitchFamily="34" charset="0"/>
              </a:rPr>
              <a:t>1. PIG</a:t>
            </a:r>
            <a:br>
              <a:rPr lang="en-IN" dirty="0">
                <a:latin typeface="Segoe UI Light" pitchFamily="34" charset="0"/>
              </a:rPr>
            </a:br>
            <a:r>
              <a:rPr lang="en-IN" dirty="0">
                <a:latin typeface="Segoe UI Light" pitchFamily="34" charset="0"/>
              </a:rPr>
              <a:t>2. MySQL</a:t>
            </a:r>
            <a:br>
              <a:rPr lang="en-IN" dirty="0">
                <a:latin typeface="Segoe UI Light" pitchFamily="34" charset="0"/>
              </a:rPr>
            </a:br>
            <a:r>
              <a:rPr lang="en-IN" dirty="0">
                <a:latin typeface="Segoe UI Light" pitchFamily="34" charset="0"/>
              </a:rPr>
              <a:t>3. </a:t>
            </a:r>
            <a:r>
              <a:rPr lang="en-IN" dirty="0" smtClean="0">
                <a:latin typeface="Segoe UI Light" pitchFamily="34" charset="0"/>
              </a:rPr>
              <a:t>SQOOP</a:t>
            </a:r>
            <a:endParaRPr lang="en-US" dirty="0">
              <a:latin typeface="Segoe UI Light" pitchFamily="34" charset="0"/>
            </a:endParaRPr>
          </a:p>
          <a:p>
            <a:pPr marL="0" indent="0">
              <a:buNone/>
            </a:pPr>
            <a:endParaRPr lang="en-IN" dirty="0" smtClean="0">
              <a:latin typeface="Segoe UI Light" pitchFamily="34" charset="0"/>
            </a:endParaRPr>
          </a:p>
          <a:p>
            <a:r>
              <a:rPr lang="en-IN" dirty="0">
                <a:latin typeface="Segoe UI Light" pitchFamily="34" charset="0"/>
              </a:rPr>
              <a:t>TASK 8: Employable Female widowed and </a:t>
            </a:r>
            <a:r>
              <a:rPr lang="en-IN" dirty="0" smtClean="0">
                <a:latin typeface="Segoe UI Light" pitchFamily="34" charset="0"/>
              </a:rPr>
              <a:t>divorced</a:t>
            </a:r>
          </a:p>
          <a:p>
            <a:r>
              <a:rPr lang="en-IN" dirty="0">
                <a:latin typeface="Segoe UI Light" pitchFamily="34" charset="0"/>
              </a:rPr>
              <a:t> </a:t>
            </a:r>
            <a:r>
              <a:rPr lang="en-IN" dirty="0" smtClean="0">
                <a:latin typeface="Segoe UI Light" pitchFamily="34" charset="0"/>
              </a:rPr>
              <a:t>TECHNOLOGY </a:t>
            </a:r>
            <a:r>
              <a:rPr lang="en-IN" dirty="0">
                <a:latin typeface="Segoe UI Light" pitchFamily="34" charset="0"/>
              </a:rPr>
              <a:t>&amp; SOFTWARE USED:</a:t>
            </a:r>
            <a:br>
              <a:rPr lang="en-IN" dirty="0">
                <a:latin typeface="Segoe UI Light" pitchFamily="34" charset="0"/>
              </a:rPr>
            </a:br>
            <a:r>
              <a:rPr lang="en-IN" dirty="0">
                <a:latin typeface="Segoe UI Light" pitchFamily="34" charset="0"/>
              </a:rPr>
              <a:t>1) MapReduce In JAVA</a:t>
            </a:r>
            <a:br>
              <a:rPr lang="en-IN" dirty="0">
                <a:latin typeface="Segoe UI Light" pitchFamily="34" charset="0"/>
              </a:rPr>
            </a:br>
            <a:r>
              <a:rPr lang="en-IN" dirty="0">
                <a:latin typeface="Segoe UI Light" pitchFamily="34" charset="0"/>
              </a:rPr>
              <a:t>2) </a:t>
            </a:r>
            <a:r>
              <a:rPr lang="en-IN" dirty="0" smtClean="0">
                <a:latin typeface="Segoe UI Light" pitchFamily="34" charset="0"/>
              </a:rPr>
              <a:t>Eclipse</a:t>
            </a:r>
          </a:p>
          <a:p>
            <a:pPr marL="0" indent="0">
              <a:buNone/>
            </a:pPr>
            <a:r>
              <a:rPr lang="en-IN" dirty="0"/>
              <a:t/>
            </a:r>
            <a:br>
              <a:rPr lang="en-IN" dirty="0"/>
            </a:br>
            <a:r>
              <a:rPr lang="en-IN" dirty="0">
                <a:latin typeface="Segoe UI Light" pitchFamily="34" charset="0"/>
              </a:rPr>
              <a:t>Custom Input Format Key: Age</a:t>
            </a:r>
            <a:br>
              <a:rPr lang="en-IN" dirty="0">
                <a:latin typeface="Segoe UI Light" pitchFamily="34" charset="0"/>
              </a:rPr>
            </a:br>
            <a:r>
              <a:rPr lang="en-IN" dirty="0">
                <a:latin typeface="Segoe UI Light" pitchFamily="34" charset="0"/>
              </a:rPr>
              <a:t>Custom Input Format Value: Marital Status and gender</a:t>
            </a:r>
            <a:r>
              <a:rPr lang="en-IN" dirty="0"/>
              <a:t/>
            </a:r>
            <a:br>
              <a:rPr lang="en-IN" dirty="0"/>
            </a:br>
            <a:endParaRPr lang="en-IN" dirty="0">
              <a:latin typeface="Segoe UI Light" pitchFamily="34" charset="0"/>
            </a:endParaRPr>
          </a:p>
        </p:txBody>
      </p:sp>
    </p:spTree>
    <p:extLst>
      <p:ext uri="{BB962C8B-B14F-4D97-AF65-F5344CB8AC3E}">
        <p14:creationId xmlns:p14="http://schemas.microsoft.com/office/powerpoint/2010/main" val="14682351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743472"/>
          </a:xfrm>
        </p:spPr>
        <p:txBody>
          <a:bodyPr>
            <a:normAutofit/>
          </a:bodyPr>
          <a:lstStyle/>
          <a:p>
            <a:r>
              <a:rPr lang="en-US" dirty="0" smtClean="0">
                <a:latin typeface="Calibri" pitchFamily="34" charset="0"/>
              </a:rPr>
              <a:t>USE CASE 6 Election Port-folio</a:t>
            </a:r>
            <a:endParaRPr lang="en-IN" dirty="0">
              <a:latin typeface="Calibri" pitchFamily="34" charset="0"/>
            </a:endParaRPr>
          </a:p>
        </p:txBody>
      </p:sp>
      <p:sp>
        <p:nvSpPr>
          <p:cNvPr id="3" name="Content Placeholder 2"/>
          <p:cNvSpPr>
            <a:spLocks noGrp="1"/>
          </p:cNvSpPr>
          <p:nvPr>
            <p:ph idx="1"/>
          </p:nvPr>
        </p:nvSpPr>
        <p:spPr>
          <a:xfrm>
            <a:off x="457200" y="2276872"/>
            <a:ext cx="8229600" cy="4032448"/>
          </a:xfrm>
        </p:spPr>
        <p:txBody>
          <a:bodyPr>
            <a:normAutofit/>
          </a:bodyPr>
          <a:lstStyle/>
          <a:p>
            <a:r>
              <a:rPr lang="en-IN" sz="2000" dirty="0" smtClean="0">
                <a:latin typeface="Segoe UI Light" pitchFamily="34" charset="0"/>
              </a:rPr>
              <a:t>A </a:t>
            </a:r>
            <a:r>
              <a:rPr lang="en-IN" sz="2000" dirty="0">
                <a:latin typeface="Segoe UI Light" pitchFamily="34" charset="0"/>
              </a:rPr>
              <a:t>new political party is planning to come in for the election. And to stand ground in the election against the parties we have in India. They want to analyse the number of voters they can target this current and in the next coming year.</a:t>
            </a:r>
          </a:p>
          <a:p>
            <a:r>
              <a:rPr lang="en-IN" sz="2000" dirty="0">
                <a:latin typeface="Segoe UI Light" pitchFamily="34" charset="0"/>
              </a:rPr>
              <a:t>They have to come up with best portfolio for election and for this they need to know the number of voter, senior citizen they have in their local area, city and country. </a:t>
            </a:r>
          </a:p>
          <a:p>
            <a:r>
              <a:rPr lang="en-IN" sz="2000" dirty="0">
                <a:latin typeface="Segoe UI Light" pitchFamily="34" charset="0"/>
              </a:rPr>
              <a:t>Plus the </a:t>
            </a:r>
            <a:r>
              <a:rPr lang="en-IN" sz="2000" dirty="0" smtClean="0">
                <a:latin typeface="Segoe UI Light" pitchFamily="34" charset="0"/>
              </a:rPr>
              <a:t>Total </a:t>
            </a:r>
            <a:r>
              <a:rPr lang="en-IN" sz="2000" dirty="0">
                <a:latin typeface="Segoe UI Light" pitchFamily="34" charset="0"/>
              </a:rPr>
              <a:t>number of male and female voters </a:t>
            </a:r>
            <a:r>
              <a:rPr lang="en-IN" sz="2000" dirty="0" smtClean="0">
                <a:latin typeface="Segoe UI Light" pitchFamily="34" charset="0"/>
              </a:rPr>
              <a:t>are </a:t>
            </a:r>
            <a:r>
              <a:rPr lang="en-IN" sz="2000" dirty="0">
                <a:latin typeface="Segoe UI Light" pitchFamily="34" charset="0"/>
              </a:rPr>
              <a:t>there?</a:t>
            </a:r>
          </a:p>
          <a:p>
            <a:r>
              <a:rPr lang="en-IN" sz="2000" dirty="0" smtClean="0">
                <a:latin typeface="Segoe UI Light" pitchFamily="34" charset="0"/>
              </a:rPr>
              <a:t>Ratio of native born </a:t>
            </a:r>
            <a:r>
              <a:rPr lang="en-IN" sz="2000" dirty="0">
                <a:latin typeface="Segoe UI Light" pitchFamily="34" charset="0"/>
              </a:rPr>
              <a:t>and </a:t>
            </a:r>
            <a:r>
              <a:rPr lang="en-IN" sz="2000">
                <a:latin typeface="Segoe UI Light" pitchFamily="34" charset="0"/>
              </a:rPr>
              <a:t>foreign </a:t>
            </a:r>
            <a:r>
              <a:rPr lang="en-IN" sz="2000" smtClean="0">
                <a:latin typeface="Segoe UI Light" pitchFamily="34" charset="0"/>
              </a:rPr>
              <a:t>people?</a:t>
            </a:r>
            <a:endParaRPr lang="en-IN" sz="2000" dirty="0">
              <a:latin typeface="Segoe UI Light" pitchFamily="34" charset="0"/>
            </a:endParaRPr>
          </a:p>
        </p:txBody>
      </p:sp>
    </p:spTree>
    <p:extLst>
      <p:ext uri="{BB962C8B-B14F-4D97-AF65-F5344CB8AC3E}">
        <p14:creationId xmlns:p14="http://schemas.microsoft.com/office/powerpoint/2010/main" val="14782058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743472"/>
          </a:xfrm>
        </p:spPr>
        <p:txBody>
          <a:bodyPr>
            <a:normAutofit fontScale="90000"/>
          </a:bodyPr>
          <a:lstStyle/>
          <a:p>
            <a:r>
              <a:rPr lang="en-US" dirty="0" smtClean="0">
                <a:latin typeface="Calibri" pitchFamily="34" charset="0"/>
              </a:rPr>
              <a:t>USE CASE 7 </a:t>
            </a:r>
            <a:r>
              <a:rPr lang="en-IN" dirty="0">
                <a:latin typeface="Calibri" pitchFamily="34" charset="0"/>
              </a:rPr>
              <a:t>Education for RURAL development</a:t>
            </a:r>
            <a:r>
              <a:rPr lang="en-IN" dirty="0"/>
              <a:t/>
            </a:r>
            <a:br>
              <a:rPr lang="en-IN" dirty="0"/>
            </a:br>
            <a:endParaRPr lang="en-IN" dirty="0">
              <a:latin typeface="Calibri" pitchFamily="34" charset="0"/>
            </a:endParaRPr>
          </a:p>
        </p:txBody>
      </p:sp>
      <p:sp>
        <p:nvSpPr>
          <p:cNvPr id="3" name="Content Placeholder 2"/>
          <p:cNvSpPr>
            <a:spLocks noGrp="1"/>
          </p:cNvSpPr>
          <p:nvPr>
            <p:ph idx="1"/>
          </p:nvPr>
        </p:nvSpPr>
        <p:spPr>
          <a:xfrm>
            <a:off x="457200" y="2276872"/>
            <a:ext cx="8229600" cy="4032448"/>
          </a:xfrm>
        </p:spPr>
        <p:txBody>
          <a:bodyPr>
            <a:normAutofit/>
          </a:bodyPr>
          <a:lstStyle/>
          <a:p>
            <a:r>
              <a:rPr lang="en-IN" sz="2000" dirty="0">
                <a:latin typeface="Segoe UI Light" pitchFamily="34" charset="0"/>
              </a:rPr>
              <a:t>Rural development is possible if we are able to bring to them the </a:t>
            </a:r>
          </a:p>
          <a:p>
            <a:pPr lvl="0"/>
            <a:r>
              <a:rPr lang="en-IN" sz="2000" dirty="0">
                <a:latin typeface="Segoe UI Light" pitchFamily="34" charset="0"/>
              </a:rPr>
              <a:t>Access to proper education (Primary, secondary and higher)</a:t>
            </a:r>
          </a:p>
          <a:p>
            <a:pPr lvl="0"/>
            <a:r>
              <a:rPr lang="en-IN" sz="2000" dirty="0">
                <a:latin typeface="Segoe UI Light" pitchFamily="34" charset="0"/>
              </a:rPr>
              <a:t>Training and support</a:t>
            </a:r>
          </a:p>
          <a:p>
            <a:pPr lvl="0"/>
            <a:r>
              <a:rPr lang="en-IN" sz="2000" dirty="0" smtClean="0">
                <a:latin typeface="Segoe UI Light" pitchFamily="34" charset="0"/>
              </a:rPr>
              <a:t>Employment</a:t>
            </a:r>
          </a:p>
          <a:p>
            <a:pPr lvl="0"/>
            <a:endParaRPr lang="en-US" sz="2000" dirty="0">
              <a:latin typeface="Segoe UI Light" pitchFamily="34" charset="0"/>
            </a:endParaRPr>
          </a:p>
          <a:p>
            <a:r>
              <a:rPr lang="en-IN" sz="2000" dirty="0">
                <a:latin typeface="Segoe UI Light" pitchFamily="34" charset="0"/>
              </a:rPr>
              <a:t>TASK 13 Degree Wise count for </a:t>
            </a:r>
            <a:r>
              <a:rPr lang="en-IN" sz="2000" dirty="0" smtClean="0">
                <a:latin typeface="Segoe UI Light" pitchFamily="34" charset="0"/>
              </a:rPr>
              <a:t>employability</a:t>
            </a:r>
          </a:p>
          <a:p>
            <a:r>
              <a:rPr lang="en-US" sz="2000" dirty="0" smtClean="0">
                <a:latin typeface="Segoe UI Light" pitchFamily="34" charset="0"/>
              </a:rPr>
              <a:t>Done using HIVE and PIG.</a:t>
            </a:r>
            <a:endParaRPr lang="en-IN" sz="2000" dirty="0">
              <a:latin typeface="Segoe UI Light" pitchFamily="34" charset="0"/>
            </a:endParaRPr>
          </a:p>
          <a:p>
            <a:pPr lvl="0"/>
            <a:endParaRPr lang="en-IN" sz="2000" dirty="0">
              <a:latin typeface="Segoe UI Light" pitchFamily="34" charset="0"/>
            </a:endParaRPr>
          </a:p>
        </p:txBody>
      </p:sp>
    </p:spTree>
    <p:extLst>
      <p:ext uri="{BB962C8B-B14F-4D97-AF65-F5344CB8AC3E}">
        <p14:creationId xmlns:p14="http://schemas.microsoft.com/office/powerpoint/2010/main" val="9538329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D050"/>
                </a:solidFill>
                <a:latin typeface="Calibri" pitchFamily="34" charset="0"/>
              </a:rPr>
              <a:t>GITHUB</a:t>
            </a:r>
            <a:r>
              <a:rPr lang="en-US" dirty="0" smtClean="0">
                <a:latin typeface="Calibri" pitchFamily="34" charset="0"/>
              </a:rPr>
              <a:t> Maintenance Project 2</a:t>
            </a:r>
            <a:endParaRPr lang="en-IN" dirty="0">
              <a:latin typeface="Calibri"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118360"/>
            <a:ext cx="8229600" cy="3840479"/>
          </a:xfrm>
        </p:spPr>
      </p:pic>
    </p:spTree>
    <p:extLst>
      <p:ext uri="{BB962C8B-B14F-4D97-AF65-F5344CB8AC3E}">
        <p14:creationId xmlns:p14="http://schemas.microsoft.com/office/powerpoint/2010/main" val="28536928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D050"/>
                </a:solidFill>
                <a:latin typeface="Calibri" pitchFamily="34" charset="0"/>
              </a:rPr>
              <a:t>GITHUB</a:t>
            </a:r>
            <a:r>
              <a:rPr lang="en-US" dirty="0" smtClean="0">
                <a:latin typeface="Calibri" pitchFamily="34" charset="0"/>
              </a:rPr>
              <a:t> Maintenance Project 2</a:t>
            </a:r>
            <a:endParaRPr lang="en-IN" dirty="0">
              <a:latin typeface="Calibri"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86376"/>
            <a:ext cx="8229600" cy="3904447"/>
          </a:xfrm>
        </p:spPr>
      </p:pic>
    </p:spTree>
    <p:extLst>
      <p:ext uri="{BB962C8B-B14F-4D97-AF65-F5344CB8AC3E}">
        <p14:creationId xmlns:p14="http://schemas.microsoft.com/office/powerpoint/2010/main" val="7836338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D050"/>
                </a:solidFill>
                <a:latin typeface="Calibri" pitchFamily="34" charset="0"/>
              </a:rPr>
              <a:t>GITHUB</a:t>
            </a:r>
            <a:r>
              <a:rPr lang="en-US" dirty="0" smtClean="0">
                <a:latin typeface="Calibri" pitchFamily="34" charset="0"/>
              </a:rPr>
              <a:t> Maintenance Project 2</a:t>
            </a:r>
            <a:endParaRPr lang="en-IN" dirty="0">
              <a:latin typeface="Calibri"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24653"/>
            <a:ext cx="8229600" cy="4027894"/>
          </a:xfrm>
        </p:spPr>
      </p:pic>
    </p:spTree>
    <p:extLst>
      <p:ext uri="{BB962C8B-B14F-4D97-AF65-F5344CB8AC3E}">
        <p14:creationId xmlns:p14="http://schemas.microsoft.com/office/powerpoint/2010/main" val="29325748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D050"/>
                </a:solidFill>
                <a:latin typeface="Calibri" pitchFamily="34" charset="0"/>
              </a:rPr>
              <a:t>GITHUB</a:t>
            </a:r>
            <a:r>
              <a:rPr lang="en-US" dirty="0" smtClean="0">
                <a:latin typeface="Calibri" pitchFamily="34" charset="0"/>
              </a:rPr>
              <a:t> Maintenance Project 2</a:t>
            </a:r>
            <a:endParaRPr lang="en-IN" dirty="0">
              <a:latin typeface="Calibri"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42387"/>
            <a:ext cx="8229600" cy="3992426"/>
          </a:xfrm>
        </p:spPr>
      </p:pic>
    </p:spTree>
    <p:extLst>
      <p:ext uri="{BB962C8B-B14F-4D97-AF65-F5344CB8AC3E}">
        <p14:creationId xmlns:p14="http://schemas.microsoft.com/office/powerpoint/2010/main" val="31631601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836712"/>
            <a:ext cx="7620000" cy="4800600"/>
          </a:xfrm>
        </p:spPr>
        <p:txBody>
          <a:bodyPr>
            <a:noAutofit/>
          </a:bodyPr>
          <a:lstStyle/>
          <a:p>
            <a:pPr marL="114300" indent="0" algn="ctr">
              <a:buNone/>
            </a:pPr>
            <a:endParaRPr lang="en-US" sz="9600" dirty="0" smtClean="0"/>
          </a:p>
          <a:p>
            <a:pPr marL="114300" indent="0" algn="ctr">
              <a:buNone/>
            </a:pPr>
            <a:r>
              <a:rPr lang="en-US" sz="9600" dirty="0" smtClean="0">
                <a:latin typeface="Segoe UI Light" pitchFamily="34" charset="0"/>
              </a:rPr>
              <a:t>THANK </a:t>
            </a:r>
            <a:r>
              <a:rPr lang="en-US" sz="9600" dirty="0" smtClean="0">
                <a:solidFill>
                  <a:srgbClr val="C00000"/>
                </a:solidFill>
                <a:latin typeface="Segoe UI Light" pitchFamily="34" charset="0"/>
              </a:rPr>
              <a:t>YOU</a:t>
            </a:r>
            <a:endParaRPr lang="en-IN" sz="9600" dirty="0">
              <a:solidFill>
                <a:srgbClr val="C00000"/>
              </a:solidFill>
              <a:latin typeface="Segoe UI Light" pitchFamily="34" charset="0"/>
            </a:endParaRPr>
          </a:p>
        </p:txBody>
      </p:sp>
    </p:spTree>
    <p:extLst>
      <p:ext uri="{BB962C8B-B14F-4D97-AF65-F5344CB8AC3E}">
        <p14:creationId xmlns:p14="http://schemas.microsoft.com/office/powerpoint/2010/main" val="6892416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itchFamily="34" charset="0"/>
              </a:rPr>
              <a:t>4v’s of </a:t>
            </a:r>
            <a:r>
              <a:rPr lang="en-US" dirty="0" smtClean="0">
                <a:solidFill>
                  <a:srgbClr val="C00000"/>
                </a:solidFill>
                <a:latin typeface="Calibri" pitchFamily="34" charset="0"/>
              </a:rPr>
              <a:t>BIG DATA</a:t>
            </a:r>
            <a:endParaRPr lang="en-IN" dirty="0">
              <a:solidFill>
                <a:srgbClr val="C00000"/>
              </a:solidFill>
              <a:latin typeface="Calibri" pitchFamily="34" charset="0"/>
            </a:endParaRPr>
          </a:p>
        </p:txBody>
      </p:sp>
      <p:sp>
        <p:nvSpPr>
          <p:cNvPr id="3" name="Content Placeholder 2"/>
          <p:cNvSpPr>
            <a:spLocks noGrp="1"/>
          </p:cNvSpPr>
          <p:nvPr>
            <p:ph idx="1"/>
          </p:nvPr>
        </p:nvSpPr>
        <p:spPr/>
        <p:txBody>
          <a:bodyPr>
            <a:noAutofit/>
          </a:bodyPr>
          <a:lstStyle/>
          <a:p>
            <a:pPr>
              <a:spcBef>
                <a:spcPts val="0"/>
              </a:spcBef>
            </a:pPr>
            <a:r>
              <a:rPr lang="en-US" sz="2800" dirty="0" smtClean="0">
                <a:latin typeface="Segoe UI Light" pitchFamily="34" charset="0"/>
              </a:rPr>
              <a:t>Volume-Defines the extreme amount of data.</a:t>
            </a:r>
          </a:p>
          <a:p>
            <a:pPr marL="114300" indent="0">
              <a:spcBef>
                <a:spcPts val="0"/>
              </a:spcBef>
              <a:buNone/>
            </a:pPr>
            <a:endParaRPr lang="en-US" sz="2800" dirty="0" smtClean="0">
              <a:latin typeface="Segoe UI Light" pitchFamily="34" charset="0"/>
            </a:endParaRPr>
          </a:p>
          <a:p>
            <a:pPr>
              <a:spcBef>
                <a:spcPts val="0"/>
              </a:spcBef>
            </a:pPr>
            <a:r>
              <a:rPr lang="en-US" sz="2800" dirty="0" smtClean="0">
                <a:latin typeface="Segoe UI Light" pitchFamily="34" charset="0"/>
              </a:rPr>
              <a:t>Velocity- Defines the data that keeps on changing.</a:t>
            </a:r>
          </a:p>
          <a:p>
            <a:pPr marL="114300" indent="0">
              <a:spcBef>
                <a:spcPts val="0"/>
              </a:spcBef>
              <a:buNone/>
            </a:pPr>
            <a:endParaRPr lang="en-US" sz="2800" dirty="0">
              <a:latin typeface="Segoe UI Light" pitchFamily="34" charset="0"/>
            </a:endParaRPr>
          </a:p>
          <a:p>
            <a:pPr>
              <a:spcBef>
                <a:spcPts val="0"/>
              </a:spcBef>
            </a:pPr>
            <a:r>
              <a:rPr lang="en-US" sz="2800" dirty="0" smtClean="0">
                <a:latin typeface="Segoe UI Light" pitchFamily="34" charset="0"/>
              </a:rPr>
              <a:t>Veracity-Accuracy of data</a:t>
            </a:r>
          </a:p>
          <a:p>
            <a:pPr marL="114300" indent="0">
              <a:spcBef>
                <a:spcPts val="0"/>
              </a:spcBef>
              <a:buNone/>
            </a:pPr>
            <a:endParaRPr lang="en-US" sz="2800" dirty="0">
              <a:latin typeface="Segoe UI Light" pitchFamily="34" charset="0"/>
            </a:endParaRPr>
          </a:p>
          <a:p>
            <a:pPr>
              <a:spcBef>
                <a:spcPts val="0"/>
              </a:spcBef>
            </a:pPr>
            <a:r>
              <a:rPr lang="en-US" sz="2800" dirty="0" smtClean="0">
                <a:latin typeface="Segoe UI Light" pitchFamily="34" charset="0"/>
              </a:rPr>
              <a:t>Variety-Different forms of data such as Structured and semi-structured and unstructured.</a:t>
            </a:r>
            <a:endParaRPr lang="en-IN" sz="2800" dirty="0">
              <a:latin typeface="Segoe UI Light" pitchFamily="34" charset="0"/>
            </a:endParaRPr>
          </a:p>
        </p:txBody>
      </p:sp>
    </p:spTree>
    <p:extLst>
      <p:ext uri="{BB962C8B-B14F-4D97-AF65-F5344CB8AC3E}">
        <p14:creationId xmlns:p14="http://schemas.microsoft.com/office/powerpoint/2010/main" val="24904533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itchFamily="34" charset="0"/>
              </a:rPr>
              <a:t>Type of Data is </a:t>
            </a:r>
            <a:r>
              <a:rPr lang="en-US" dirty="0" smtClean="0">
                <a:solidFill>
                  <a:srgbClr val="C00000"/>
                </a:solidFill>
                <a:latin typeface="Calibri" pitchFamily="34" charset="0"/>
              </a:rPr>
              <a:t>BIG DATA</a:t>
            </a:r>
            <a:endParaRPr lang="en-IN" dirty="0">
              <a:solidFill>
                <a:srgbClr val="C00000"/>
              </a:solidFill>
              <a:latin typeface="Calibri" pitchFamily="34" charset="0"/>
            </a:endParaRPr>
          </a:p>
        </p:txBody>
      </p:sp>
      <p:sp>
        <p:nvSpPr>
          <p:cNvPr id="3" name="Content Placeholder 2"/>
          <p:cNvSpPr>
            <a:spLocks noGrp="1"/>
          </p:cNvSpPr>
          <p:nvPr>
            <p:ph idx="1"/>
          </p:nvPr>
        </p:nvSpPr>
        <p:spPr/>
        <p:txBody>
          <a:bodyPr>
            <a:normAutofit/>
          </a:bodyPr>
          <a:lstStyle/>
          <a:p>
            <a:pPr>
              <a:lnSpc>
                <a:spcPct val="150000"/>
              </a:lnSpc>
              <a:buFont typeface="Wingdings" pitchFamily="2" charset="2"/>
              <a:buChar char="Ø"/>
            </a:pPr>
            <a:r>
              <a:rPr lang="en-US" sz="2800" dirty="0" smtClean="0">
                <a:latin typeface="Segoe UI Light" pitchFamily="34" charset="0"/>
                <a:ea typeface="Segoe UI" pitchFamily="34" charset="0"/>
                <a:cs typeface="Segoe UI" pitchFamily="34" charset="0"/>
              </a:rPr>
              <a:t>SOCIAL NETWORKING DATA</a:t>
            </a:r>
          </a:p>
          <a:p>
            <a:pPr>
              <a:lnSpc>
                <a:spcPct val="150000"/>
              </a:lnSpc>
              <a:buFont typeface="Wingdings" pitchFamily="2" charset="2"/>
              <a:buChar char="Ø"/>
            </a:pPr>
            <a:r>
              <a:rPr lang="en-US" sz="2800" dirty="0" smtClean="0">
                <a:latin typeface="Segoe UI Light" pitchFamily="34" charset="0"/>
                <a:ea typeface="Segoe UI" pitchFamily="34" charset="0"/>
                <a:cs typeface="Segoe UI" pitchFamily="34" charset="0"/>
              </a:rPr>
              <a:t>GPS LOCATION DATA</a:t>
            </a:r>
          </a:p>
          <a:p>
            <a:pPr>
              <a:lnSpc>
                <a:spcPct val="150000"/>
              </a:lnSpc>
              <a:buFont typeface="Wingdings" pitchFamily="2" charset="2"/>
              <a:buChar char="Ø"/>
            </a:pPr>
            <a:r>
              <a:rPr lang="en-US" sz="2800" dirty="0" smtClean="0">
                <a:latin typeface="Segoe UI Light" pitchFamily="34" charset="0"/>
                <a:ea typeface="Segoe UI" pitchFamily="34" charset="0"/>
                <a:cs typeface="Segoe UI" pitchFamily="34" charset="0"/>
              </a:rPr>
              <a:t>SHOPPING HABBITS</a:t>
            </a:r>
          </a:p>
          <a:p>
            <a:pPr>
              <a:lnSpc>
                <a:spcPct val="150000"/>
              </a:lnSpc>
              <a:buFont typeface="Wingdings" pitchFamily="2" charset="2"/>
              <a:buChar char="Ø"/>
            </a:pPr>
            <a:r>
              <a:rPr lang="en-US" sz="2800">
                <a:latin typeface="Segoe UI Light" pitchFamily="34" charset="0"/>
                <a:ea typeface="Segoe UI" pitchFamily="34" charset="0"/>
                <a:cs typeface="Segoe UI" pitchFamily="34" charset="0"/>
              </a:rPr>
              <a:t>SERACH </a:t>
            </a:r>
            <a:r>
              <a:rPr lang="en-US" sz="2800" smtClean="0">
                <a:latin typeface="Segoe UI Light" pitchFamily="34" charset="0"/>
                <a:ea typeface="Segoe UI" pitchFamily="34" charset="0"/>
                <a:cs typeface="Segoe UI" pitchFamily="34" charset="0"/>
              </a:rPr>
              <a:t>PATTERNS</a:t>
            </a:r>
            <a:endParaRPr lang="en-US" sz="2800" dirty="0">
              <a:latin typeface="Segoe UI Light" pitchFamily="34" charset="0"/>
              <a:ea typeface="Segoe UI" pitchFamily="34" charset="0"/>
              <a:cs typeface="Segoe UI" pitchFamily="34" charset="0"/>
            </a:endParaRPr>
          </a:p>
          <a:p>
            <a:pPr>
              <a:lnSpc>
                <a:spcPct val="150000"/>
              </a:lnSpc>
              <a:buFont typeface="Wingdings" pitchFamily="2" charset="2"/>
              <a:buChar char="Ø"/>
            </a:pPr>
            <a:r>
              <a:rPr lang="en-US" sz="2800" dirty="0">
                <a:latin typeface="Segoe UI Light" pitchFamily="34" charset="0"/>
                <a:ea typeface="Segoe UI" pitchFamily="34" charset="0"/>
                <a:cs typeface="Segoe UI" pitchFamily="34" charset="0"/>
              </a:rPr>
              <a:t>ONLINE </a:t>
            </a:r>
            <a:r>
              <a:rPr lang="en-US" sz="2800" dirty="0" smtClean="0">
                <a:latin typeface="Segoe UI Light" pitchFamily="34" charset="0"/>
                <a:ea typeface="Segoe UI" pitchFamily="34" charset="0"/>
                <a:cs typeface="Segoe UI" pitchFamily="34" charset="0"/>
              </a:rPr>
              <a:t>INTERESTS</a:t>
            </a:r>
            <a:endParaRPr lang="en-IN" sz="2800" dirty="0">
              <a:latin typeface="Segoe UI Light" pitchFamily="34" charset="0"/>
              <a:ea typeface="Segoe UI" pitchFamily="34" charset="0"/>
              <a:cs typeface="Segoe UI" pitchFamily="34" charset="0"/>
            </a:endParaRPr>
          </a:p>
          <a:p>
            <a:pPr marL="114300" indent="0">
              <a:buNone/>
            </a:pPr>
            <a:r>
              <a:rPr lang="en-US" dirty="0" smtClean="0"/>
              <a:t/>
            </a:r>
            <a:br>
              <a:rPr lang="en-US" dirty="0" smtClean="0"/>
            </a:br>
            <a:endParaRPr lang="en-IN" dirty="0"/>
          </a:p>
        </p:txBody>
      </p:sp>
    </p:spTree>
    <p:extLst>
      <p:ext uri="{BB962C8B-B14F-4D97-AF65-F5344CB8AC3E}">
        <p14:creationId xmlns:p14="http://schemas.microsoft.com/office/powerpoint/2010/main" val="25300098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latin typeface="Calibri" pitchFamily="34" charset="0"/>
              </a:rPr>
              <a:t>PROBLEMS ASSOCIATED WITH  </a:t>
            </a:r>
            <a:r>
              <a:rPr lang="en-US" dirty="0" smtClean="0">
                <a:solidFill>
                  <a:srgbClr val="C00000"/>
                </a:solidFill>
                <a:latin typeface="Calibri" pitchFamily="34" charset="0"/>
              </a:rPr>
              <a:t>BIG DATA</a:t>
            </a:r>
            <a:endParaRPr lang="en-IN" dirty="0">
              <a:solidFill>
                <a:srgbClr val="C00000"/>
              </a:solidFill>
              <a:latin typeface="Calibri" pitchFamily="34" charset="0"/>
            </a:endParaRPr>
          </a:p>
        </p:txBody>
      </p:sp>
      <p:sp>
        <p:nvSpPr>
          <p:cNvPr id="3" name="Content Placeholder 2"/>
          <p:cNvSpPr>
            <a:spLocks noGrp="1"/>
          </p:cNvSpPr>
          <p:nvPr>
            <p:ph idx="1"/>
          </p:nvPr>
        </p:nvSpPr>
        <p:spPr>
          <a:xfrm>
            <a:off x="457200" y="1772816"/>
            <a:ext cx="7620000" cy="4627984"/>
          </a:xfrm>
        </p:spPr>
        <p:txBody>
          <a:bodyPr>
            <a:normAutofit/>
          </a:bodyPr>
          <a:lstStyle/>
          <a:p>
            <a:pPr>
              <a:lnSpc>
                <a:spcPct val="150000"/>
              </a:lnSpc>
            </a:pPr>
            <a:r>
              <a:rPr lang="en-US" sz="2800" dirty="0" smtClean="0">
                <a:latin typeface="Segoe UI Light" pitchFamily="34" charset="0"/>
              </a:rPr>
              <a:t>PHYSICAL PROBLEMS</a:t>
            </a:r>
          </a:p>
          <a:p>
            <a:pPr>
              <a:lnSpc>
                <a:spcPct val="150000"/>
              </a:lnSpc>
            </a:pPr>
            <a:r>
              <a:rPr lang="en-US" sz="2800" dirty="0" smtClean="0">
                <a:latin typeface="Segoe UI Light" pitchFamily="34" charset="0"/>
              </a:rPr>
              <a:t>PROCESSING PROBLEMS</a:t>
            </a:r>
          </a:p>
          <a:p>
            <a:pPr>
              <a:lnSpc>
                <a:spcPct val="150000"/>
              </a:lnSpc>
            </a:pPr>
            <a:r>
              <a:rPr lang="en-US" sz="2800" dirty="0" smtClean="0">
                <a:latin typeface="Segoe UI Light" pitchFamily="34" charset="0"/>
              </a:rPr>
              <a:t>INCORRECT DATA</a:t>
            </a:r>
          </a:p>
          <a:p>
            <a:pPr>
              <a:lnSpc>
                <a:spcPct val="150000"/>
              </a:lnSpc>
            </a:pPr>
            <a:r>
              <a:rPr lang="en-US" sz="2800" dirty="0" smtClean="0">
                <a:latin typeface="Segoe UI Light" pitchFamily="34" charset="0"/>
              </a:rPr>
              <a:t>LARGE AMOUNT OF COST SPENT BY SMALL BUSINESS</a:t>
            </a:r>
            <a:endParaRPr lang="en-IN" sz="2800" dirty="0">
              <a:latin typeface="Segoe UI Light" pitchFamily="34" charset="0"/>
            </a:endParaRPr>
          </a:p>
        </p:txBody>
      </p:sp>
    </p:spTree>
    <p:extLst>
      <p:ext uri="{BB962C8B-B14F-4D97-AF65-F5344CB8AC3E}">
        <p14:creationId xmlns:p14="http://schemas.microsoft.com/office/powerpoint/2010/main" val="40484705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itchFamily="34" charset="0"/>
              </a:rPr>
              <a:t>Pre-Requisite for </a:t>
            </a:r>
            <a:r>
              <a:rPr lang="en-US" dirty="0" smtClean="0">
                <a:solidFill>
                  <a:srgbClr val="C00000"/>
                </a:solidFill>
                <a:latin typeface="Calibri" pitchFamily="34" charset="0"/>
              </a:rPr>
              <a:t>Big DATA</a:t>
            </a:r>
            <a:endParaRPr lang="en-IN" dirty="0">
              <a:solidFill>
                <a:srgbClr val="C00000"/>
              </a:solidFill>
              <a:latin typeface="Calibri" pitchFamily="34" charset="0"/>
            </a:endParaRPr>
          </a:p>
        </p:txBody>
      </p:sp>
      <p:sp>
        <p:nvSpPr>
          <p:cNvPr id="3" name="Content Placeholder 2"/>
          <p:cNvSpPr>
            <a:spLocks noGrp="1"/>
          </p:cNvSpPr>
          <p:nvPr>
            <p:ph idx="1"/>
          </p:nvPr>
        </p:nvSpPr>
        <p:spPr>
          <a:xfrm>
            <a:off x="457200" y="1772816"/>
            <a:ext cx="7620000" cy="4627984"/>
          </a:xfrm>
        </p:spPr>
        <p:txBody>
          <a:bodyPr>
            <a:normAutofit/>
          </a:bodyPr>
          <a:lstStyle/>
          <a:p>
            <a:r>
              <a:rPr lang="en-US" sz="2800" dirty="0" smtClean="0">
                <a:latin typeface="Segoe UI Light" pitchFamily="34" charset="0"/>
              </a:rPr>
              <a:t>Java Essential</a:t>
            </a:r>
          </a:p>
          <a:p>
            <a:r>
              <a:rPr lang="en-US" sz="2800" dirty="0" smtClean="0">
                <a:latin typeface="Segoe UI Light" pitchFamily="34" charset="0"/>
              </a:rPr>
              <a:t>OOPs Concept</a:t>
            </a:r>
          </a:p>
          <a:p>
            <a:r>
              <a:rPr lang="en-US" sz="2800" dirty="0" smtClean="0">
                <a:latin typeface="Segoe UI Light" pitchFamily="34" charset="0"/>
              </a:rPr>
              <a:t>Conditional constructs such as If Else Switch</a:t>
            </a:r>
          </a:p>
          <a:p>
            <a:r>
              <a:rPr lang="en-US" sz="2800" dirty="0" smtClean="0">
                <a:latin typeface="Segoe UI Light" pitchFamily="34" charset="0"/>
              </a:rPr>
              <a:t>Access </a:t>
            </a:r>
            <a:r>
              <a:rPr lang="en-US" sz="2800" dirty="0">
                <a:latin typeface="Segoe UI Light" pitchFamily="34" charset="0"/>
              </a:rPr>
              <a:t>s</a:t>
            </a:r>
            <a:r>
              <a:rPr lang="en-US" sz="2800" dirty="0" smtClean="0">
                <a:latin typeface="Segoe UI Light" pitchFamily="34" charset="0"/>
              </a:rPr>
              <a:t>pecifier- private, protected, default and public.</a:t>
            </a:r>
          </a:p>
          <a:p>
            <a:r>
              <a:rPr lang="en-US" sz="2800" dirty="0" smtClean="0">
                <a:latin typeface="Segoe UI Light" pitchFamily="34" charset="0"/>
              </a:rPr>
              <a:t>Functions</a:t>
            </a:r>
          </a:p>
          <a:p>
            <a:r>
              <a:rPr lang="en-US" sz="2800" dirty="0" smtClean="0">
                <a:latin typeface="Segoe UI Light" pitchFamily="34" charset="0"/>
              </a:rPr>
              <a:t>Constructors</a:t>
            </a:r>
          </a:p>
          <a:p>
            <a:r>
              <a:rPr lang="en-US" sz="2800" dirty="0" smtClean="0">
                <a:latin typeface="Segoe UI Light" pitchFamily="34" charset="0"/>
              </a:rPr>
              <a:t>Exception Handling</a:t>
            </a:r>
          </a:p>
        </p:txBody>
      </p:sp>
    </p:spTree>
    <p:extLst>
      <p:ext uri="{BB962C8B-B14F-4D97-AF65-F5344CB8AC3E}">
        <p14:creationId xmlns:p14="http://schemas.microsoft.com/office/powerpoint/2010/main" val="8133773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latin typeface="Calibri" pitchFamily="34" charset="0"/>
              </a:rPr>
              <a:t>Pre-Requisite </a:t>
            </a:r>
            <a:r>
              <a:rPr lang="en-US" dirty="0">
                <a:latin typeface="Calibri" pitchFamily="34" charset="0"/>
              </a:rPr>
              <a:t>for </a:t>
            </a:r>
            <a:r>
              <a:rPr lang="en-US" dirty="0">
                <a:solidFill>
                  <a:srgbClr val="C00000"/>
                </a:solidFill>
                <a:latin typeface="Calibri" pitchFamily="34" charset="0"/>
              </a:rPr>
              <a:t>Big </a:t>
            </a:r>
            <a:r>
              <a:rPr lang="en-US" dirty="0" smtClean="0">
                <a:solidFill>
                  <a:srgbClr val="C00000"/>
                </a:solidFill>
                <a:latin typeface="Calibri" pitchFamily="34" charset="0"/>
              </a:rPr>
              <a:t>DATA </a:t>
            </a:r>
            <a:r>
              <a:rPr lang="en-US" dirty="0" smtClean="0">
                <a:latin typeface="Calibri" pitchFamily="34" charset="0"/>
              </a:rPr>
              <a:t>continued…</a:t>
            </a:r>
            <a:endParaRPr lang="en-IN" dirty="0">
              <a:latin typeface="Calibri" pitchFamily="34" charset="0"/>
            </a:endParaRPr>
          </a:p>
        </p:txBody>
      </p:sp>
      <p:sp>
        <p:nvSpPr>
          <p:cNvPr id="3" name="Content Placeholder 2"/>
          <p:cNvSpPr>
            <a:spLocks noGrp="1"/>
          </p:cNvSpPr>
          <p:nvPr>
            <p:ph idx="1"/>
          </p:nvPr>
        </p:nvSpPr>
        <p:spPr/>
        <p:txBody>
          <a:bodyPr>
            <a:normAutofit/>
          </a:bodyPr>
          <a:lstStyle/>
          <a:p>
            <a:r>
              <a:rPr lang="en-US" sz="2800" dirty="0" smtClean="0">
                <a:latin typeface="Segoe UI Light" pitchFamily="34" charset="0"/>
              </a:rPr>
              <a:t>Collections –Maps, Sets and List</a:t>
            </a:r>
          </a:p>
          <a:p>
            <a:r>
              <a:rPr lang="en-US" sz="2800" dirty="0" smtClean="0">
                <a:latin typeface="Segoe UI Light" pitchFamily="34" charset="0"/>
              </a:rPr>
              <a:t>Generics</a:t>
            </a:r>
          </a:p>
          <a:p>
            <a:r>
              <a:rPr lang="en-US" sz="2800" dirty="0" smtClean="0">
                <a:latin typeface="Segoe UI Light" pitchFamily="34" charset="0"/>
              </a:rPr>
              <a:t>SQL Queries</a:t>
            </a:r>
          </a:p>
          <a:p>
            <a:pPr marL="628650" indent="-514350">
              <a:buFont typeface="+mj-lt"/>
              <a:buAutoNum type="alphaLcParenR"/>
            </a:pPr>
            <a:r>
              <a:rPr lang="en-US" sz="2800" dirty="0" smtClean="0">
                <a:latin typeface="Segoe UI Light" pitchFamily="34" charset="0"/>
              </a:rPr>
              <a:t>Create table</a:t>
            </a:r>
          </a:p>
          <a:p>
            <a:pPr marL="628650" indent="-514350">
              <a:buFont typeface="+mj-lt"/>
              <a:buAutoNum type="alphaLcParenR"/>
            </a:pPr>
            <a:r>
              <a:rPr lang="en-US" sz="2800" dirty="0" smtClean="0">
                <a:latin typeface="Segoe UI Light" pitchFamily="34" charset="0"/>
              </a:rPr>
              <a:t>Insert into table</a:t>
            </a:r>
          </a:p>
          <a:p>
            <a:pPr marL="628650" indent="-514350">
              <a:buFont typeface="+mj-lt"/>
              <a:buAutoNum type="alphaLcParenR"/>
            </a:pPr>
            <a:r>
              <a:rPr lang="en-US" sz="2800" dirty="0" smtClean="0">
                <a:latin typeface="Segoe UI Light" pitchFamily="34" charset="0"/>
              </a:rPr>
              <a:t>Update a table(rows)</a:t>
            </a:r>
          </a:p>
          <a:p>
            <a:pPr marL="628650" indent="-514350">
              <a:buFont typeface="+mj-lt"/>
              <a:buAutoNum type="alphaLcParenR"/>
            </a:pPr>
            <a:r>
              <a:rPr lang="en-US" sz="2800" dirty="0" smtClean="0">
                <a:latin typeface="Segoe UI Light" pitchFamily="34" charset="0"/>
              </a:rPr>
              <a:t>Delete a row</a:t>
            </a:r>
          </a:p>
          <a:p>
            <a:r>
              <a:rPr lang="en-US" sz="2800" dirty="0" smtClean="0">
                <a:latin typeface="Segoe UI Light" pitchFamily="34" charset="0"/>
              </a:rPr>
              <a:t>File Handling</a:t>
            </a:r>
          </a:p>
          <a:p>
            <a:r>
              <a:rPr lang="en-US" sz="2800" dirty="0" smtClean="0">
                <a:latin typeface="Segoe UI Light" pitchFamily="34" charset="0"/>
              </a:rPr>
              <a:t>J2EE- Servlet, JSP, HTML</a:t>
            </a:r>
          </a:p>
          <a:p>
            <a:endParaRPr lang="en-US" sz="2800" dirty="0" smtClean="0"/>
          </a:p>
        </p:txBody>
      </p:sp>
    </p:spTree>
    <p:extLst>
      <p:ext uri="{BB962C8B-B14F-4D97-AF65-F5344CB8AC3E}">
        <p14:creationId xmlns:p14="http://schemas.microsoft.com/office/powerpoint/2010/main" val="18804846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951</TotalTime>
  <Words>1774</Words>
  <Application>Microsoft Office PowerPoint</Application>
  <PresentationFormat>On-screen Show (4:3)</PresentationFormat>
  <Paragraphs>317</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Clarity</vt:lpstr>
      <vt:lpstr>BIG DATA</vt:lpstr>
      <vt:lpstr>Outline</vt:lpstr>
      <vt:lpstr>What is BIG DATA</vt:lpstr>
      <vt:lpstr>4v’s of BIG DATA</vt:lpstr>
      <vt:lpstr>4v’s of BIG DATA</vt:lpstr>
      <vt:lpstr>Type of Data is BIG DATA</vt:lpstr>
      <vt:lpstr>PROBLEMS ASSOCIATED WITH  BIG DATA</vt:lpstr>
      <vt:lpstr>Pre-Requisite for Big DATA</vt:lpstr>
      <vt:lpstr>Pre-Requisite for Big DATA continued…</vt:lpstr>
      <vt:lpstr>Hadoop</vt:lpstr>
      <vt:lpstr>VM Box and Hadoop Installation</vt:lpstr>
      <vt:lpstr>Hadoop Ecosystem components we learnt</vt:lpstr>
      <vt:lpstr>Apache HDFS and Map Reduce</vt:lpstr>
      <vt:lpstr>Apache HIVE and PIG</vt:lpstr>
      <vt:lpstr>Apache SQOOP and ORACLE MySQL</vt:lpstr>
      <vt:lpstr>Concepts we learnt</vt:lpstr>
      <vt:lpstr>Concepts we learnt</vt:lpstr>
      <vt:lpstr>Project 1 E-Commerce Online Transaction Analysis</vt:lpstr>
      <vt:lpstr>Project 1 E-Commerce Online Transaction Analysis</vt:lpstr>
      <vt:lpstr>Data we have for Project 1</vt:lpstr>
      <vt:lpstr>Some Use Case from Project 1</vt:lpstr>
      <vt:lpstr>Use CASE2 :Price range based products </vt:lpstr>
      <vt:lpstr>Use CASE3:  Customer Wise Transaction and Purchase</vt:lpstr>
      <vt:lpstr>Use CASE4:  Monthly Revenue</vt:lpstr>
      <vt:lpstr>Use CASE5:  Monthly Wise Transaction Summary</vt:lpstr>
      <vt:lpstr>Use CASE6:  Targeting Top Profession for new products</vt:lpstr>
      <vt:lpstr>Use CASE7:  Analyzing the top 3 Customers  Use CASE8:  Analyzing the top Customer per month  </vt:lpstr>
      <vt:lpstr>GITHUB Maintenance https://github.com/Sandeepkbh47</vt:lpstr>
      <vt:lpstr>GITHUB Maintenance</vt:lpstr>
      <vt:lpstr>GITHUB Maintenance</vt:lpstr>
      <vt:lpstr>PROJECT 2 GLOBAL EMPLOYABILITY &amp; EDUCATIONAL ANALYSIS</vt:lpstr>
      <vt:lpstr>PROJECT 2 GLOBAL EMPLOYABILITY &amp; EDUCATIONAL ANALYSIS</vt:lpstr>
      <vt:lpstr>PROJECT 2 GLOBAL EMPLOYABILITY &amp; EDUCATIONAL ANALYSIS</vt:lpstr>
      <vt:lpstr>Data We Used</vt:lpstr>
      <vt:lpstr>Flow of Information in Census project </vt:lpstr>
      <vt:lpstr>USE CASE 1 : Comparative Literacy Statistics on country.</vt:lpstr>
      <vt:lpstr>USE CASE 2 : Literacy and Level of Education</vt:lpstr>
      <vt:lpstr>USE CASE 3 : Need of Educational Institute</vt:lpstr>
      <vt:lpstr>USE CASE 3 : Need of Educational Institute</vt:lpstr>
      <vt:lpstr>USE CASE 4 States Wise PCI (Per Capita Income) Comparison   </vt:lpstr>
      <vt:lpstr>USE CASE 5 Feasibility of new pension policy for senior citizen </vt:lpstr>
      <vt:lpstr>USE CASE 5 Scholarship to unmarried daughter of Divorced or Widow female</vt:lpstr>
      <vt:lpstr>USE CASE 6 Election Port-folio</vt:lpstr>
      <vt:lpstr>USE CASE 7 Education for RURAL development </vt:lpstr>
      <vt:lpstr>GITHUB Maintenance Project 2</vt:lpstr>
      <vt:lpstr>GITHUB Maintenance Project 2</vt:lpstr>
      <vt:lpstr>GITHUB Maintenance Project 2</vt:lpstr>
      <vt:lpstr>GITHUB Maintenance Project 2</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Sangeeta</dc:creator>
  <cp:lastModifiedBy>Sangeeta</cp:lastModifiedBy>
  <cp:revision>207</cp:revision>
  <dcterms:created xsi:type="dcterms:W3CDTF">2016-11-28T16:07:23Z</dcterms:created>
  <dcterms:modified xsi:type="dcterms:W3CDTF">2016-11-29T20:15:39Z</dcterms:modified>
</cp:coreProperties>
</file>