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323" r:id="rId2"/>
    <p:sldId id="324" r:id="rId3"/>
    <p:sldId id="326" r:id="rId4"/>
    <p:sldId id="327" r:id="rId5"/>
    <p:sldId id="329" r:id="rId6"/>
    <p:sldId id="330" r:id="rId7"/>
    <p:sldId id="332" r:id="rId8"/>
    <p:sldId id="335" r:id="rId9"/>
    <p:sldId id="333" r:id="rId10"/>
    <p:sldId id="436" r:id="rId11"/>
    <p:sldId id="336" r:id="rId12"/>
    <p:sldId id="337" r:id="rId13"/>
    <p:sldId id="338" r:id="rId14"/>
    <p:sldId id="405" r:id="rId15"/>
    <p:sldId id="408" r:id="rId16"/>
    <p:sldId id="419" r:id="rId17"/>
    <p:sldId id="406" r:id="rId18"/>
    <p:sldId id="420" r:id="rId19"/>
    <p:sldId id="421" r:id="rId20"/>
    <p:sldId id="422" r:id="rId21"/>
    <p:sldId id="418" r:id="rId22"/>
    <p:sldId id="423" r:id="rId23"/>
    <p:sldId id="409" r:id="rId24"/>
    <p:sldId id="410" r:id="rId25"/>
    <p:sldId id="411" r:id="rId26"/>
    <p:sldId id="404" r:id="rId27"/>
    <p:sldId id="339" r:id="rId28"/>
    <p:sldId id="340" r:id="rId29"/>
    <p:sldId id="341" r:id="rId30"/>
    <p:sldId id="354" r:id="rId31"/>
    <p:sldId id="342" r:id="rId32"/>
    <p:sldId id="343" r:id="rId33"/>
    <p:sldId id="344" r:id="rId34"/>
    <p:sldId id="345" r:id="rId35"/>
    <p:sldId id="355" r:id="rId36"/>
    <p:sldId id="356" r:id="rId37"/>
    <p:sldId id="357" r:id="rId38"/>
    <p:sldId id="358" r:id="rId39"/>
    <p:sldId id="359" r:id="rId40"/>
    <p:sldId id="360" r:id="rId41"/>
    <p:sldId id="331" r:id="rId42"/>
    <p:sldId id="361" r:id="rId43"/>
    <p:sldId id="362" r:id="rId44"/>
    <p:sldId id="363" r:id="rId45"/>
    <p:sldId id="364" r:id="rId46"/>
    <p:sldId id="365" r:id="rId47"/>
    <p:sldId id="367" r:id="rId48"/>
    <p:sldId id="368" r:id="rId49"/>
    <p:sldId id="374" r:id="rId50"/>
    <p:sldId id="369" r:id="rId51"/>
    <p:sldId id="370" r:id="rId52"/>
    <p:sldId id="371" r:id="rId53"/>
    <p:sldId id="372" r:id="rId54"/>
    <p:sldId id="373" r:id="rId55"/>
    <p:sldId id="366" r:id="rId56"/>
    <p:sldId id="375" r:id="rId57"/>
    <p:sldId id="376" r:id="rId58"/>
    <p:sldId id="377" r:id="rId59"/>
    <p:sldId id="378" r:id="rId60"/>
    <p:sldId id="379" r:id="rId61"/>
    <p:sldId id="380" r:id="rId62"/>
    <p:sldId id="381" r:id="rId63"/>
    <p:sldId id="382" r:id="rId64"/>
    <p:sldId id="383" r:id="rId65"/>
    <p:sldId id="384" r:id="rId66"/>
    <p:sldId id="385" r:id="rId67"/>
    <p:sldId id="386" r:id="rId68"/>
    <p:sldId id="403" r:id="rId69"/>
    <p:sldId id="424" r:id="rId70"/>
    <p:sldId id="425" r:id="rId71"/>
    <p:sldId id="426" r:id="rId72"/>
    <p:sldId id="427" r:id="rId73"/>
    <p:sldId id="428" r:id="rId74"/>
    <p:sldId id="429" r:id="rId75"/>
    <p:sldId id="430" r:id="rId76"/>
    <p:sldId id="431" r:id="rId77"/>
    <p:sldId id="432" r:id="rId78"/>
    <p:sldId id="433" r:id="rId79"/>
    <p:sldId id="434" r:id="rId80"/>
    <p:sldId id="435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76440" autoAdjust="0"/>
  </p:normalViewPr>
  <p:slideViewPr>
    <p:cSldViewPr snapToGrid="0">
      <p:cViewPr varScale="1">
        <p:scale>
          <a:sx n="51" d="100"/>
          <a:sy n="51" d="100"/>
        </p:scale>
        <p:origin x="1256" y="4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6252-5F50-4106-9C23-9E03A675631E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EC36-385F-48D4-8D43-C67229F8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100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572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872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644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686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001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0445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036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607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3653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262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9015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320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8151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8602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6216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806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4459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9990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1845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512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775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7870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8823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6812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4814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9944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7275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8189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6305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2878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1878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154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4055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6805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1002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1507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8801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2594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48936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5020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7934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539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Questions?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bg1"/>
                </a:solidFill>
              </a:rPr>
              <a:t>Is this generic?</a:t>
            </a:r>
          </a:p>
          <a:p>
            <a:r>
              <a:rPr lang="en-IN" dirty="0"/>
              <a:t>Why should we show the </a:t>
            </a:r>
            <a:r>
              <a:rPr lang="en-IN" dirty="0" err="1"/>
              <a:t>wheather</a:t>
            </a:r>
            <a:r>
              <a:rPr lang="en-IN" dirty="0"/>
              <a:t>?</a:t>
            </a:r>
          </a:p>
          <a:p>
            <a:r>
              <a:rPr lang="en-IN" dirty="0"/>
              <a:t>How will this data be used?</a:t>
            </a:r>
          </a:p>
          <a:p>
            <a:r>
              <a:rPr lang="en-IN" dirty="0"/>
              <a:t>Lot of questions…</a:t>
            </a:r>
          </a:p>
          <a:p>
            <a:endParaRPr lang="en-IN" dirty="0"/>
          </a:p>
          <a:p>
            <a:r>
              <a:rPr lang="en-IN" dirty="0"/>
              <a:t>After all questions are answered.</a:t>
            </a:r>
          </a:p>
          <a:p>
            <a:r>
              <a:rPr lang="en-IN" dirty="0"/>
              <a:t>We collect information about travelling</a:t>
            </a:r>
          </a:p>
          <a:p>
            <a:r>
              <a:rPr lang="en-IN" dirty="0"/>
              <a:t>From where to where?</a:t>
            </a:r>
          </a:p>
          <a:p>
            <a:r>
              <a:rPr lang="en-IN" dirty="0"/>
              <a:t>When?</a:t>
            </a:r>
          </a:p>
          <a:p>
            <a:r>
              <a:rPr lang="en-IN" dirty="0"/>
              <a:t>Why?</a:t>
            </a:r>
          </a:p>
          <a:p>
            <a:r>
              <a:rPr lang="en-IN" dirty="0"/>
              <a:t>Who all travelling?</a:t>
            </a:r>
          </a:p>
          <a:p>
            <a:r>
              <a:rPr lang="en-IN" dirty="0"/>
              <a:t>What mode of travel?</a:t>
            </a:r>
          </a:p>
          <a:p>
            <a:endParaRPr lang="en-IN" dirty="0"/>
          </a:p>
          <a:p>
            <a:r>
              <a:rPr lang="en-IN" dirty="0"/>
              <a:t>Accordingly advise the </a:t>
            </a:r>
            <a:r>
              <a:rPr lang="en-IN" dirty="0" err="1"/>
              <a:t>wheather</a:t>
            </a:r>
            <a:r>
              <a:rPr lang="en-IN" dirty="0"/>
              <a:t>…</a:t>
            </a:r>
          </a:p>
          <a:p>
            <a:r>
              <a:rPr lang="en-IN" dirty="0"/>
              <a:t>It can be too hot – so show the route which may be comfortable to … along with </a:t>
            </a:r>
            <a:r>
              <a:rPr lang="en-IN" dirty="0" err="1"/>
              <a:t>wheather</a:t>
            </a:r>
            <a:r>
              <a:rPr lang="en-IN" dirty="0"/>
              <a:t>.</a:t>
            </a:r>
          </a:p>
          <a:p>
            <a:r>
              <a:rPr lang="en-IN" dirty="0"/>
              <a:t>Carry these things..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20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3642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0305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87805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26642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34029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8407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8226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73631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04361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19356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181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49172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36271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61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81398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62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32023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63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90623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64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03657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65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55156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66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91036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67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67003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68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86527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69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981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29978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70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21451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71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15985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72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99886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73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30014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74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22501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75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57534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76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82430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77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71584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78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66502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79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878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39067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80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16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151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1025-0C1A-4933-A168-91163B26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4D26-0AA9-4E47-B365-B9251792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8642-775C-4F9E-8C23-38C02939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B178-C399-48C7-B7B5-CD4247D1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C8B9-CF53-4D3A-958C-A249D52A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1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726F-DC6D-45CD-8CB5-D81D0A05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C0BF-257B-4DBB-9F6D-B577C12DE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08E7-6330-4E2B-82FD-F530AF65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18EB-5D70-4B37-87F2-698F9AD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21CB-5DD8-4E62-B34B-73839F43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F1D7F-97B8-4491-9AA4-9B4709B6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7F3B-382F-4F44-9736-862392D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9B58-8EF9-4383-83F4-CB6A72E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D439-1731-4A0C-874A-D13F242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E33-D2A8-440A-A7AC-4887A1F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2F5-6A0F-40EE-A125-E36F4DF3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1730-C4E5-4658-B785-3D38DC87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F39A-BA2F-47B7-905F-3547A2B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9269-367C-48D4-BBD5-3F7D4DD5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24D3-C384-47A7-8AD1-75BCC6F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68C5-AD9F-4D92-9DA7-752F642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A4B4-3291-4308-B079-5C23998F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D0A4-EC75-477B-886E-F86728CA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0F42-5332-45EC-BCAD-F99DAF1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73E0-9F23-4DDC-A0C4-24DCFAF2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48A3-9712-435C-BAEB-D0379E0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A1D-90E4-4052-9E1A-95AA0E75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E9F20-75C6-4543-8097-D079AAC0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522C-4E1B-4978-A859-25B293E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75C5-4A2A-4FA5-9BD1-58348E63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C483-47F6-47EB-82E5-A7DA33A6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B0EF-1D7C-40A2-B8BC-023BB691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737B-2D8A-4C5D-A42D-15DC39CCF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977F-9CC1-48E2-A4D9-5B46BAB2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E5B86-0B84-42EE-8101-BC4A5454E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5B7C7-C422-450A-B4ED-10A9CBC4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D02D-8B70-4242-9B57-888AECC6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B3AF0-CDA4-4164-90A2-9653082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656B4-ADF9-453A-A7EA-EDEB1A35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8281-1BF7-4A93-B38C-98BED8E7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184A-FE27-4EC3-B0E1-6B5A5B00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6C4F-BD78-4053-A4E2-871E4E1C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3562-EE81-4E48-9DA3-8B2CA34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6D2C6-AE68-401D-BF3A-0D31D86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EB83A-268F-493B-9EF6-FD5732D5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C66E-4913-4D4C-A9B0-5C631391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B4AE-B4A8-4C37-8A07-62D6C44A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E944-D65F-4E58-9DAA-EB7D0530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F934-A65D-4A8F-B468-F52E112F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9A3DD-DEC3-45A9-83AD-36AEBBA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465D-33A5-4228-BB46-3B4ED4A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E48B-41EE-4527-AE2F-75C890FF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C4-460E-4939-9525-2E5E88D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C94FF-381E-4CBF-BCED-83E7168B0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803-719E-475B-AFBA-D21A90F2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D2C7-3996-4398-84F3-E1946425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8094-E0B2-49A0-8D03-C23DD5AD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F51C-7DE0-4189-800E-DC854893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7ACF-CD0B-4903-B9DF-7F21923E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D794-F0F4-47F5-9EF3-7EA56A2E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5A0-4199-4F11-8F41-C792FA36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692B-153F-4DFE-BFBD-A2AE2C7443B6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83E1-190B-4037-A804-BBC0AA34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99B1-7459-4F52-8796-5A3A1BDE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1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st.hk/~wilfred/dbweb/erd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ilymail.co.uk/femail/article-6900565/These-stories-prove-customer-NOT-right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st.hk/~wilfred/dbweb/erd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81" y="281276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Usability Engineering</a:t>
            </a:r>
            <a:br>
              <a:rPr lang="en-US" sz="6000" dirty="0">
                <a:solidFill>
                  <a:schemeClr val="bg1"/>
                </a:solidFill>
                <a:latin typeface="+mn-lt"/>
              </a:rPr>
            </a:br>
            <a:br>
              <a:rPr lang="en-US" sz="6000" dirty="0">
                <a:solidFill>
                  <a:schemeClr val="bg1"/>
                </a:solidFill>
                <a:latin typeface="+mn-lt"/>
              </a:rPr>
            </a:br>
            <a:r>
              <a:rPr lang="en-US" sz="4000" dirty="0">
                <a:solidFill>
                  <a:schemeClr val="bg1"/>
                </a:solidFill>
                <a:latin typeface="+mn-lt"/>
              </a:rPr>
              <a:t>Presented by: Vilas Varghese</a:t>
            </a:r>
            <a:br>
              <a:rPr lang="en-US" sz="4000" dirty="0">
                <a:solidFill>
                  <a:schemeClr val="bg1"/>
                </a:solidFill>
                <a:latin typeface="+mn-lt"/>
              </a:rPr>
            </a:br>
            <a:r>
              <a:rPr lang="en-US" sz="4000" dirty="0">
                <a:solidFill>
                  <a:schemeClr val="bg1"/>
                </a:solidFill>
                <a:latin typeface="+mn-lt"/>
              </a:rPr>
              <a:t>Dated: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4313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Calibri Body"/>
              </a:rPr>
              <a:t>What is Usability?</a:t>
            </a:r>
            <a:endParaRPr lang="en-IN" sz="4000" dirty="0">
              <a:solidFill>
                <a:schemeClr val="bg1"/>
              </a:solidFill>
              <a:latin typeface="Calibri Body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661269"/>
            <a:ext cx="106158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Usability is the effectiveness, efficiency and satisfaction with which users achieve specific goals in particular environments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Usability is the ease of use and learnability of a human-made object.</a:t>
            </a:r>
          </a:p>
        </p:txBody>
      </p:sp>
    </p:spTree>
    <p:extLst>
      <p:ext uri="{BB962C8B-B14F-4D97-AF65-F5344CB8AC3E}">
        <p14:creationId xmlns:p14="http://schemas.microsoft.com/office/powerpoint/2010/main" val="2946264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Calibri Body"/>
              </a:rPr>
              <a:t>Why Usability?</a:t>
            </a:r>
            <a:endParaRPr lang="en-IN" sz="4000" dirty="0">
              <a:solidFill>
                <a:schemeClr val="bg1"/>
              </a:solidFill>
              <a:latin typeface="Calibri Body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661269"/>
            <a:ext cx="106158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Making everyday life easier for people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Isn’t that the purpose of software?	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Usability is increasingly becoming a competitive factor (vs. functionality)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Difference between Usability and Functionality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Cost savings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lvl="0"/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978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Calibri Body"/>
              </a:rPr>
              <a:t>Why Usability?</a:t>
            </a:r>
            <a:endParaRPr lang="en-IN" sz="4000" dirty="0">
              <a:solidFill>
                <a:schemeClr val="bg1"/>
              </a:solidFill>
              <a:latin typeface="Calibri Body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661269"/>
            <a:ext cx="10615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A study showed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63% of large software projects significantly overran their estimates.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Top four reasons were related to usability engineering: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Frequent requests for changes by users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Overlooked tasks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User’s lack of understanding of their own requirements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Insufficient user-analyst communication and understanding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274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Calibri Body"/>
              </a:rPr>
              <a:t>Components of Usability</a:t>
            </a:r>
            <a:endParaRPr lang="en-IN" sz="4000" dirty="0">
              <a:solidFill>
                <a:schemeClr val="bg1"/>
              </a:solidFill>
              <a:latin typeface="Calibri Body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661269"/>
            <a:ext cx="1061580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Learnability: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Easy to learn so that the user can rapidly start getting some work done with the system.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Efficiency: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Once the user has learned the system, the productivity should improve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Memorability: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A returning user should be able to use the system with reasonable ease.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Errors: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low error rate,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No catastrophic errors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Easy recovery.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Satisfaction: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Pleasant to use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Satisfied with using it.</a:t>
            </a:r>
          </a:p>
        </p:txBody>
      </p:sp>
    </p:spTree>
    <p:extLst>
      <p:ext uri="{BB962C8B-B14F-4D97-AF65-F5344CB8AC3E}">
        <p14:creationId xmlns:p14="http://schemas.microsoft.com/office/powerpoint/2010/main" val="913290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Calibri Body"/>
              </a:rPr>
              <a:t>Usability Engineering Lifecycle</a:t>
            </a:r>
            <a:endParaRPr lang="en-IN" sz="4000" dirty="0">
              <a:solidFill>
                <a:schemeClr val="bg1"/>
              </a:solidFill>
              <a:latin typeface="Calibri Body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23351" y="1189236"/>
            <a:ext cx="1061580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Know the user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Analysis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Task analysis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Functional analysis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Competitive analysis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Setting usability goals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Financial impact analysis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Design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Iterative design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Parallel design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Multiple UI engineers independently design in parallel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Participatory design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User participates in the design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Prototype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374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Calibri Body"/>
              </a:rPr>
              <a:t>Know the User</a:t>
            </a:r>
            <a:endParaRPr lang="en-IN" sz="4000" dirty="0">
              <a:solidFill>
                <a:schemeClr val="bg1"/>
              </a:solidFill>
              <a:latin typeface="Calibri Body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661269"/>
            <a:ext cx="106158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Individual user characteristics differs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Understand user’s current and desired tasks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Functional analysis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Study the intended use of the product and functionally how it can scale.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The evolution of the user and the job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Challenges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Users, sales may want to hide from IT/software engineers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User’s may not know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User characteristics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Education, disability, work exp., age </a:t>
            </a:r>
            <a:r>
              <a:rPr lang="en-US" sz="2200" b="1" dirty="0" err="1">
                <a:solidFill>
                  <a:schemeClr val="bg1"/>
                </a:solidFill>
              </a:rPr>
              <a:t>ect</a:t>
            </a:r>
            <a:r>
              <a:rPr lang="en-US" sz="2200" b="1" dirty="0">
                <a:solidFill>
                  <a:schemeClr val="bg1"/>
                </a:solidFill>
              </a:rPr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Time for learning, training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Social context of user</a:t>
            </a:r>
          </a:p>
        </p:txBody>
      </p:sp>
    </p:spTree>
    <p:extLst>
      <p:ext uri="{BB962C8B-B14F-4D97-AF65-F5344CB8AC3E}">
        <p14:creationId xmlns:p14="http://schemas.microsoft.com/office/powerpoint/2010/main" val="3272968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Calibri Body"/>
              </a:rPr>
              <a:t>Task analysis</a:t>
            </a:r>
            <a:endParaRPr lang="en-IN" sz="4000" dirty="0">
              <a:solidFill>
                <a:schemeClr val="bg1"/>
              </a:solidFill>
              <a:latin typeface="Calibri Body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23351" y="1432702"/>
            <a:ext cx="1061580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What are the tasks user does?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Who does what for why? (e.g. Admin logs in to do Admin tasks)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Information needs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What should the user know to do this task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What should be on the screen and what should go to the backend.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Current system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improvement analysis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Automation analysis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Capture concrete examples of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users doing current tasks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Exceptions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Error conditions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More the error and exception captured better the design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878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Calibri Body"/>
              </a:rPr>
              <a:t>Task analysis </a:t>
            </a:r>
            <a:r>
              <a:rPr lang="en-US" sz="6000" b="1" dirty="0" err="1">
                <a:solidFill>
                  <a:schemeClr val="bg1"/>
                </a:solidFill>
                <a:latin typeface="Calibri Body"/>
              </a:rPr>
              <a:t>cntd</a:t>
            </a:r>
            <a:r>
              <a:rPr lang="en-US" sz="6000" b="1" dirty="0">
                <a:solidFill>
                  <a:schemeClr val="bg1"/>
                </a:solidFill>
                <a:latin typeface="Calibri Body"/>
              </a:rPr>
              <a:t>..</a:t>
            </a:r>
            <a:endParaRPr lang="en-IN" sz="4000" dirty="0">
              <a:solidFill>
                <a:schemeClr val="bg1"/>
              </a:solidFill>
              <a:latin typeface="Calibri Body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23351" y="1432702"/>
            <a:ext cx="1061580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Build scenarios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Specific examples of how a user uses the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How to make that task efficient and easy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What is important to optimize?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Build Use case diagram or sketch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Demonstrate to management, marketing and customers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Capture feedback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Improve the deliverables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199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Calibri Body"/>
              </a:rPr>
              <a:t>Result of Task analysis</a:t>
            </a:r>
            <a:endParaRPr lang="en-IN" sz="4000" dirty="0">
              <a:solidFill>
                <a:schemeClr val="bg1"/>
              </a:solidFill>
              <a:latin typeface="Calibri Body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23351" y="1432702"/>
            <a:ext cx="1061580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Scenarios to be used during design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Define goals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List of things user wants to accomplish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Why would they want to accomplish those goals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Steps to be performed and interdependencies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Various outcomes and reports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Criteria to determine quality of results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Communication Needs of users with other people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[Vilas] Indirect result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Identify the users who can give you data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233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Calibri Body"/>
              </a:rPr>
              <a:t>Functional analysis</a:t>
            </a:r>
            <a:endParaRPr lang="en-IN" sz="4000" dirty="0">
              <a:solidFill>
                <a:schemeClr val="bg1"/>
              </a:solidFill>
              <a:latin typeface="Calibri Body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23351" y="1432702"/>
            <a:ext cx="106158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What really needs to be done in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Many things can be improved while automating it.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Capture all of them here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34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877" y="18229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6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DD07E2-BDA7-4114-8621-5C106B1BAEF3}"/>
              </a:ext>
            </a:extLst>
          </p:cNvPr>
          <p:cNvSpPr txBox="1"/>
          <p:nvPr/>
        </p:nvSpPr>
        <p:spPr>
          <a:xfrm>
            <a:off x="902855" y="1661269"/>
            <a:ext cx="106158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Usability Engineering Introduction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Case Studies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What is Usability and why do we need it?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Components of Usability Engineering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Usability Engineering Lifecycle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Usability Engineering Slogans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Design Usability Engineering</a:t>
            </a:r>
            <a:endParaRPr lang="en-IN" sz="2200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927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Calibri Body"/>
              </a:rPr>
              <a:t>Competitive analysis</a:t>
            </a:r>
            <a:endParaRPr lang="en-IN" sz="4000" dirty="0">
              <a:solidFill>
                <a:schemeClr val="bg1"/>
              </a:solidFill>
              <a:latin typeface="Calibri Body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23351" y="1432702"/>
            <a:ext cx="10615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Know the competition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Usability competition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Functional competition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Read trade-press reviews of products in that category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Define importance of various features, issues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208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Setting usability goals</a:t>
            </a:r>
            <a:endParaRPr lang="en-IN" sz="4000" dirty="0">
              <a:solidFill>
                <a:schemeClr val="bg1"/>
              </a:solidFill>
              <a:latin typeface="Calibri Body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661269"/>
            <a:ext cx="1061580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Define: what does it mean “easy to use”?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E.g. of bad: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I like it,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I (Everybody in our company) always do it like,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It is easy to implement,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That is how it 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Better e.g.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Can be learned in less than 20 min.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User with moderate experience can perform 10 common error-free operations per minute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Error rate will be lower than 1 per 40 operations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Task will be performed in 30% less time than automating it.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XYZ survey should be able to find higher satisfaction after 6 months from 80% users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746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Setting usability goals</a:t>
            </a:r>
            <a:endParaRPr lang="en-IN" sz="4000" dirty="0">
              <a:solidFill>
                <a:schemeClr val="bg1"/>
              </a:solidFill>
              <a:latin typeface="Calibri Body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661269"/>
            <a:ext cx="106158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Define Explicit, Specific and measurable metrics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Measures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Learnability: Time to learn how to do a task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Efficiency: Time for an expert to execute benchmark (typical) tasks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Errors: Error rate per task. Time spent on errors. Error severity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Pick levels for your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Minimum acceptable level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Desired level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Theoretical best level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Current level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Competitor’s level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388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Financial impact analysis</a:t>
            </a:r>
            <a:endParaRPr lang="en-IN" sz="4000" dirty="0">
              <a:solidFill>
                <a:schemeClr val="bg1"/>
              </a:solidFill>
              <a:latin typeface="Calibri Body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661269"/>
            <a:ext cx="1061580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Prove it!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Demonstrates the importance of usability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Users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Salary per hour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Hours on system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Cost of system/hour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Estimate savings of reduced training, error time, need for support staff etc.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Tells how much time to spend on Usability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Reference: Randolph G Bias and Deborah J Mayhew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Cost-justifying Usability, Boston: Academic Press</a:t>
            </a:r>
          </a:p>
        </p:txBody>
      </p:sp>
    </p:spTree>
    <p:extLst>
      <p:ext uri="{BB962C8B-B14F-4D97-AF65-F5344CB8AC3E}">
        <p14:creationId xmlns:p14="http://schemas.microsoft.com/office/powerpoint/2010/main" val="689203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Iterative Design Process</a:t>
            </a:r>
            <a:endParaRPr lang="en-IN" sz="4000" dirty="0">
              <a:solidFill>
                <a:schemeClr val="bg1"/>
              </a:solidFill>
              <a:latin typeface="Calibri Body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661269"/>
            <a:ext cx="1061580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Participatory Design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Coordinating the Total Interface for Consistency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Guidelines and Heuristic Evaluation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Make a Prototype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Demo and get feedback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Redesign the interface based on feedback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Track design decisions: called Design Rational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N.B: Reduce design argument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Decisions should be data driven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Collectively identify what data can help us make the decision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Differ the decision till we collect the data.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Follow agile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Follow up at each stage.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792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Uses of Prototypes</a:t>
            </a:r>
            <a:endParaRPr lang="en-IN" sz="4000" dirty="0">
              <a:solidFill>
                <a:schemeClr val="bg1"/>
              </a:solidFill>
              <a:latin typeface="Calibri Body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661269"/>
            <a:ext cx="106158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Define: What questions will the prototype help you answer?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Is this approach a good idea?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Usually only  the stakeholders need to participate.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Most results with first 3 people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Can refine interface after each test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Transfer design from UI specialists to programmers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Should be better than written spec.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Parallel Design – Design “A” Vs Design “B”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Rare, except in academic environments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Decide what are the real requirements and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2423502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Calibri Body"/>
              </a:rPr>
              <a:t>Cost Saving</a:t>
            </a:r>
            <a:endParaRPr lang="en-IN" sz="4000" dirty="0">
              <a:solidFill>
                <a:schemeClr val="bg1"/>
              </a:solidFill>
              <a:latin typeface="Calibri Body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661269"/>
            <a:ext cx="106158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Cost savings from increased usability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Many times not directly visible.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Difficult to measure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However reduced usability may be easily visible.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634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Calibri Body"/>
              </a:rPr>
              <a:t>Usability Now!!</a:t>
            </a:r>
            <a:endParaRPr lang="en-IN" sz="4000" dirty="0">
              <a:solidFill>
                <a:schemeClr val="bg1"/>
              </a:solidFill>
              <a:latin typeface="Calibri Body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661269"/>
            <a:ext cx="1061580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Providing better usability is critical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Otherwise it frustrates users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Especially when they have a comparison.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Customer Expectation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Research the competing products before you build.</a:t>
            </a:r>
          </a:p>
          <a:p>
            <a:pPr lvl="1"/>
            <a:endParaRPr lang="en-US" sz="2200" b="1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Organization Expectation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Design usability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Don’t violate </a:t>
            </a:r>
            <a:r>
              <a:rPr lang="en-US" sz="2200" b="1" dirty="0" err="1">
                <a:solidFill>
                  <a:schemeClr val="bg1"/>
                </a:solidFill>
              </a:rPr>
              <a:t>Pattents</a:t>
            </a:r>
            <a:endParaRPr lang="en-US" sz="2200" b="1" dirty="0">
              <a:solidFill>
                <a:schemeClr val="bg1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Don’t violate licenses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Understand what you use including Open sources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053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Calibri Body"/>
              </a:rPr>
              <a:t>Usability Now!!</a:t>
            </a:r>
            <a:endParaRPr lang="en-IN" sz="4000" dirty="0">
              <a:solidFill>
                <a:schemeClr val="bg1"/>
              </a:solidFill>
              <a:latin typeface="Calibri Body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23351" y="1661269"/>
            <a:ext cx="1061580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How would you feel driving a car without mechanical support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You need to run around turning the wheels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185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Calibri Body"/>
              </a:rPr>
              <a:t>Usability Slogans</a:t>
            </a:r>
            <a:endParaRPr lang="en-IN" sz="4000" dirty="0">
              <a:solidFill>
                <a:schemeClr val="bg1"/>
              </a:solidFill>
              <a:latin typeface="Calibri Body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23351" y="1661269"/>
            <a:ext cx="106158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Slogans identified that can help design Usable products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Some of them may sound ironical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69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Usability Engineering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661269"/>
            <a:ext cx="106158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Manager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Could you please re-design the banking software for usability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Please use </a:t>
            </a:r>
            <a:r>
              <a:rPr lang="en-IN" sz="2400" dirty="0">
                <a:hlinkClick r:id="rId3"/>
              </a:rPr>
              <a:t>http://www.cs.ust.hk/~wilfred/dbweb/erd.html</a:t>
            </a:r>
            <a:r>
              <a:rPr lang="en-IN" sz="2400" dirty="0"/>
              <a:t> </a:t>
            </a:r>
            <a:r>
              <a:rPr lang="en-IN" sz="2400" dirty="0">
                <a:solidFill>
                  <a:schemeClr val="bg1"/>
                </a:solidFill>
              </a:rPr>
              <a:t>as the </a:t>
            </a:r>
            <a:r>
              <a:rPr lang="en-IN" sz="2400" dirty="0" err="1">
                <a:solidFill>
                  <a:schemeClr val="bg1"/>
                </a:solidFill>
              </a:rPr>
              <a:t>db</a:t>
            </a:r>
            <a:r>
              <a:rPr lang="en-IN" sz="2400" dirty="0">
                <a:solidFill>
                  <a:schemeClr val="bg1"/>
                </a:solidFill>
              </a:rPr>
              <a:t> schema</a:t>
            </a:r>
            <a:endParaRPr lang="en-IN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546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1. Your Best Guess is not good enough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23351" y="1661269"/>
            <a:ext cx="1061580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E.g. Cloud can be less secured.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So banks and most customers will not go the Cloud way.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 err="1">
                <a:solidFill>
                  <a:schemeClr val="bg1"/>
                </a:solidFill>
              </a:rPr>
              <a:t>Paypal</a:t>
            </a:r>
            <a:endParaRPr lang="en-US" sz="2200" b="1" dirty="0">
              <a:solidFill>
                <a:schemeClr val="bg1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Started in 1998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Internet was reasonably new then with little public trust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You were expected to handover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Bank account details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Other personal details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Trust them that they would handle your financial transaction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998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Calibri Body"/>
              </a:rPr>
              <a:t>2. User is always right</a:t>
            </a:r>
            <a:endParaRPr lang="en-IN" sz="4000" dirty="0">
              <a:solidFill>
                <a:schemeClr val="bg1"/>
              </a:solidFill>
              <a:latin typeface="Calibri Body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23351" y="1673795"/>
            <a:ext cx="10615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We need certain degree of humility and acknowledge the need to modify the design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We should accept and either prove or disprove your customer.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Example: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A company once tested the usability of a manual,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found that users nearly always made a mistake at a certain point.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Solution was to frame the difficult item in a box and add a note saying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“Read these instructions carefully”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40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Calibri Body"/>
              </a:rPr>
              <a:t>3. The user is not always right</a:t>
            </a:r>
            <a:endParaRPr lang="en-IN" sz="4000" dirty="0">
              <a:solidFill>
                <a:schemeClr val="bg1"/>
              </a:solidFill>
              <a:latin typeface="Calibri Body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23351" y="1661269"/>
            <a:ext cx="1061580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400" dirty="0">
                <a:hlinkClick r:id="rId3"/>
              </a:rPr>
              <a:t>https://www.dailymail.co.uk/femail/article-6900565/These-stories-prove-customer-NOT-right.html</a:t>
            </a:r>
            <a:endParaRPr lang="en-IN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My story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75 and 100 in </a:t>
            </a:r>
            <a:r>
              <a:rPr lang="en-IN" sz="2200" b="1" dirty="0" err="1">
                <a:solidFill>
                  <a:schemeClr val="bg1"/>
                </a:solidFill>
              </a:rPr>
              <a:t>kannada</a:t>
            </a:r>
            <a:r>
              <a:rPr lang="en-IN" sz="2200" b="1" dirty="0">
                <a:solidFill>
                  <a:schemeClr val="bg1"/>
                </a:solidFill>
              </a:rPr>
              <a:t> that confused me.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Customer: I’d like a cappuccino – no chocolate topping, no foam and no milk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Employee: You need a black coffee?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Customer: No.. Cappuccino ………………….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Employee: Prepares a black coffee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Customer: Delighted to get what he wants.</a:t>
            </a:r>
            <a:endParaRPr lang="en-US" sz="2200" b="1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9577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Calibri Body"/>
              </a:rPr>
              <a:t>3. The user is not always right - </a:t>
            </a:r>
            <a:r>
              <a:rPr lang="en-US" sz="6000" dirty="0" err="1">
                <a:solidFill>
                  <a:schemeClr val="bg1"/>
                </a:solidFill>
                <a:latin typeface="Calibri Body"/>
              </a:rPr>
              <a:t>Ctnd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23351" y="1661269"/>
            <a:ext cx="1061580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Understand this better..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Users often do not know what they want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Converting mechanical to software requirement is not a direct translation.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They might change their minds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Multiple Users often have diverging opinions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Other reasons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They may be smart to get a costly solution cheap.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They may be afraid to share information.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337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Calibri Body"/>
              </a:rPr>
              <a:t>	4. Users are not designers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23351" y="1661269"/>
            <a:ext cx="1061580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In an ideal world: The secret to successful product can be misunderstood 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User should be able to design the usability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Since each user differs – we should provide customization capability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Challenges in that thought process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novice users do not customize (experienced do)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needs good design anyway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A study compared users abbreviations with systems’ built-in and found that users made about twice as many spelling errors.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4063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Calibri Body"/>
              </a:rPr>
              <a:t>	5. Designers are not Users</a:t>
            </a:r>
            <a:endParaRPr lang="en-IN" sz="4000" dirty="0">
              <a:solidFill>
                <a:schemeClr val="bg1"/>
              </a:solidFill>
              <a:latin typeface="Calibri Body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23351" y="1661269"/>
            <a:ext cx="10615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Systems designers are different from users in several respects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General computer experience,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Understanding of the underlying system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When you have deep understanding of some system,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easy to understand meaning of any feature.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But this might distort the designers view on system complexity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You cannot go back from knowing ‘more’ to knowing ‘less’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9667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Calibri Body"/>
              </a:rPr>
              <a:t>	</a:t>
            </a:r>
            <a:r>
              <a:rPr lang="en-US" sz="6000">
                <a:solidFill>
                  <a:schemeClr val="bg1"/>
                </a:solidFill>
                <a:latin typeface="Calibri Body"/>
              </a:rPr>
              <a:t>6. Vice </a:t>
            </a:r>
            <a:r>
              <a:rPr lang="en-US" sz="6000" dirty="0">
                <a:solidFill>
                  <a:schemeClr val="bg1"/>
                </a:solidFill>
                <a:latin typeface="Calibri Body"/>
              </a:rPr>
              <a:t>Presidents are not users</a:t>
            </a:r>
            <a:endParaRPr lang="en-IN" sz="4000" dirty="0">
              <a:solidFill>
                <a:schemeClr val="bg1"/>
              </a:solidFill>
              <a:latin typeface="Calibri Body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23351" y="1661269"/>
            <a:ext cx="106158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VP (or higher management) may not represent users.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Engineers needs to have strong opinion.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Opinions should be backed by data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Decisions should be confirmed through various sources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From customers or market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3993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Calibri Body"/>
              </a:rPr>
              <a:t>	7. Less is More</a:t>
            </a:r>
            <a:endParaRPr lang="en-IN" sz="4000" dirty="0">
              <a:solidFill>
                <a:schemeClr val="bg1"/>
              </a:solidFill>
              <a:latin typeface="Calibri Body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23351" y="1661269"/>
            <a:ext cx="1061580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Every piece of information presented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adds to the cognitive load of using the system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For e.g.: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A study of experienced telephone company directory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assistants showed that finding a target in the top quarter of the screen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took 5.3 seconds when the screen was half full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took 6.2 when the screen was full.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cutting the 0.9 seconds saved the company 40 million $ per year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9535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Calibri Body"/>
              </a:rPr>
              <a:t>	8. Details Matter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23351" y="1661269"/>
            <a:ext cx="10615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Usability often depends on (seemingly) minor details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Example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An indicator in a microwave oven turned gradually from white to blue to display the state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phrase “turns blue” to “white” was confusing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While “blue” disappears was understood a lot better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		because users became confused about “how much blue is blue”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2992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Calibri Body"/>
              </a:rPr>
              <a:t>	9. Help doesn’t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23351" y="1661269"/>
            <a:ext cx="106158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Not always that users are able to find the help they need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They might misinterpret it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Providing a brilliant help system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will not change a unfriendly experience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Designers may be tempted to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To cover up bad usability with help	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That doesn’t help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39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Calibri Body"/>
              </a:rPr>
              <a:t>Usability Engineering</a:t>
            </a:r>
            <a:endParaRPr lang="en-IN" sz="4000" dirty="0">
              <a:solidFill>
                <a:schemeClr val="bg1"/>
              </a:solidFill>
              <a:latin typeface="Calibri Body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661269"/>
            <a:ext cx="1061580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Manager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Could you please re-design the banking software for usability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Please use </a:t>
            </a:r>
            <a:r>
              <a:rPr lang="en-IN" sz="2400" dirty="0">
                <a:hlinkClick r:id="rId3"/>
              </a:rPr>
              <a:t>http://www.cs.ust.hk/~wilfred/dbweb/erd.html</a:t>
            </a:r>
            <a:r>
              <a:rPr lang="en-IN" sz="2400" dirty="0"/>
              <a:t> </a:t>
            </a:r>
            <a:r>
              <a:rPr lang="en-IN" sz="2400" dirty="0">
                <a:solidFill>
                  <a:schemeClr val="bg1"/>
                </a:solidFill>
              </a:rPr>
              <a:t>as the </a:t>
            </a:r>
            <a:r>
              <a:rPr lang="en-IN" sz="2400" dirty="0" err="1">
                <a:solidFill>
                  <a:schemeClr val="bg1"/>
                </a:solidFill>
              </a:rPr>
              <a:t>db</a:t>
            </a:r>
            <a:r>
              <a:rPr lang="en-IN" sz="2400" dirty="0">
                <a:solidFill>
                  <a:schemeClr val="bg1"/>
                </a:solidFill>
              </a:rPr>
              <a:t> schema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400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What if I am login in from mobile or a tab?</a:t>
            </a:r>
            <a:endParaRPr lang="en-IN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0439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Calibri Body"/>
              </a:rPr>
              <a:t>	10. Usability Engineering is a 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23351" y="1661269"/>
            <a:ext cx="106158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Already covered…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23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Lab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661269"/>
            <a:ext cx="106158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Build an Email app like </a:t>
            </a:r>
            <a:r>
              <a:rPr lang="en-IN" sz="2200" b="1" dirty="0" err="1">
                <a:solidFill>
                  <a:schemeClr val="bg1"/>
                </a:solidFill>
              </a:rPr>
              <a:t>gmail</a:t>
            </a:r>
            <a:endParaRPr lang="en-IN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1118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Usability Testing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661269"/>
            <a:ext cx="10615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A process that employs participants who are representative of the target population to evaluate the degree to which a product meets specific criteria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Goals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to create a history of benchmarks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minimizing costs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increasing sales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competition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minimizing risks</a:t>
            </a:r>
          </a:p>
          <a:p>
            <a:pPr lvl="0"/>
            <a:endParaRPr lang="en-IN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066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Limitations to Usability Tests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661269"/>
            <a:ext cx="1061580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Testing is always an artificial situation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Test results do not prove that a product works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Participants are rarely fully representative of the target population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Testing is not always the best/only technique to use	</a:t>
            </a:r>
          </a:p>
          <a:p>
            <a:pPr lvl="0"/>
            <a:endParaRPr lang="en-IN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8790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Test Methodology Strategy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661269"/>
            <a:ext cx="1061580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A specific hypothesis must be formulated.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Participants must be randomly chosen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The experiment must be tightly controlled (including the role of the experimenter)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A control group must be employed to validate the results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The number of test users must be of sufficient size to ensure statistically valid results</a:t>
            </a:r>
            <a:endParaRPr lang="en-IN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493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Test Methodology Challenges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661269"/>
            <a:ext cx="106158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A formal scientific experiment will often be impossible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Customers may not sign up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Due to time pressures,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Cost pressure,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Recruitment of test users, etc.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Manual test/automation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Maintenance cost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N.B: Proper usage of Agile reduces these risks.</a:t>
            </a:r>
            <a:endParaRPr lang="en-IN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4202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Usability Testing Methods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661269"/>
            <a:ext cx="106158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The Different tests during the stages of development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Exploratory Test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Heuristic Evaluation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Assessment Test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Validation Test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Comparison Test</a:t>
            </a:r>
          </a:p>
        </p:txBody>
      </p:sp>
    </p:spTree>
    <p:extLst>
      <p:ext uri="{BB962C8B-B14F-4D97-AF65-F5344CB8AC3E}">
        <p14:creationId xmlns:p14="http://schemas.microsoft.com/office/powerpoint/2010/main" val="6340078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Exploratory Test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661269"/>
            <a:ext cx="106158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When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early in the development cycle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Objectives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to evaluate/explore/investigate the effectiveness of preliminary design concepts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gain knowledge of the intended end users (expertise, expectations, goals, etc.)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Methodology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Close interaction between the test users and the experimenter</a:t>
            </a:r>
          </a:p>
        </p:txBody>
      </p:sp>
    </p:spTree>
    <p:extLst>
      <p:ext uri="{BB962C8B-B14F-4D97-AF65-F5344CB8AC3E}">
        <p14:creationId xmlns:p14="http://schemas.microsoft.com/office/powerpoint/2010/main" val="22056363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Exploratory Test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890329" y="1661269"/>
            <a:ext cx="106158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Use prototype, simulation or mockup of the intended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Informal test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Use Paper drawings, “shell” GUI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Concentrate only on the functionality needed for the experiment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(e.g. described in a test scenario)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“Walk through”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Essential uncover the users reactions and thoughts about the interaction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Focus on why instead of how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Often comparative test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8709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Exploratory Test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890329" y="1661269"/>
            <a:ext cx="106158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Exercise: Heuristic evaluation of Travel Weather GUI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727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Calibri Body"/>
              </a:rPr>
              <a:t>Case Studies - Dig</a:t>
            </a:r>
            <a:endParaRPr lang="en-IN" sz="4000" dirty="0">
              <a:solidFill>
                <a:schemeClr val="bg1"/>
              </a:solidFill>
              <a:latin typeface="Calibri Body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661269"/>
            <a:ext cx="106158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Dig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A competitor to Reddit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Had 10 times more customer presence than Reddit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sz="2200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Dig did a re-design of UI.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There was an exodus to reddit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2200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Customers doesn’t generally like a changes easily.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Manual to automation 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Change in UI</a:t>
            </a:r>
          </a:p>
        </p:txBody>
      </p:sp>
    </p:spTree>
    <p:extLst>
      <p:ext uri="{BB962C8B-B14F-4D97-AF65-F5344CB8AC3E}">
        <p14:creationId xmlns:p14="http://schemas.microsoft.com/office/powerpoint/2010/main" val="42273430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Heuristic Evaluation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661269"/>
            <a:ext cx="106158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When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Most often early in the development, i.e. an exploratory test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Objective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Discount Usability Engineering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Obtain a list of usability problems (it does note produce a list of suggested “bug fixes”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Methodology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non-systematic approach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Close interaction with experimenter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debriefing/interview test users/evaluators</a:t>
            </a:r>
          </a:p>
        </p:txBody>
      </p:sp>
    </p:spTree>
    <p:extLst>
      <p:ext uri="{BB962C8B-B14F-4D97-AF65-F5344CB8AC3E}">
        <p14:creationId xmlns:p14="http://schemas.microsoft.com/office/powerpoint/2010/main" val="38382434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Assessment Test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661269"/>
            <a:ext cx="106158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When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Either early or midway during the development process, after the high-level design has been established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Objective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To continue the process from the explorative test with more details of lower-level functions.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The assessment test is essentially a test of the implementation of the intended design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Methodology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The user actually performs the tasks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Less intervention -action from the </a:t>
            </a:r>
            <a:r>
              <a:rPr lang="en-US" sz="2200" b="1" dirty="0" err="1">
                <a:solidFill>
                  <a:schemeClr val="bg1"/>
                </a:solidFill>
              </a:rPr>
              <a:t>experimentor</a:t>
            </a:r>
            <a:endParaRPr lang="en-US" sz="22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Quantitative measures are collected</a:t>
            </a:r>
          </a:p>
        </p:txBody>
      </p:sp>
    </p:spTree>
    <p:extLst>
      <p:ext uri="{BB962C8B-B14F-4D97-AF65-F5344CB8AC3E}">
        <p14:creationId xmlns:p14="http://schemas.microsoft.com/office/powerpoint/2010/main" val="42674737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Validation Test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661269"/>
            <a:ext cx="106158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When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Late in the development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Objective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To validate the usability, against some predefined performance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criteria or benchmark, competing products, etc.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Integrated test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Insurance against overlooked flaws/problems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Methodology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Formulate criteria (what and how well)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Very little or no interaction with the experimenter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Focus on quantitative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Rigorous/tightly controlled test conditions</a:t>
            </a:r>
          </a:p>
        </p:txBody>
      </p:sp>
    </p:spTree>
    <p:extLst>
      <p:ext uri="{BB962C8B-B14F-4D97-AF65-F5344CB8AC3E}">
        <p14:creationId xmlns:p14="http://schemas.microsoft.com/office/powerpoint/2010/main" val="36591856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Comparison Test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661269"/>
            <a:ext cx="106158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When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No specific point in the development cycle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Objective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combined with the other tests. The goal is to compare two or more designs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Methodology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Often as a classical scientific test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Forces designers (and test users) to contemplate why one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design is preferred over another</a:t>
            </a:r>
          </a:p>
        </p:txBody>
      </p:sp>
    </p:spTree>
    <p:extLst>
      <p:ext uri="{BB962C8B-B14F-4D97-AF65-F5344CB8AC3E}">
        <p14:creationId xmlns:p14="http://schemas.microsoft.com/office/powerpoint/2010/main" val="22940817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Discount Usability Engineering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661269"/>
            <a:ext cx="1061580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“discount usability engineering” method is based on the use of the following four techniques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Observe the User and Task execution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Watch who is User, what she does. Don’t interfere.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Scenarios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Cheap prototype. Present without implementation complexity.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Simplified thinking aloud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One User thinks aloud about what she does and why she does that. Another user observes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Heuristic evaluation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Already saw this</a:t>
            </a:r>
          </a:p>
        </p:txBody>
      </p:sp>
    </p:spTree>
    <p:extLst>
      <p:ext uri="{BB962C8B-B14F-4D97-AF65-F5344CB8AC3E}">
        <p14:creationId xmlns:p14="http://schemas.microsoft.com/office/powerpoint/2010/main" val="11201300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63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Design Usability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432702"/>
            <a:ext cx="106158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Simple and natural dialogue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Speak the users language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Minimize the users need to memorize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Consistency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Feedback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Clear exit strategy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Shortcuts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Good error messages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Prevent errors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Help and Documentation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Simple and </a:t>
            </a:r>
            <a:r>
              <a:rPr lang="en-US" sz="2200" b="1">
                <a:solidFill>
                  <a:schemeClr val="bg1"/>
                </a:solidFill>
              </a:rPr>
              <a:t>consistent navigation</a:t>
            </a:r>
            <a:endParaRPr lang="en-US" sz="2200" b="1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9558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63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Simple and Natural Dialogue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432702"/>
            <a:ext cx="1061580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Dialogues should contain relevant additional information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Every extra unit of information in a dialogue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competes with the relevant units of information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diminishes their relative visibility.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All information should appear in a natural and logical order.</a:t>
            </a:r>
          </a:p>
        </p:txBody>
      </p:sp>
    </p:spTree>
    <p:extLst>
      <p:ext uri="{BB962C8B-B14F-4D97-AF65-F5344CB8AC3E}">
        <p14:creationId xmlns:p14="http://schemas.microsoft.com/office/powerpoint/2010/main" val="30463370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63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Speak the Users language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432702"/>
            <a:ext cx="106158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Express in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concepts familiar to the user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Rather than in system-oriented terms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The dialogue should be expressed clearly in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words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phrases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Diagrams (Use case diagram, sequence diagram </a:t>
            </a:r>
            <a:r>
              <a:rPr lang="en-US" sz="2200" b="1" dirty="0" err="1">
                <a:solidFill>
                  <a:schemeClr val="bg1"/>
                </a:solidFill>
              </a:rPr>
              <a:t>ect</a:t>
            </a:r>
            <a:r>
              <a:rPr lang="en-US" sz="2200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22183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63" y="107139"/>
            <a:ext cx="10515600" cy="1325563"/>
          </a:xfrm>
        </p:spPr>
        <p:txBody>
          <a:bodyPr>
            <a:normAutofit fontScale="90000"/>
          </a:bodyPr>
          <a:lstStyle/>
          <a:p>
            <a:pPr lvl="0"/>
            <a:r>
              <a:rPr lang="en-US" sz="6000" b="1" dirty="0">
                <a:solidFill>
                  <a:schemeClr val="bg1"/>
                </a:solidFill>
              </a:rPr>
              <a:t>Minimize: Users need to memorize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432702"/>
            <a:ext cx="106158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The user should not have to remember information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from an earlier dialogue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lvl="1"/>
            <a:r>
              <a:rPr lang="en-US" sz="2200" b="1" dirty="0">
                <a:solidFill>
                  <a:schemeClr val="bg1"/>
                </a:solidFill>
              </a:rPr>
              <a:t>Usage Instructions </a:t>
            </a:r>
          </a:p>
          <a:p>
            <a:pPr lvl="1"/>
            <a:r>
              <a:rPr lang="en-US" sz="2200" b="1" dirty="0">
                <a:solidFill>
                  <a:schemeClr val="bg1"/>
                </a:solidFill>
              </a:rPr>
              <a:t>	should be visible </a:t>
            </a:r>
          </a:p>
          <a:p>
            <a:pPr lvl="1"/>
            <a:r>
              <a:rPr lang="en-US" sz="2200" b="1" dirty="0">
                <a:solidFill>
                  <a:schemeClr val="bg1"/>
                </a:solidFill>
              </a:rPr>
              <a:t>	easily retrievable when required.</a:t>
            </a:r>
          </a:p>
        </p:txBody>
      </p:sp>
    </p:spTree>
    <p:extLst>
      <p:ext uri="{BB962C8B-B14F-4D97-AF65-F5344CB8AC3E}">
        <p14:creationId xmlns:p14="http://schemas.microsoft.com/office/powerpoint/2010/main" val="23473518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63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Consistency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432702"/>
            <a:ext cx="1061580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Ensure consistency between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words,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situations,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Actions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Way we access various common links like help </a:t>
            </a:r>
            <a:r>
              <a:rPr lang="en-US" sz="2200" b="1" dirty="0" err="1">
                <a:solidFill>
                  <a:schemeClr val="bg1"/>
                </a:solidFill>
              </a:rPr>
              <a:t>ect</a:t>
            </a:r>
            <a:r>
              <a:rPr lang="en-US" sz="2200" b="1" dirty="0">
                <a:solidFill>
                  <a:schemeClr val="bg1"/>
                </a:solidFill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697482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Calibri Body"/>
              </a:rPr>
              <a:t>Case Study - </a:t>
            </a:r>
            <a:r>
              <a:rPr lang="en-US" sz="6000" dirty="0" err="1">
                <a:solidFill>
                  <a:schemeClr val="bg1"/>
                </a:solidFill>
                <a:latin typeface="Calibri Body"/>
              </a:rPr>
              <a:t>ebay</a:t>
            </a:r>
            <a:endParaRPr lang="en-IN" sz="4000" dirty="0">
              <a:solidFill>
                <a:schemeClr val="bg1"/>
              </a:solidFill>
              <a:latin typeface="Calibri Body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661269"/>
            <a:ext cx="10615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2200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Old design: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Pale yellow color in the background (Now this is slowly coming back)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For simplicity:  changed it to white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1000's of feedback/bugs/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 err="1">
                <a:solidFill>
                  <a:schemeClr val="bg1"/>
                </a:solidFill>
              </a:rPr>
              <a:t>Ebay</a:t>
            </a:r>
            <a:r>
              <a:rPr lang="en-US" sz="2200" b="1" dirty="0">
                <a:solidFill>
                  <a:schemeClr val="bg1"/>
                </a:solidFill>
              </a:rPr>
              <a:t> reverted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Wrote an algorithm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gradually changed from pale yellow to white</a:t>
            </a:r>
          </a:p>
        </p:txBody>
      </p:sp>
    </p:spTree>
    <p:extLst>
      <p:ext uri="{BB962C8B-B14F-4D97-AF65-F5344CB8AC3E}">
        <p14:creationId xmlns:p14="http://schemas.microsoft.com/office/powerpoint/2010/main" val="20036273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63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Feedback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432702"/>
            <a:ext cx="10615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Keep the users consistently informed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Ensure that through consistent feedback.</a:t>
            </a:r>
          </a:p>
        </p:txBody>
      </p:sp>
    </p:spTree>
    <p:extLst>
      <p:ext uri="{BB962C8B-B14F-4D97-AF65-F5344CB8AC3E}">
        <p14:creationId xmlns:p14="http://schemas.microsoft.com/office/powerpoint/2010/main" val="42569049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63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Clearly marked exits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432702"/>
            <a:ext cx="106158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The exit strategy should be clear and consistent.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The way to logout should be clear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The way to delete an user should be clear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The system functions can be chosen by mistake. There should be easy and clear exit (revert) strategy in such cases.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845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63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Shortcuts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432702"/>
            <a:ext cx="106158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Experienced users may be able to skip certain functions and take shortcuts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It is good to keep this in mind and provide different design for experienced and non-experienced.</a:t>
            </a:r>
          </a:p>
        </p:txBody>
      </p:sp>
    </p:spTree>
    <p:extLst>
      <p:ext uri="{BB962C8B-B14F-4D97-AF65-F5344CB8AC3E}">
        <p14:creationId xmlns:p14="http://schemas.microsoft.com/office/powerpoint/2010/main" val="1789203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63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Good error message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432702"/>
            <a:ext cx="106158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Error messages should be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Expressed in simple language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Precisely indicate the problem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Concise to avoid confusion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Constructively suggest a solution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4023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63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Prevent Errors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432702"/>
            <a:ext cx="106158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better than good error messages is a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careful design that prevents a problem from occurring in the first place.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Consider tooltips that reduce errors.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0786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63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Help and documentation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432702"/>
            <a:ext cx="106158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Design should attempt to make user use the system without documentation.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However documentation and help should be provided.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Documentation should be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easy to search,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be focused on the user’s task,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list concrete steps to be carried out,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not be too large.</a:t>
            </a:r>
          </a:p>
        </p:txBody>
      </p:sp>
    </p:spTree>
    <p:extLst>
      <p:ext uri="{BB962C8B-B14F-4D97-AF65-F5344CB8AC3E}">
        <p14:creationId xmlns:p14="http://schemas.microsoft.com/office/powerpoint/2010/main" val="4880870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63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Heuristic Evaluation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432702"/>
            <a:ext cx="106158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Already covered.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Should be based on User’s intuition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7810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63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Prevent Errors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432702"/>
            <a:ext cx="106158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better than good error messages is a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careful design that prevents a problem from occurring in the first place.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Consider tooltips that reduce errors.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1057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63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>
                <a:solidFill>
                  <a:schemeClr val="bg1"/>
                </a:solidFill>
                <a:latin typeface="+mn-lt"/>
              </a:rPr>
              <a:t>Api</a:t>
            </a:r>
            <a:r>
              <a:rPr lang="en-US" sz="6000" dirty="0">
                <a:solidFill>
                  <a:schemeClr val="bg1"/>
                </a:solidFill>
                <a:latin typeface="+mn-lt"/>
              </a:rPr>
              <a:t> Design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432702"/>
            <a:ext cx="106158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Fill from line # 609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Fill the following </a:t>
            </a:r>
            <a:r>
              <a:rPr lang="en-US" sz="2200" b="1">
                <a:solidFill>
                  <a:schemeClr val="bg1"/>
                </a:solidFill>
              </a:rPr>
              <a:t>slides accordingly…</a:t>
            </a:r>
            <a:endParaRPr lang="en-US" sz="2200" b="1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6618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63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Update here…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432702"/>
            <a:ext cx="10615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Update here…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079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Calibri Body"/>
              </a:rPr>
              <a:t>Usability</a:t>
            </a:r>
            <a:endParaRPr lang="en-IN" sz="4000" dirty="0">
              <a:solidFill>
                <a:schemeClr val="bg1"/>
              </a:solidFill>
              <a:latin typeface="Calibri Body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661269"/>
            <a:ext cx="1061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400" dirty="0"/>
              <a:t> </a:t>
            </a:r>
            <a:endParaRPr lang="en-US" sz="2200" b="1" dirty="0">
              <a:solidFill>
                <a:schemeClr val="bg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C2EDDD3-D55C-48EB-8F71-9F277A31B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359" y="1260693"/>
            <a:ext cx="4709786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AFBA22-A231-419F-B5C3-29123CEAC569}"/>
              </a:ext>
            </a:extLst>
          </p:cNvPr>
          <p:cNvSpPr txBox="1"/>
          <p:nvPr/>
        </p:nvSpPr>
        <p:spPr>
          <a:xfrm>
            <a:off x="902855" y="1661269"/>
            <a:ext cx="50720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IN" sz="2400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Customer likes something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Understand easily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Easily use it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3009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63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Update here…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432702"/>
            <a:ext cx="10615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Update here…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1761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63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Update here…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432702"/>
            <a:ext cx="10615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Update here…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4463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63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Update here…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432702"/>
            <a:ext cx="10615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Update here…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2709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63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Update here…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432702"/>
            <a:ext cx="10615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Update here…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7484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63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Update here…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432702"/>
            <a:ext cx="10615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Update here…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69556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63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Update here…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432702"/>
            <a:ext cx="10615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Update here…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0578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63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Update here…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432702"/>
            <a:ext cx="10615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Update here…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82835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63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Update here…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432702"/>
            <a:ext cx="10615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Update here…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12340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63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Update here…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432702"/>
            <a:ext cx="10615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Update here…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21852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63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Update here…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432702"/>
            <a:ext cx="10615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Update here…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84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Calibri Body"/>
              </a:rPr>
              <a:t>Usability</a:t>
            </a:r>
            <a:endParaRPr lang="en-IN" sz="4000" dirty="0">
              <a:solidFill>
                <a:schemeClr val="bg1"/>
              </a:solidFill>
              <a:latin typeface="Calibri Body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15381" y="1661269"/>
            <a:ext cx="57609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Customer likes it more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Can make them feel smarter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But that is not easy.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Target the google smartness but not fb.</a:t>
            </a:r>
          </a:p>
        </p:txBody>
      </p:sp>
      <p:pic>
        <p:nvPicPr>
          <p:cNvPr id="2050" name="Picture 2" descr="Image result for wash basin tap">
            <a:extLst>
              <a:ext uri="{FF2B5EF4-FFF2-40B4-BE49-F238E27FC236}">
                <a16:creationId xmlns:a16="http://schemas.microsoft.com/office/drawing/2014/main" id="{CEDCB192-B739-47F9-BBE0-1032AEEDE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264" y="1432702"/>
            <a:ext cx="4654400" cy="478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53007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63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Update here…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432702"/>
            <a:ext cx="10615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Update here…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546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Calibri Body"/>
              </a:rPr>
              <a:t>Why Usability?</a:t>
            </a:r>
            <a:endParaRPr lang="en-IN" sz="4000" dirty="0">
              <a:solidFill>
                <a:schemeClr val="bg1"/>
              </a:solidFill>
              <a:latin typeface="Calibri Body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661269"/>
            <a:ext cx="106158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200" b="1" dirty="0">
                <a:solidFill>
                  <a:schemeClr val="bg1"/>
                </a:solidFill>
              </a:rPr>
              <a:t>Name a software that became successful just because of Usability?</a:t>
            </a:r>
          </a:p>
        </p:txBody>
      </p:sp>
    </p:spTree>
    <p:extLst>
      <p:ext uri="{BB962C8B-B14F-4D97-AF65-F5344CB8AC3E}">
        <p14:creationId xmlns:p14="http://schemas.microsoft.com/office/powerpoint/2010/main" val="1245819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27785</TotalTime>
  <Words>3257</Words>
  <Application>Microsoft Office PowerPoint</Application>
  <PresentationFormat>Widescreen</PresentationFormat>
  <Paragraphs>667</Paragraphs>
  <Slides>80</Slides>
  <Notes>80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5" baseType="lpstr">
      <vt:lpstr>Arial</vt:lpstr>
      <vt:lpstr>Calibri</vt:lpstr>
      <vt:lpstr>Calibri Body</vt:lpstr>
      <vt:lpstr>Calibri Light</vt:lpstr>
      <vt:lpstr>Office Theme</vt:lpstr>
      <vt:lpstr>Usability Engineering  Presented by: Vilas Varghese Dated:</vt:lpstr>
      <vt:lpstr>Agenda</vt:lpstr>
      <vt:lpstr>Usability Engineering</vt:lpstr>
      <vt:lpstr>Usability Engineering</vt:lpstr>
      <vt:lpstr>Case Studies - Dig</vt:lpstr>
      <vt:lpstr>Case Study - ebay</vt:lpstr>
      <vt:lpstr>Usability</vt:lpstr>
      <vt:lpstr>Usability</vt:lpstr>
      <vt:lpstr>Why Usability?</vt:lpstr>
      <vt:lpstr>What is Usability?</vt:lpstr>
      <vt:lpstr>Why Usability?</vt:lpstr>
      <vt:lpstr>Why Usability?</vt:lpstr>
      <vt:lpstr>Components of Usability</vt:lpstr>
      <vt:lpstr>Usability Engineering Lifecycle</vt:lpstr>
      <vt:lpstr>Know the User</vt:lpstr>
      <vt:lpstr>Task analysis</vt:lpstr>
      <vt:lpstr>Task analysis cntd..</vt:lpstr>
      <vt:lpstr>Result of Task analysis</vt:lpstr>
      <vt:lpstr>Functional analysis</vt:lpstr>
      <vt:lpstr>Competitive analysis</vt:lpstr>
      <vt:lpstr>Setting usability goals</vt:lpstr>
      <vt:lpstr>Setting usability goals</vt:lpstr>
      <vt:lpstr>Financial impact analysis</vt:lpstr>
      <vt:lpstr>Iterative Design Process</vt:lpstr>
      <vt:lpstr>Uses of Prototypes</vt:lpstr>
      <vt:lpstr>Cost Saving</vt:lpstr>
      <vt:lpstr>Usability Now!!</vt:lpstr>
      <vt:lpstr>Usability Now!!</vt:lpstr>
      <vt:lpstr>Usability Slogans</vt:lpstr>
      <vt:lpstr>1. Your Best Guess is not good enough</vt:lpstr>
      <vt:lpstr>2. User is always right</vt:lpstr>
      <vt:lpstr>3. The user is not always right</vt:lpstr>
      <vt:lpstr>3. The user is not always right - Ctnd</vt:lpstr>
      <vt:lpstr> 4. Users are not designers</vt:lpstr>
      <vt:lpstr> 5. Designers are not Users</vt:lpstr>
      <vt:lpstr> 6. Vice Presidents are not users</vt:lpstr>
      <vt:lpstr> 7. Less is More</vt:lpstr>
      <vt:lpstr> 8. Details Matter</vt:lpstr>
      <vt:lpstr> 9. Help doesn’t</vt:lpstr>
      <vt:lpstr> 10. Usability Engineering is a process</vt:lpstr>
      <vt:lpstr>Lab</vt:lpstr>
      <vt:lpstr>Usability Testing</vt:lpstr>
      <vt:lpstr>Limitations to Usability Tests</vt:lpstr>
      <vt:lpstr>Test Methodology Strategy</vt:lpstr>
      <vt:lpstr>Test Methodology Challenges</vt:lpstr>
      <vt:lpstr>Usability Testing Methods</vt:lpstr>
      <vt:lpstr>Exploratory Test</vt:lpstr>
      <vt:lpstr>Exploratory Test</vt:lpstr>
      <vt:lpstr>Exploratory Test</vt:lpstr>
      <vt:lpstr>Heuristic Evaluation</vt:lpstr>
      <vt:lpstr>Assessment Test</vt:lpstr>
      <vt:lpstr>Validation Test</vt:lpstr>
      <vt:lpstr>Comparison Test</vt:lpstr>
      <vt:lpstr>Discount Usability Engineering</vt:lpstr>
      <vt:lpstr>Design Usability</vt:lpstr>
      <vt:lpstr>Simple and Natural Dialogue</vt:lpstr>
      <vt:lpstr>Speak the Users language</vt:lpstr>
      <vt:lpstr>Minimize: Users need to memorize</vt:lpstr>
      <vt:lpstr>Consistency</vt:lpstr>
      <vt:lpstr>Feedback</vt:lpstr>
      <vt:lpstr>Clearly marked exits</vt:lpstr>
      <vt:lpstr>Shortcuts</vt:lpstr>
      <vt:lpstr>Good error message</vt:lpstr>
      <vt:lpstr>Prevent Errors</vt:lpstr>
      <vt:lpstr>Help and documentation</vt:lpstr>
      <vt:lpstr>Heuristic Evaluation</vt:lpstr>
      <vt:lpstr>Prevent Errors</vt:lpstr>
      <vt:lpstr>Api Design</vt:lpstr>
      <vt:lpstr>Update here…</vt:lpstr>
      <vt:lpstr>Update here…</vt:lpstr>
      <vt:lpstr>Update here…</vt:lpstr>
      <vt:lpstr>Update here…</vt:lpstr>
      <vt:lpstr>Update here…</vt:lpstr>
      <vt:lpstr>Update here…</vt:lpstr>
      <vt:lpstr>Update here…</vt:lpstr>
      <vt:lpstr>Update here…</vt:lpstr>
      <vt:lpstr>Update here…</vt:lpstr>
      <vt:lpstr>Update here…</vt:lpstr>
      <vt:lpstr>Update here…</vt:lpstr>
      <vt:lpstr>Update here…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bring your attention</dc:title>
  <dc:creator>nevin</dc:creator>
  <cp:lastModifiedBy>Vilas Varghese</cp:lastModifiedBy>
  <cp:revision>782</cp:revision>
  <dcterms:created xsi:type="dcterms:W3CDTF">2019-09-14T09:29:44Z</dcterms:created>
  <dcterms:modified xsi:type="dcterms:W3CDTF">2020-04-07T06:01:04Z</dcterms:modified>
</cp:coreProperties>
</file>