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23" r:id="rId2"/>
    <p:sldId id="324" r:id="rId3"/>
    <p:sldId id="326" r:id="rId4"/>
    <p:sldId id="327" r:id="rId5"/>
    <p:sldId id="328" r:id="rId6"/>
    <p:sldId id="329" r:id="rId7"/>
    <p:sldId id="330" r:id="rId8"/>
    <p:sldId id="377" r:id="rId9"/>
    <p:sldId id="331" r:id="rId10"/>
    <p:sldId id="337" r:id="rId11"/>
    <p:sldId id="332" r:id="rId12"/>
    <p:sldId id="338" r:id="rId13"/>
    <p:sldId id="339" r:id="rId14"/>
    <p:sldId id="333" r:id="rId15"/>
    <p:sldId id="378" r:id="rId16"/>
    <p:sldId id="334" r:id="rId17"/>
    <p:sldId id="335" r:id="rId18"/>
    <p:sldId id="336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3" r:id="rId32"/>
    <p:sldId id="354" r:id="rId33"/>
    <p:sldId id="355" r:id="rId34"/>
    <p:sldId id="356" r:id="rId35"/>
    <p:sldId id="352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5" r:id="rId54"/>
    <p:sldId id="374" r:id="rId55"/>
    <p:sldId id="37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3" autoAdjust="0"/>
    <p:restoredTop sz="76440" autoAdjust="0"/>
  </p:normalViewPr>
  <p:slideViewPr>
    <p:cSldViewPr snapToGrid="0">
      <p:cViewPr varScale="1">
        <p:scale>
          <a:sx n="51" d="100"/>
          <a:sy n="51" d="100"/>
        </p:scale>
        <p:origin x="7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ioc/introduction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utorialsteacher.com/ioc/dependency-injection" TargetMode="External"/><Relationship Id="rId5" Type="http://schemas.openxmlformats.org/officeDocument/2006/relationships/hyperlink" Target="https://www.tutorialsteacher.com/ioc/dependency-inversion-principle" TargetMode="External"/><Relationship Id="rId4" Type="http://schemas.openxmlformats.org/officeDocument/2006/relationships/hyperlink" Target="https://www.tutorialsteacher.com/ioc/inversion-of-control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0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5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6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What if </a:t>
            </a:r>
            <a:r>
              <a:rPr lang="en-US" sz="1200" b="1" dirty="0" err="1">
                <a:solidFill>
                  <a:srgbClr val="FF0000"/>
                </a:solidFill>
              </a:rPr>
              <a:t>CheckAccess</a:t>
            </a:r>
            <a:r>
              <a:rPr lang="en-US" sz="1200" b="1" dirty="0">
                <a:solidFill>
                  <a:srgbClr val="FF0000"/>
                </a:solidFill>
              </a:rPr>
              <a:t> logic changes?</a:t>
            </a:r>
            <a:endParaRPr lang="en-IN" sz="12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1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63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9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70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23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993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99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5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01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71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487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0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11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70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10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7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54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7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6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87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83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9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36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43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12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https://www.tutorialsteacher.com/ioc/introduction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https://www.tutorialsteacher.com/ioc/inversion-of-control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https://www.tutorialsteacher.com/ioc/dependency-inversion-principle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hlinkClick r:id="rId6"/>
              </a:rPr>
              <a:t>https://www.tutorialsteacher.com/ioc/dependency-injection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61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22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93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8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664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878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611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56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804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090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52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349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0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87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8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63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674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80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30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0763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461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9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2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1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1" y="281276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Architecture</a:t>
            </a: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r>
              <a:rPr lang="en-US" sz="4000" dirty="0">
                <a:solidFill>
                  <a:schemeClr val="bg1"/>
                </a:solidFill>
                <a:latin typeface="+mn-lt"/>
              </a:rPr>
              <a:t>Presented by: Vilas Varghese</a:t>
            </a:r>
            <a:br>
              <a:rPr lang="en-US" sz="4000" dirty="0">
                <a:solidFill>
                  <a:schemeClr val="bg1"/>
                </a:solidFill>
                <a:latin typeface="+mn-lt"/>
              </a:rPr>
            </a:br>
            <a:r>
              <a:rPr lang="en-US" sz="4000" dirty="0">
                <a:solidFill>
                  <a:schemeClr val="bg1"/>
                </a:solidFill>
                <a:latin typeface="+mn-lt"/>
              </a:rPr>
              <a:t>Dated: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31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Software Design Principles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788096" y="1423979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Software design principles are a set of guidelines that helps developers to make a good system design.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Following are the most used and known design principles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1. SOLID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2. DRY (Don’t repeat yourself)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3. KISS (Keep it simple and stupid)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6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SOLID principles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S: Single responsibility principle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O: Open-closed principle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L: </a:t>
            </a:r>
            <a:r>
              <a:rPr lang="en-US" sz="2200" b="1" dirty="0" err="1">
                <a:solidFill>
                  <a:schemeClr val="bg1"/>
                </a:solidFill>
              </a:rPr>
              <a:t>Liskov</a:t>
            </a:r>
            <a:r>
              <a:rPr lang="en-US" sz="2200" b="1" dirty="0">
                <a:solidFill>
                  <a:schemeClr val="bg1"/>
                </a:solidFill>
              </a:rPr>
              <a:t> substitution principle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I: Interface segregation principle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D: 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351177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S: Single Responsibility Principle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715176"/>
            <a:ext cx="106158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public class </a:t>
            </a:r>
            <a:r>
              <a:rPr lang="en-US" sz="2200" b="1" dirty="0" err="1">
                <a:solidFill>
                  <a:schemeClr val="bg1"/>
                </a:solidFill>
              </a:rPr>
              <a:t>UserDetailsUpdater</a:t>
            </a: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public void </a:t>
            </a:r>
            <a:r>
              <a:rPr lang="en-US" sz="2200" b="1" dirty="0" err="1">
                <a:solidFill>
                  <a:schemeClr val="bg1"/>
                </a:solidFill>
              </a:rPr>
              <a:t>changeEmail</a:t>
            </a:r>
            <a:r>
              <a:rPr lang="en-US" sz="2200" b="1" dirty="0">
                <a:solidFill>
                  <a:schemeClr val="bg1"/>
                </a:solidFill>
              </a:rPr>
              <a:t>(User user){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if(</a:t>
            </a:r>
            <a:r>
              <a:rPr lang="en-US" sz="2200" b="1" dirty="0" err="1">
                <a:solidFill>
                  <a:schemeClr val="bg1"/>
                </a:solidFill>
              </a:rPr>
              <a:t>checkAccess</a:t>
            </a:r>
            <a:r>
              <a:rPr lang="en-US" sz="2200" b="1" dirty="0">
                <a:solidFill>
                  <a:schemeClr val="bg1"/>
                </a:solidFill>
              </a:rPr>
              <a:t>(user)) {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//Grant option to change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public </a:t>
            </a:r>
            <a:r>
              <a:rPr lang="en-US" sz="2200" b="1" dirty="0" err="1">
                <a:solidFill>
                  <a:schemeClr val="bg1"/>
                </a:solidFill>
              </a:rPr>
              <a:t>boolean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checkAccess</a:t>
            </a:r>
            <a:r>
              <a:rPr lang="en-US" sz="2200" b="1" dirty="0">
                <a:solidFill>
                  <a:schemeClr val="bg1"/>
                </a:solidFill>
              </a:rPr>
              <a:t>(User user){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//Verify if the user is valid. </a:t>
            </a:r>
            <a:endParaRPr lang="en-US" sz="22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241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S: SRP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is the responsibility of a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SRP talks about Class responsibility and not Object responsibility.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if a class had multiple responsibilities?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if I had multiple responsibilities?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Class should have only one and only responsibility.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There should be only one reason due to which a class has to change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Based on separation of concern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Vary each concern independent of the other.</a:t>
            </a: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Understanding MVC</a:t>
            </a:r>
          </a:p>
        </p:txBody>
      </p:sp>
    </p:spTree>
    <p:extLst>
      <p:ext uri="{BB962C8B-B14F-4D97-AF65-F5344CB8AC3E}">
        <p14:creationId xmlns:p14="http://schemas.microsoft.com/office/powerpoint/2010/main" val="177344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SRP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and code an application which can read some data from a database and write to a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are the classes you would define?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are the methods in those classes?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are the unit test cases and integration test cases you would design?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7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SRP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Change the db.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are the impact on the design?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are the impacts on test cases?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if I need to read from more than one </a:t>
            </a:r>
            <a:r>
              <a:rPr lang="en-IN" sz="2200" b="1" dirty="0" err="1">
                <a:solidFill>
                  <a:schemeClr val="bg1"/>
                </a:solidFill>
              </a:rPr>
              <a:t>db</a:t>
            </a:r>
            <a:r>
              <a:rPr lang="en-IN" sz="2200" b="1" dirty="0">
                <a:solidFill>
                  <a:schemeClr val="bg1"/>
                </a:solidFill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Any additional testing required?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are the impacts to the unit and integration test cases we wrote.</a:t>
            </a:r>
          </a:p>
          <a:p>
            <a:pPr lvl="0"/>
            <a:endParaRPr lang="en-IN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8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SRP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44940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Better code organization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Easy to maintain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Testing is easier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class will have fewer test cases.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Less cost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Easy to understand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Each class will be responsible for a single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Number of lines in each class will be less.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Facilitates in understanding the code quickly.</a:t>
            </a:r>
          </a:p>
        </p:txBody>
      </p:sp>
    </p:spTree>
    <p:extLst>
      <p:ext uri="{BB962C8B-B14F-4D97-AF65-F5344CB8AC3E}">
        <p14:creationId xmlns:p14="http://schemas.microsoft.com/office/powerpoint/2010/main" val="403306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SRP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73795"/>
            <a:ext cx="10615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Design a </a:t>
            </a:r>
            <a:r>
              <a:rPr lang="en-IN" sz="2200" b="1" dirty="0" err="1">
                <a:solidFill>
                  <a:schemeClr val="bg1"/>
                </a:solidFill>
              </a:rPr>
              <a:t>ScoreRecorder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2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O: Open-closed principle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Software entities should be open for extension, but closed for modification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Bertrand Mayer, Object-Oriented Software Construction [1988]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Similar to Jenkins plugin, Browser plugin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Extension can be through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composition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Inheritance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Calculate areas of various shapes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Implement using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Implement using composition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6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OCP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Open for extension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Behavior of the module can change can by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extending vertically (Extending) or horizontally (Composition).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Extending the behavior of a module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With adding new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With configuration (no code change) but part of binary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Without change in binary – </a:t>
            </a:r>
            <a:r>
              <a:rPr lang="en-US" sz="2200" b="1">
                <a:solidFill>
                  <a:schemeClr val="bg1"/>
                </a:solidFill>
              </a:rPr>
              <a:t>e.g. ENV </a:t>
            </a:r>
            <a:r>
              <a:rPr lang="en-US" sz="2200" b="1" dirty="0">
                <a:solidFill>
                  <a:schemeClr val="bg1"/>
                </a:solidFill>
              </a:rPr>
              <a:t>in Docker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Closed for modification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Extending the behavior of a module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Should not result in changes to the source or binary code of the module.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77" y="1822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D07E2-BDA7-4114-8621-5C106B1BAEF3}"/>
              </a:ext>
            </a:extLst>
          </p:cNvPr>
          <p:cNvSpPr txBox="1"/>
          <p:nvPr/>
        </p:nvSpPr>
        <p:spPr>
          <a:xfrm>
            <a:off x="902855" y="1661269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Introduction to Production Architecture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OCP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Writing something very specific to solve some specific problem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Can lead to duplicate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Can create maintainability issues.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Reused abstraction principle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if we have multiple abstractions which are not being used by the concrete class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it is a sign of poor designing and abstractions.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Don’t design interfaces – Instead discover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Start with the concrete </a:t>
            </a:r>
            <a:r>
              <a:rPr lang="en-US" sz="2200" b="1" dirty="0" err="1">
                <a:solidFill>
                  <a:schemeClr val="bg1"/>
                </a:solidFill>
              </a:rPr>
              <a:t>behaviour</a:t>
            </a:r>
            <a:r>
              <a:rPr lang="en-US" sz="2200" b="1" dirty="0">
                <a:solidFill>
                  <a:schemeClr val="bg1"/>
                </a:solidFill>
              </a:rPr>
              <a:t> and discover the abstraction as commonality emerges.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Rule of three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Unless and until we have three places with duplicate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Don’t abstract out the functionality.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5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OCP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Software entities should be open for extension, but closed for modification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Bertrand Mayer, Object-Oriented Software Construction [1988]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Similar to Jenkins plugin, Browser plugin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Extension can be through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composition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Inheritance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Calculate areas of various shapes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Implement using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Implement using composition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4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L: </a:t>
            </a:r>
            <a:r>
              <a:rPr lang="en-US" sz="6000" dirty="0" err="1">
                <a:solidFill>
                  <a:schemeClr val="bg1"/>
                </a:solidFill>
                <a:latin typeface="+mn-lt"/>
              </a:rPr>
              <a:t>Liskov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 substitution principle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47170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Every subclass or derived class should be substitutable for their parent or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“is-a”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avoids misusing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Applicable only for about polymorphism (inheritance)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Named after Barbara </a:t>
            </a:r>
            <a:r>
              <a:rPr lang="en-US" sz="2200" b="1" dirty="0" err="1">
                <a:solidFill>
                  <a:schemeClr val="bg1"/>
                </a:solidFill>
              </a:rPr>
              <a:t>liskov</a:t>
            </a:r>
            <a:r>
              <a:rPr lang="en-US" sz="2200" b="1" dirty="0">
                <a:solidFill>
                  <a:schemeClr val="bg1"/>
                </a:solidFill>
              </a:rPr>
              <a:t>, in 70’s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Client can consume any implementation without changing the correctness of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We can change the </a:t>
            </a:r>
            <a:r>
              <a:rPr lang="en-US" sz="2200" b="1" dirty="0" err="1">
                <a:solidFill>
                  <a:schemeClr val="bg1"/>
                </a:solidFill>
              </a:rPr>
              <a:t>behaviour</a:t>
            </a:r>
            <a:r>
              <a:rPr lang="en-US" sz="2200" b="1" dirty="0">
                <a:solidFill>
                  <a:schemeClr val="bg1"/>
                </a:solidFill>
              </a:rPr>
              <a:t> of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	Correctness of the system can be said as the implementation of the interface A should not crash the application. Similarly implementation of the interface B should also not crash the application (compile time error or a new call itself fails).</a:t>
            </a:r>
          </a:p>
        </p:txBody>
      </p:sp>
    </p:spTree>
    <p:extLst>
      <p:ext uri="{BB962C8B-B14F-4D97-AF65-F5344CB8AC3E}">
        <p14:creationId xmlns:p14="http://schemas.microsoft.com/office/powerpoint/2010/main" val="2780830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Breaking the LSP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When we get the </a:t>
            </a:r>
            <a:r>
              <a:rPr lang="en-US" sz="2200" b="1" dirty="0" err="1">
                <a:solidFill>
                  <a:schemeClr val="bg1"/>
                </a:solidFill>
              </a:rPr>
              <a:t>NotSupportedException</a:t>
            </a:r>
            <a:r>
              <a:rPr lang="en-US" sz="2200" b="1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One interesting implementation which violates LSP in C#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ReadOnlyCollection</a:t>
            </a:r>
            <a:r>
              <a:rPr lang="en-US" sz="2200" b="1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Once the collection is created it cannot be changed.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We cannot add or remove the items from the collection.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So Add , clear and Remove methods in </a:t>
            </a:r>
            <a:r>
              <a:rPr lang="en-US" sz="2200" b="1" dirty="0" err="1">
                <a:solidFill>
                  <a:schemeClr val="bg1"/>
                </a:solidFill>
              </a:rPr>
              <a:t>ReadOnlyCollection</a:t>
            </a:r>
            <a:r>
              <a:rPr lang="en-US" sz="2200" b="1" dirty="0">
                <a:solidFill>
                  <a:schemeClr val="bg1"/>
                </a:solidFill>
              </a:rPr>
              <a:t> throw the </a:t>
            </a:r>
            <a:r>
              <a:rPr lang="en-US" sz="2200" b="1" dirty="0" err="1">
                <a:solidFill>
                  <a:schemeClr val="bg1"/>
                </a:solidFill>
              </a:rPr>
              <a:t>NotSupportedExceptions</a:t>
            </a:r>
            <a:r>
              <a:rPr lang="en-US" sz="2200" b="1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It can break the correctness of the system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because suppose if one part of the client is accepting only the </a:t>
            </a:r>
            <a:r>
              <a:rPr lang="en-US" sz="2200" b="1" dirty="0" err="1">
                <a:solidFill>
                  <a:schemeClr val="bg1"/>
                </a:solidFill>
              </a:rPr>
              <a:t>ICollection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if we substitute it with </a:t>
            </a:r>
            <a:r>
              <a:rPr lang="en-US" sz="2200" b="1" dirty="0" err="1">
                <a:solidFill>
                  <a:schemeClr val="bg1"/>
                </a:solidFill>
              </a:rPr>
              <a:t>ReadOnlyCollection</a:t>
            </a:r>
            <a:r>
              <a:rPr lang="en-US" sz="2200" b="1" dirty="0">
                <a:solidFill>
                  <a:schemeClr val="bg1"/>
                </a:solidFill>
              </a:rPr>
              <a:t>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it will break for Add, Clear and Remove methods and thus putting the correctness of the system in jeopardy.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2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Composition Vs Association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98847"/>
            <a:ext cx="10615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is "is a" relationship?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is "has a" relationship?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Typical cases where "is a" and "has a" can be confusing.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ApplianceManufacturer</a:t>
            </a:r>
            <a:r>
              <a:rPr lang="en-US" sz="2200" b="1" dirty="0">
                <a:solidFill>
                  <a:schemeClr val="bg1"/>
                </a:solidFill>
              </a:rPr>
              <a:t> Vs </a:t>
            </a:r>
            <a:r>
              <a:rPr lang="en-US" sz="2200" b="1" dirty="0" err="1">
                <a:solidFill>
                  <a:schemeClr val="bg1"/>
                </a:solidFill>
              </a:rPr>
              <a:t>FanManufacturere</a:t>
            </a: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55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LSP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Lab2: Identify 10 objects in “is a” and “has a” relationship.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Lab3: Multiple questions like below?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Identify the relation between Cashier, deposit, withdraw, </a:t>
            </a:r>
            <a:r>
              <a:rPr lang="en-US" sz="2200" b="1" dirty="0" err="1">
                <a:solidFill>
                  <a:schemeClr val="bg1"/>
                </a:solidFill>
              </a:rPr>
              <a:t>BankManager</a:t>
            </a:r>
            <a:r>
              <a:rPr lang="en-US" sz="2200" b="1" dirty="0">
                <a:solidFill>
                  <a:schemeClr val="bg1"/>
                </a:solidFill>
              </a:rPr>
              <a:t>, Bank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is the relation between TV, micky mouse, </a:t>
            </a:r>
            <a:r>
              <a:rPr lang="en-US" sz="2200" b="1" dirty="0" err="1">
                <a:solidFill>
                  <a:schemeClr val="bg1"/>
                </a:solidFill>
              </a:rPr>
              <a:t>donald</a:t>
            </a:r>
            <a:r>
              <a:rPr lang="en-US" sz="2200" b="1" dirty="0">
                <a:solidFill>
                  <a:schemeClr val="bg1"/>
                </a:solidFill>
              </a:rPr>
              <a:t> duck, </a:t>
            </a:r>
            <a:r>
              <a:rPr lang="en-US" sz="2200" b="1" dirty="0" err="1">
                <a:solidFill>
                  <a:schemeClr val="bg1"/>
                </a:solidFill>
              </a:rPr>
              <a:t>parle</a:t>
            </a:r>
            <a:r>
              <a:rPr lang="en-US" sz="2200" b="1" dirty="0">
                <a:solidFill>
                  <a:schemeClr val="bg1"/>
                </a:solidFill>
              </a:rPr>
              <a:t> G advertisement.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Vehicle - Car - </a:t>
            </a:r>
            <a:r>
              <a:rPr lang="en-IN" sz="2200" b="1" dirty="0" err="1">
                <a:solidFill>
                  <a:schemeClr val="bg1"/>
                </a:solidFill>
              </a:rPr>
              <a:t>AmbassidorCar</a:t>
            </a:r>
            <a:r>
              <a:rPr lang="en-IN" sz="2200" b="1" dirty="0">
                <a:solidFill>
                  <a:schemeClr val="bg1"/>
                </a:solidFill>
              </a:rPr>
              <a:t>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04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I: Interface segregation principle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210332"/>
            <a:ext cx="10615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Clients should not be forced to implement unnecessary methods which they will not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ISP is  SOLID design principle which is used to help us achieve the LSP by having more granularity.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Clients should not depend on methods they do not use.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Interface are introduced to achieve loose coupling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Clients define the interface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there is no need for a client to define a method in the interface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if the client doesn’t need the method in the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Prefer role based interfaces over header interfaces.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Role base: Interfaces that you recognize based on functionality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Header interfaces: Design the class and move all methods to a header interface.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If client need to define the interface it only need to define a very few methods in the interface. These are role interface.</a:t>
            </a:r>
          </a:p>
        </p:txBody>
      </p:sp>
    </p:spTree>
    <p:extLst>
      <p:ext uri="{BB962C8B-B14F-4D97-AF65-F5344CB8AC3E}">
        <p14:creationId xmlns:p14="http://schemas.microsoft.com/office/powerpoint/2010/main" val="125666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ISP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210332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There are many ways by which we can extend the functionality of the class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e.g. by inheritance,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by using generics or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by using extension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But there are very less way by which we can reduce the methods in the class.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Indeed there is only one way and that is ISP.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8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ISP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210332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interface Bird{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	public void fly();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Penguin implements Bird{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	fly //what do we do with fly now? Give a dummy implementation?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How do you solve this?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 err="1">
                <a:solidFill>
                  <a:schemeClr val="bg1"/>
                </a:solidFill>
              </a:rPr>
              <a:t>FlyingBird</a:t>
            </a:r>
            <a:r>
              <a:rPr lang="en-IN" sz="22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794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Interface segregation principle (ISP)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432702"/>
            <a:ext cx="10615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Lab: Identify 10 role based interfaces and classes implementing them.</a:t>
            </a:r>
          </a:p>
        </p:txBody>
      </p:sp>
    </p:spTree>
    <p:extLst>
      <p:ext uri="{BB962C8B-B14F-4D97-AF65-F5344CB8AC3E}">
        <p14:creationId xmlns:p14="http://schemas.microsoft.com/office/powerpoint/2010/main" val="33686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Architecture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Product architecture is the scheme by which the functional elements of the products are arranged into physical chunks and by which the chunks interact.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These chunk become the building blocks of 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definition links architecture to system-level design and the principles of system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Architecture also has profound implications for how the product is designed, made, sold, used, repaired etc..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Architecture makes its influence felt during assembly.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4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D: Dependency inversion principle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432702"/>
            <a:ext cx="10615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Lab: Identify 10 role based interfaces and classes implementing them.</a:t>
            </a:r>
          </a:p>
        </p:txBody>
      </p:sp>
    </p:spTree>
    <p:extLst>
      <p:ext uri="{BB962C8B-B14F-4D97-AF65-F5344CB8AC3E}">
        <p14:creationId xmlns:p14="http://schemas.microsoft.com/office/powerpoint/2010/main" val="95323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D: DIP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432702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For e.g.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Car to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Battery relation is done using DIP (can be injected anytime)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Owner of the car (injected during constructor)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Browser to Plugin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Selenium to Browser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House to furniture</a:t>
            </a:r>
          </a:p>
        </p:txBody>
      </p:sp>
    </p:spTree>
    <p:extLst>
      <p:ext uri="{BB962C8B-B14F-4D97-AF65-F5344CB8AC3E}">
        <p14:creationId xmlns:p14="http://schemas.microsoft.com/office/powerpoint/2010/main" val="63851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DIP related terms	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432702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Principles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Inversion of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Dependency inversion principle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Pattern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Dependency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 err="1">
                <a:solidFill>
                  <a:schemeClr val="bg1"/>
                </a:solidFill>
              </a:rPr>
              <a:t>IoC</a:t>
            </a:r>
            <a:r>
              <a:rPr lang="en-IN" sz="2200" b="1" dirty="0">
                <a:solidFill>
                  <a:schemeClr val="bg1"/>
                </a:solidFill>
              </a:rPr>
              <a:t>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1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Inversion of Control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432702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Class Car requires battery.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Instead of directly building battery (new Battery()),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We get it from </a:t>
            </a:r>
            <a:r>
              <a:rPr lang="en-IN" sz="2200" b="1" dirty="0" err="1">
                <a:solidFill>
                  <a:schemeClr val="bg1"/>
                </a:solidFill>
              </a:rPr>
              <a:t>BatterFactory</a:t>
            </a:r>
            <a:r>
              <a:rPr lang="en-IN" sz="2200" b="1" dirty="0">
                <a:solidFill>
                  <a:schemeClr val="bg1"/>
                </a:solidFill>
              </a:rPr>
              <a:t> (</a:t>
            </a:r>
            <a:r>
              <a:rPr lang="en-IN" sz="2200" b="1" dirty="0" err="1">
                <a:solidFill>
                  <a:schemeClr val="bg1"/>
                </a:solidFill>
              </a:rPr>
              <a:t>BatteryFactory.createBattery</a:t>
            </a:r>
            <a:r>
              <a:rPr lang="en-IN" sz="2200" b="1" dirty="0">
                <a:solidFill>
                  <a:schemeClr val="bg1"/>
                </a:solidFill>
              </a:rPr>
              <a:t>())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Advantage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If the logic of Battery manufacturing changes, Car manufacturer doesn’t need to bother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Refrer</a:t>
            </a:r>
            <a:r>
              <a:rPr lang="en-US" sz="2200" b="1" dirty="0">
                <a:solidFill>
                  <a:schemeClr val="bg1"/>
                </a:solidFill>
              </a:rPr>
              <a:t> : D:\PraiseTheLord\HSBGInfotech\Freshers\Edureka\SOLID\InversionOfControlInversionOfControl.java</a:t>
            </a:r>
          </a:p>
        </p:txBody>
      </p:sp>
    </p:spTree>
    <p:extLst>
      <p:ext uri="{BB962C8B-B14F-4D97-AF65-F5344CB8AC3E}">
        <p14:creationId xmlns:p14="http://schemas.microsoft.com/office/powerpoint/2010/main" val="2685447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Possible IOC Implementations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432702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Principles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Inversion of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Dependency inversion principle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Pattern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Dependency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 err="1">
                <a:solidFill>
                  <a:schemeClr val="bg1"/>
                </a:solidFill>
              </a:rPr>
              <a:t>IoC</a:t>
            </a:r>
            <a:r>
              <a:rPr lang="en-IN" sz="2200" b="1" dirty="0">
                <a:solidFill>
                  <a:schemeClr val="bg1"/>
                </a:solidFill>
              </a:rPr>
              <a:t>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15FDD-BECB-4D4D-A73C-808EF684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1595437"/>
            <a:ext cx="92106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6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D: DIP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432702"/>
            <a:ext cx="106158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High-level modules should not depend on low-level modules. Both should depend on abstractions.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high-level: Module which depends on other modules.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Car in InversionOfControl.java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Battery is a low level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Abstractions should not depend on details. Details should depend on abstractions.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Abstractions in DIP can be Abstract class or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Interaction between high level and low level module should be abstract.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Refer D:\PraiseTheLord\HSBGInfotech\Freshers\Edureka\SOLID\DIP.java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84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Dependency Injection	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1432702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Dependency Injection (DI) is a design pattern used to implement </a:t>
            </a:r>
            <a:r>
              <a:rPr lang="en-US" sz="2200" b="1" dirty="0" err="1">
                <a:solidFill>
                  <a:schemeClr val="bg1"/>
                </a:solidFill>
              </a:rPr>
              <a:t>IoC</a:t>
            </a:r>
            <a:r>
              <a:rPr lang="en-US" sz="2200" b="1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Allows creation of dependent objects outside of a class and provides those objects to a class through different ways.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Using DI, we move the creation and binding of the dependent objects outside of the class that depends on them.</a:t>
            </a:r>
          </a:p>
          <a:p>
            <a:pPr lvl="1"/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46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Dependency Injection	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4785A-A786-43C9-93F7-BAD10BC1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1600200"/>
            <a:ext cx="5695950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949327-3B81-4517-854D-626FBC43B9FD}"/>
              </a:ext>
            </a:extLst>
          </p:cNvPr>
          <p:cNvSpPr/>
          <p:nvPr/>
        </p:nvSpPr>
        <p:spPr>
          <a:xfrm>
            <a:off x="764088" y="1432702"/>
            <a:ext cx="56959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 involves 3 types of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Client Class / dependent class: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Depends on the service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Service Class: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Provides service to the client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Injector Class: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Creates and injects the service class object into the client class.</a:t>
            </a:r>
          </a:p>
        </p:txBody>
      </p:sp>
    </p:spTree>
    <p:extLst>
      <p:ext uri="{BB962C8B-B14F-4D97-AF65-F5344CB8AC3E}">
        <p14:creationId xmlns:p14="http://schemas.microsoft.com/office/powerpoint/2010/main" val="3908489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Types of Dependency Injection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432702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Constructor Injection: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Injector injects the service (dependency) through the client class constructor.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Property Injection aka the Setter Injection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Injector injects the dependency through a public property of the client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Method Injection: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Client class implements an interface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Interface declares the method(s) to supply the dependency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Injector uses this interface to inject the dependency to the client class.</a:t>
            </a:r>
          </a:p>
        </p:txBody>
      </p:sp>
    </p:spTree>
    <p:extLst>
      <p:ext uri="{BB962C8B-B14F-4D97-AF65-F5344CB8AC3E}">
        <p14:creationId xmlns:p14="http://schemas.microsoft.com/office/powerpoint/2010/main" val="3215781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Dependency Inversion Principle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432702"/>
            <a:ext cx="10615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Lab2: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an </a:t>
            </a:r>
            <a:r>
              <a:rPr lang="en-US" sz="2200" b="1" dirty="0" err="1">
                <a:solidFill>
                  <a:schemeClr val="bg1"/>
                </a:solidFill>
              </a:rPr>
              <a:t>AreaCalculator</a:t>
            </a:r>
            <a:r>
              <a:rPr lang="en-US" sz="2200" b="1" dirty="0">
                <a:solidFill>
                  <a:schemeClr val="bg1"/>
                </a:solidFill>
              </a:rPr>
              <a:t>. The design should scale to calculate area of a circle, square rectangle, polygon, hexagon </a:t>
            </a:r>
            <a:r>
              <a:rPr lang="en-US" sz="2200" b="1" dirty="0" err="1">
                <a:solidFill>
                  <a:schemeClr val="bg1"/>
                </a:solidFill>
              </a:rPr>
              <a:t>ect</a:t>
            </a:r>
            <a:r>
              <a:rPr lang="en-US" sz="2200" b="1" dirty="0">
                <a:solidFill>
                  <a:schemeClr val="bg1"/>
                </a:solidFill>
              </a:rPr>
              <a:t>…. Design should work for new shapes that can come up tomorrow.</a:t>
            </a:r>
          </a:p>
        </p:txBody>
      </p:sp>
    </p:spTree>
    <p:extLst>
      <p:ext uri="{BB962C8B-B14F-4D97-AF65-F5344CB8AC3E}">
        <p14:creationId xmlns:p14="http://schemas.microsoft.com/office/powerpoint/2010/main" val="390474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What is product architecture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Define: During product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families and platforms are structured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functions are realized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to reuse and standardization are accomplished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development work is divided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Where subassembly and module boundaries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Where DFC's (Distributed feature composition) go?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 the product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 the organization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Along the supply chain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6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SOLID Principles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432702"/>
            <a:ext cx="10615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Few important Design smell SOLID Principles solve are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Rigidity –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design is difficult to change.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Without proper use of abstraction the design becomes very rigid.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Impact: Significant increase in development and testing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Fragility –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is easy to break.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small change: very high chances of the whole design going for a toss.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Immobility –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design is difficult to reuse.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Unable to extend the current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Viscosity –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It is difficult to do the right 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Needless Complexity –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Over design.</a:t>
            </a:r>
          </a:p>
        </p:txBody>
      </p:sp>
    </p:spTree>
    <p:extLst>
      <p:ext uri="{BB962C8B-B14F-4D97-AF65-F5344CB8AC3E}">
        <p14:creationId xmlns:p14="http://schemas.microsoft.com/office/powerpoint/2010/main" val="724958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Dry (Don’t repeat yourself)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Don’t write duplicate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 Abstraction to abstract common things in one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Students may have a method called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Employees also may have a method called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	Are they duplicate?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	How do you solve this?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Abstraction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Should we use inheritance or composition?</a:t>
            </a:r>
          </a:p>
        </p:txBody>
      </p:sp>
    </p:spTree>
    <p:extLst>
      <p:ext uri="{BB962C8B-B14F-4D97-AF65-F5344CB8AC3E}">
        <p14:creationId xmlns:p14="http://schemas.microsoft.com/office/powerpoint/2010/main" val="1109106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Strategy Pattern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Better cover all design patterns together?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62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Strategy Pattern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Better cover all design patterns together?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for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Encapsulate what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57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Association over Inheritance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Commonly used terms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Composition, Inheritance, Association, 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Types of Association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Composition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	Inheritance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Is 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But Employee is a Person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Composition is preferred over inheritance </a:t>
            </a:r>
            <a:r>
              <a:rPr lang="en-US" sz="2200" b="1" dirty="0" err="1">
                <a:solidFill>
                  <a:schemeClr val="bg1"/>
                </a:solidFill>
              </a:rPr>
              <a:t>inspite</a:t>
            </a:r>
            <a:r>
              <a:rPr lang="en-US" sz="2200" b="1" dirty="0">
                <a:solidFill>
                  <a:schemeClr val="bg1"/>
                </a:solidFill>
              </a:rPr>
              <a:t> of that.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Person picks up the functionality of Employee for some period.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Person gives up the functionality of Employee after that.</a:t>
            </a:r>
          </a:p>
        </p:txBody>
      </p:sp>
    </p:spTree>
    <p:extLst>
      <p:ext uri="{BB962C8B-B14F-4D97-AF65-F5344CB8AC3E}">
        <p14:creationId xmlns:p14="http://schemas.microsoft.com/office/powerpoint/2010/main" val="1171768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Composition over Aggregation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Composition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Lab1: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Animal and heart, heart don’t exist separate of an Animal.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Has 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Aggregation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Lab1: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Employees in bank.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Employees can exist outside bank.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Bank can decide to automate some work which employees did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Employees can change their profession.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Is [currently] part of 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01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Composition over Aggregation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Composition is a tight binding.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Relationship where the child cannot exist independent of the parent.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e.g. Animal and heart, heart don’t exist separate to a Animal.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Has-a relationship.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Heart was born inside Animal.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Delete animal and heart also gets deleted.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Heart can be transplanted before Burial.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would you manage that?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93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Composition over Aggregation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1052990" y="1645645"/>
            <a:ext cx="104066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Aggregation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Relationship where the child can exist independently of the parent.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Loosely coupled.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(Currently) Part-of relationship.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e.g. Employees in bank.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Employees were born outside bank.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They joined the bank.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They can quit the bank.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Bank get closed - employees still exist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Lab for SOLID and OOPS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708275"/>
            <a:ext cx="106158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Exercise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a company onboarding process.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Company has divisions like HR, product dev, QE, teachers, sales, marketing.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is company to division relationship.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Employees are part of company. They join a division.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about CEO's? CFO's </a:t>
            </a:r>
            <a:r>
              <a:rPr lang="en-US" sz="2200" b="1" dirty="0" err="1">
                <a:solidFill>
                  <a:schemeClr val="bg1"/>
                </a:solidFill>
              </a:rPr>
              <a:t>ect</a:t>
            </a:r>
            <a:r>
              <a:rPr lang="en-US" sz="2200" b="1" dirty="0">
                <a:solidFill>
                  <a:schemeClr val="bg1"/>
                </a:solidFill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Executive also can be a division.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is the people to division relationship?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People can switch divisions. How do you manage?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would we code onboarding?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if we want to add a new process to onboarding?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Where do we code the switch division?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25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Lab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and implement a Simple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Modify it to make it a Scientific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8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What is product architecture </a:t>
            </a:r>
            <a:r>
              <a:rPr lang="en-US" sz="6000" dirty="0" err="1">
                <a:solidFill>
                  <a:schemeClr val="bg1"/>
                </a:solidFill>
                <a:latin typeface="+mn-lt"/>
              </a:rPr>
              <a:t>cntd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..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Define: During production system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Assembly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Reuse of facilities and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Planning for flexibility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Sharing of facilities to match capacity to demand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Define: During manufacturing and assembly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Where production happens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customer orders are fulfilled</a:t>
            </a:r>
          </a:p>
        </p:txBody>
      </p:sp>
    </p:spTree>
    <p:extLst>
      <p:ext uri="{BB962C8B-B14F-4D97-AF65-F5344CB8AC3E}">
        <p14:creationId xmlns:p14="http://schemas.microsoft.com/office/powerpoint/2010/main" val="1782149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Lab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and implement an Alarm Clock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16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Lab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and implement a Simple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Modify it to make it a Scientific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91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Lab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and implement a Simple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Modify it to make it a Scientific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11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Lab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and implement a Simple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Modify it to make it a Scientific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85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Program for Interface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Program for interface.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Switch a fan 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Drive a car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Program for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Kubernetes Examination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Closer look reveals lot of abstraction (interfaces)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This is very rigid.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Will fail if you change.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Relatively less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7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Program for Interface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35877" y="1645645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Loosely coupled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Can work with any implementation – even one which </a:t>
            </a:r>
            <a:r>
              <a:rPr lang="en-US" sz="2200" b="1">
                <a:solidFill>
                  <a:schemeClr val="bg1"/>
                </a:solidFill>
              </a:rPr>
              <a:t>evolves tomorrow.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What is product architecture </a:t>
            </a:r>
            <a:r>
              <a:rPr lang="en-US" sz="6000" dirty="0" err="1">
                <a:solidFill>
                  <a:schemeClr val="bg1"/>
                </a:solidFill>
                <a:latin typeface="+mn-lt"/>
              </a:rPr>
              <a:t>ctnd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..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Define: During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services are delivered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the product is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the product is recycled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4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Architecture should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788096" y="1432702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Architecture of a Building.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Product architecture is determined early in the development process.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Development: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Implementation of architectural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Testing and Refinement: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Implementation of test strategy.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Production Ramp-up: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Implementation of the deployment and rollout strategy.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Without an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Without an architecture we are clueless on what to do at what stage.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9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Principles of Product architecture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788096" y="1423979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Principles are general rules and guidelines, intended to be enduring and seldom amended</a:t>
            </a: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Understandable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Robust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Stable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6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Self-contained System (SCS)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Architecture that focuses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separation of the functionality into many independent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making the complete logical system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collaboration of many smaller software systems.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SCS includes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UI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everything else which can make it complete.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[Hence] They are different from Microservices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33636</TotalTime>
  <Words>2747</Words>
  <Application>Microsoft Office PowerPoint</Application>
  <PresentationFormat>Widescreen</PresentationFormat>
  <Paragraphs>501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Product Architecture  Presented by: Vilas Varghese Dated:</vt:lpstr>
      <vt:lpstr>Agenda</vt:lpstr>
      <vt:lpstr>Product Architecture</vt:lpstr>
      <vt:lpstr>What is product architecture</vt:lpstr>
      <vt:lpstr>What is product architecture cntd..</vt:lpstr>
      <vt:lpstr>What is product architecture ctnd..</vt:lpstr>
      <vt:lpstr>Architecture should</vt:lpstr>
      <vt:lpstr>Principles of Product architecture</vt:lpstr>
      <vt:lpstr>Self-contained System (SCS)</vt:lpstr>
      <vt:lpstr>Software Design Principles</vt:lpstr>
      <vt:lpstr>SOLID principles</vt:lpstr>
      <vt:lpstr>S: Single Responsibility Principle</vt:lpstr>
      <vt:lpstr>S: SRP</vt:lpstr>
      <vt:lpstr>SRP</vt:lpstr>
      <vt:lpstr>SRP</vt:lpstr>
      <vt:lpstr>SRP</vt:lpstr>
      <vt:lpstr>SRP</vt:lpstr>
      <vt:lpstr>O: Open-closed principle</vt:lpstr>
      <vt:lpstr>OCP</vt:lpstr>
      <vt:lpstr>OCP</vt:lpstr>
      <vt:lpstr>OCP</vt:lpstr>
      <vt:lpstr>L: Liskov substitution principle</vt:lpstr>
      <vt:lpstr>Breaking the LSP</vt:lpstr>
      <vt:lpstr>Composition Vs Association</vt:lpstr>
      <vt:lpstr>LSP</vt:lpstr>
      <vt:lpstr>I: Interface segregation principle</vt:lpstr>
      <vt:lpstr>ISP</vt:lpstr>
      <vt:lpstr>ISP</vt:lpstr>
      <vt:lpstr>Interface segregation principle (ISP)</vt:lpstr>
      <vt:lpstr>D: Dependency inversion principle</vt:lpstr>
      <vt:lpstr>D: DIP</vt:lpstr>
      <vt:lpstr>DIP related terms </vt:lpstr>
      <vt:lpstr>Inversion of Control</vt:lpstr>
      <vt:lpstr>Possible IOC Implementations</vt:lpstr>
      <vt:lpstr>D: DIP</vt:lpstr>
      <vt:lpstr>Dependency Injection </vt:lpstr>
      <vt:lpstr>Dependency Injection </vt:lpstr>
      <vt:lpstr>Types of Dependency Injection</vt:lpstr>
      <vt:lpstr>Dependency Inversion Principle</vt:lpstr>
      <vt:lpstr>SOLID Principles</vt:lpstr>
      <vt:lpstr>Dry (Don’t repeat yourself)</vt:lpstr>
      <vt:lpstr>Strategy Pattern</vt:lpstr>
      <vt:lpstr>Strategy Pattern</vt:lpstr>
      <vt:lpstr>Association over Inheritance</vt:lpstr>
      <vt:lpstr>Composition over Aggregation</vt:lpstr>
      <vt:lpstr>Composition over Aggregation</vt:lpstr>
      <vt:lpstr>Composition over Aggregation</vt:lpstr>
      <vt:lpstr>Lab for SOLID and OOPS</vt:lpstr>
      <vt:lpstr>Lab</vt:lpstr>
      <vt:lpstr>Lab</vt:lpstr>
      <vt:lpstr>Lab</vt:lpstr>
      <vt:lpstr>Lab</vt:lpstr>
      <vt:lpstr>Lab</vt:lpstr>
      <vt:lpstr>Program for Interface</vt:lpstr>
      <vt:lpstr>Program for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896</cp:revision>
  <dcterms:created xsi:type="dcterms:W3CDTF">2019-09-14T09:29:44Z</dcterms:created>
  <dcterms:modified xsi:type="dcterms:W3CDTF">2020-04-07T05:16:33Z</dcterms:modified>
</cp:coreProperties>
</file>