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3" r:id="rId2"/>
    <p:sldId id="324" r:id="rId3"/>
    <p:sldId id="326" r:id="rId4"/>
    <p:sldId id="327" r:id="rId5"/>
    <p:sldId id="328" r:id="rId6"/>
    <p:sldId id="329" r:id="rId7"/>
    <p:sldId id="330" r:id="rId8"/>
    <p:sldId id="331" r:id="rId9"/>
    <p:sldId id="332" r:id="rId10"/>
    <p:sldId id="333" r:id="rId11"/>
    <p:sldId id="334" r:id="rId12"/>
    <p:sldId id="335" r:id="rId13"/>
    <p:sldId id="336" r:id="rId14"/>
    <p:sldId id="337"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6440" autoAdjust="0"/>
  </p:normalViewPr>
  <p:slideViewPr>
    <p:cSldViewPr snapToGrid="0">
      <p:cViewPr>
        <p:scale>
          <a:sx n="62" d="100"/>
          <a:sy n="62" d="100"/>
        </p:scale>
        <p:origin x="-173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02-04-2020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nginx.com/blog/introducing-the-nginx-microservices-reference-architectur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nginx.com/blog/introducing-the-nginx-microservices-reference-architectur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a:t>
            </a:fld>
            <a:endParaRPr lang="en-IN"/>
          </a:p>
        </p:txBody>
      </p:sp>
    </p:spTree>
    <p:extLst>
      <p:ext uri="{BB962C8B-B14F-4D97-AF65-F5344CB8AC3E}">
        <p14:creationId xmlns:p14="http://schemas.microsoft.com/office/powerpoint/2010/main" val="2411100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10</a:t>
            </a:fld>
            <a:endParaRPr lang="en-IN"/>
          </a:p>
        </p:txBody>
      </p:sp>
    </p:spTree>
    <p:extLst>
      <p:ext uri="{BB962C8B-B14F-4D97-AF65-F5344CB8AC3E}">
        <p14:creationId xmlns:p14="http://schemas.microsoft.com/office/powerpoint/2010/main" val="3253540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Add more details on REST and it’s design. Some information present in Notes: Line 116. Need to add some more for Microservices course</a:t>
            </a:r>
          </a:p>
          <a:p>
            <a:r>
              <a:rPr lang="en-IN" dirty="0"/>
              <a:t>Also add details about HTTP and it’s methods.</a:t>
            </a:r>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3845147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12</a:t>
            </a:fld>
            <a:endParaRPr lang="en-IN"/>
          </a:p>
        </p:txBody>
      </p:sp>
    </p:spTree>
    <p:extLst>
      <p:ext uri="{BB962C8B-B14F-4D97-AF65-F5344CB8AC3E}">
        <p14:creationId xmlns:p14="http://schemas.microsoft.com/office/powerpoint/2010/main" val="378361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13</a:t>
            </a:fld>
            <a:endParaRPr lang="en-IN"/>
          </a:p>
        </p:txBody>
      </p:sp>
    </p:spTree>
    <p:extLst>
      <p:ext uri="{BB962C8B-B14F-4D97-AF65-F5344CB8AC3E}">
        <p14:creationId xmlns:p14="http://schemas.microsoft.com/office/powerpoint/2010/main" val="2305416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14</a:t>
            </a:fld>
            <a:endParaRPr lang="en-IN"/>
          </a:p>
        </p:txBody>
      </p:sp>
    </p:spTree>
    <p:extLst>
      <p:ext uri="{BB962C8B-B14F-4D97-AF65-F5344CB8AC3E}">
        <p14:creationId xmlns:p14="http://schemas.microsoft.com/office/powerpoint/2010/main" val="1898273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15</a:t>
            </a:fld>
            <a:endParaRPr lang="en-IN"/>
          </a:p>
        </p:txBody>
      </p:sp>
    </p:spTree>
    <p:extLst>
      <p:ext uri="{BB962C8B-B14F-4D97-AF65-F5344CB8AC3E}">
        <p14:creationId xmlns:p14="http://schemas.microsoft.com/office/powerpoint/2010/main" val="2058436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16</a:t>
            </a:fld>
            <a:endParaRPr lang="en-IN"/>
          </a:p>
        </p:txBody>
      </p:sp>
    </p:spTree>
    <p:extLst>
      <p:ext uri="{BB962C8B-B14F-4D97-AF65-F5344CB8AC3E}">
        <p14:creationId xmlns:p14="http://schemas.microsoft.com/office/powerpoint/2010/main" val="1394567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17</a:t>
            </a:fld>
            <a:endParaRPr lang="en-IN"/>
          </a:p>
        </p:txBody>
      </p:sp>
    </p:spTree>
    <p:extLst>
      <p:ext uri="{BB962C8B-B14F-4D97-AF65-F5344CB8AC3E}">
        <p14:creationId xmlns:p14="http://schemas.microsoft.com/office/powerpoint/2010/main" val="427070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18</a:t>
            </a:fld>
            <a:endParaRPr lang="en-IN"/>
          </a:p>
        </p:txBody>
      </p:sp>
    </p:spTree>
    <p:extLst>
      <p:ext uri="{BB962C8B-B14F-4D97-AF65-F5344CB8AC3E}">
        <p14:creationId xmlns:p14="http://schemas.microsoft.com/office/powerpoint/2010/main" val="959501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19</a:t>
            </a:fld>
            <a:endParaRPr lang="en-IN"/>
          </a:p>
        </p:txBody>
      </p:sp>
    </p:spTree>
    <p:extLst>
      <p:ext uri="{BB962C8B-B14F-4D97-AF65-F5344CB8AC3E}">
        <p14:creationId xmlns:p14="http://schemas.microsoft.com/office/powerpoint/2010/main" val="181719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a:t>
            </a:fld>
            <a:endParaRPr lang="en-IN"/>
          </a:p>
        </p:txBody>
      </p:sp>
    </p:spTree>
    <p:extLst>
      <p:ext uri="{BB962C8B-B14F-4D97-AF65-F5344CB8AC3E}">
        <p14:creationId xmlns:p14="http://schemas.microsoft.com/office/powerpoint/2010/main" val="2023901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20</a:t>
            </a:fld>
            <a:endParaRPr lang="en-IN"/>
          </a:p>
        </p:txBody>
      </p:sp>
    </p:spTree>
    <p:extLst>
      <p:ext uri="{BB962C8B-B14F-4D97-AF65-F5344CB8AC3E}">
        <p14:creationId xmlns:p14="http://schemas.microsoft.com/office/powerpoint/2010/main" val="387445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21</a:t>
            </a:fld>
            <a:endParaRPr lang="en-IN"/>
          </a:p>
        </p:txBody>
      </p:sp>
    </p:spTree>
    <p:extLst>
      <p:ext uri="{BB962C8B-B14F-4D97-AF65-F5344CB8AC3E}">
        <p14:creationId xmlns:p14="http://schemas.microsoft.com/office/powerpoint/2010/main" val="1211256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22</a:t>
            </a:fld>
            <a:endParaRPr lang="en-IN"/>
          </a:p>
        </p:txBody>
      </p:sp>
    </p:spTree>
    <p:extLst>
      <p:ext uri="{BB962C8B-B14F-4D97-AF65-F5344CB8AC3E}">
        <p14:creationId xmlns:p14="http://schemas.microsoft.com/office/powerpoint/2010/main" val="156500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23</a:t>
            </a:fld>
            <a:endParaRPr lang="en-IN"/>
          </a:p>
        </p:txBody>
      </p:sp>
    </p:spTree>
    <p:extLst>
      <p:ext uri="{BB962C8B-B14F-4D97-AF65-F5344CB8AC3E}">
        <p14:creationId xmlns:p14="http://schemas.microsoft.com/office/powerpoint/2010/main" val="72199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24</a:t>
            </a:fld>
            <a:endParaRPr lang="en-IN"/>
          </a:p>
        </p:txBody>
      </p:sp>
    </p:spTree>
    <p:extLst>
      <p:ext uri="{BB962C8B-B14F-4D97-AF65-F5344CB8AC3E}">
        <p14:creationId xmlns:p14="http://schemas.microsoft.com/office/powerpoint/2010/main" val="3266668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25</a:t>
            </a:fld>
            <a:endParaRPr lang="en-IN"/>
          </a:p>
        </p:txBody>
      </p:sp>
    </p:spTree>
    <p:extLst>
      <p:ext uri="{BB962C8B-B14F-4D97-AF65-F5344CB8AC3E}">
        <p14:creationId xmlns:p14="http://schemas.microsoft.com/office/powerpoint/2010/main" val="3870791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https://www.nginx.com/blog/introducing-the-nginx-microservices-reference-architecture/</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26</a:t>
            </a:fld>
            <a:endParaRPr lang="en-IN"/>
          </a:p>
        </p:txBody>
      </p:sp>
    </p:spTree>
    <p:extLst>
      <p:ext uri="{BB962C8B-B14F-4D97-AF65-F5344CB8AC3E}">
        <p14:creationId xmlns:p14="http://schemas.microsoft.com/office/powerpoint/2010/main" val="461095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https://www.nginx.com/blog/introducing-the-nginx-microservices-reference-architecture/</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27</a:t>
            </a:fld>
            <a:endParaRPr lang="en-IN"/>
          </a:p>
        </p:txBody>
      </p:sp>
    </p:spTree>
    <p:extLst>
      <p:ext uri="{BB962C8B-B14F-4D97-AF65-F5344CB8AC3E}">
        <p14:creationId xmlns:p14="http://schemas.microsoft.com/office/powerpoint/2010/main" val="1770565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156178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3024808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119575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281891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7</a:t>
            </a:fld>
            <a:endParaRPr lang="en-IN"/>
          </a:p>
        </p:txBody>
      </p:sp>
    </p:spTree>
    <p:extLst>
      <p:ext uri="{BB962C8B-B14F-4D97-AF65-F5344CB8AC3E}">
        <p14:creationId xmlns:p14="http://schemas.microsoft.com/office/powerpoint/2010/main" val="4024476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8</a:t>
            </a:fld>
            <a:endParaRPr lang="en-IN"/>
          </a:p>
        </p:txBody>
      </p:sp>
    </p:spTree>
    <p:extLst>
      <p:ext uri="{BB962C8B-B14F-4D97-AF65-F5344CB8AC3E}">
        <p14:creationId xmlns:p14="http://schemas.microsoft.com/office/powerpoint/2010/main" val="1843527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9</a:t>
            </a:fld>
            <a:endParaRPr lang="en-IN"/>
          </a:p>
        </p:txBody>
      </p:sp>
    </p:spTree>
    <p:extLst>
      <p:ext uri="{BB962C8B-B14F-4D97-AF65-F5344CB8AC3E}">
        <p14:creationId xmlns:p14="http://schemas.microsoft.com/office/powerpoint/2010/main" val="234533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02-04-2020</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02-04-2020</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nginx.com/blog/microservices-reference-architecture-nginx-twelve-factor-ap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985981" y="2812761"/>
            <a:ext cx="10515600" cy="1325563"/>
          </a:xfrm>
        </p:spPr>
        <p:txBody>
          <a:bodyPr>
            <a:normAutofit fontScale="90000"/>
          </a:bodyPr>
          <a:lstStyle/>
          <a:p>
            <a:pPr algn="ctr"/>
            <a:r>
              <a:rPr lang="en-US" sz="6000" dirty="0">
                <a:solidFill>
                  <a:schemeClr val="bg1"/>
                </a:solidFill>
                <a:latin typeface="+mn-lt"/>
              </a:rPr>
              <a:t>Micro Services</a:t>
            </a:r>
            <a:br>
              <a:rPr lang="en-US" sz="6000" dirty="0">
                <a:solidFill>
                  <a:schemeClr val="bg1"/>
                </a:solidFill>
                <a:latin typeface="+mn-lt"/>
              </a:rPr>
            </a:br>
            <a:br>
              <a:rPr lang="en-US" sz="6000" dirty="0">
                <a:solidFill>
                  <a:schemeClr val="bg1"/>
                </a:solidFill>
                <a:latin typeface="+mn-lt"/>
              </a:rPr>
            </a:br>
            <a:r>
              <a:rPr lang="en-US" sz="4000" dirty="0">
                <a:solidFill>
                  <a:schemeClr val="bg1"/>
                </a:solidFill>
                <a:latin typeface="+mn-lt"/>
              </a:rPr>
              <a:t>Presented by: Vilas Varghese</a:t>
            </a:r>
            <a:br>
              <a:rPr lang="en-US" sz="4000" dirty="0">
                <a:solidFill>
                  <a:schemeClr val="bg1"/>
                </a:solidFill>
                <a:latin typeface="+mn-lt"/>
              </a:rPr>
            </a:br>
            <a:r>
              <a:rPr lang="en-US" sz="4000" dirty="0">
                <a:solidFill>
                  <a:schemeClr val="bg1"/>
                </a:solidFill>
                <a:latin typeface="+mn-lt"/>
              </a:rPr>
              <a:t>Dated:</a:t>
            </a:r>
            <a:endParaRPr lang="en-IN" sz="4000" dirty="0">
              <a:solidFill>
                <a:schemeClr val="bg1"/>
              </a:solidFill>
              <a:latin typeface="+mn-lt"/>
            </a:endParaRPr>
          </a:p>
        </p:txBody>
      </p:sp>
    </p:spTree>
    <p:extLst>
      <p:ext uri="{BB962C8B-B14F-4D97-AF65-F5344CB8AC3E}">
        <p14:creationId xmlns:p14="http://schemas.microsoft.com/office/powerpoint/2010/main" val="341431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SOAP Vs Rest</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graphicFrame>
        <p:nvGraphicFramePr>
          <p:cNvPr id="3" name="Table 2">
            <a:extLst>
              <a:ext uri="{FF2B5EF4-FFF2-40B4-BE49-F238E27FC236}">
                <a16:creationId xmlns:a16="http://schemas.microsoft.com/office/drawing/2014/main" id="{8D36CD2F-7301-4FB9-833B-8153B693FC43}"/>
              </a:ext>
            </a:extLst>
          </p:cNvPr>
          <p:cNvGraphicFramePr>
            <a:graphicFrameLocks noGrp="1"/>
          </p:cNvGraphicFramePr>
          <p:nvPr>
            <p:extLst>
              <p:ext uri="{D42A27DB-BD31-4B8C-83A1-F6EECF244321}">
                <p14:modId xmlns:p14="http://schemas.microsoft.com/office/powerpoint/2010/main" val="49943150"/>
              </p:ext>
            </p:extLst>
          </p:nvPr>
        </p:nvGraphicFramePr>
        <p:xfrm>
          <a:off x="1402080" y="1371599"/>
          <a:ext cx="8779610" cy="4695999"/>
        </p:xfrm>
        <a:graphic>
          <a:graphicData uri="http://schemas.openxmlformats.org/drawingml/2006/table">
            <a:tbl>
              <a:tblPr>
                <a:tableStyleId>{5C22544A-7EE6-4342-B048-85BDC9FD1C3A}</a:tableStyleId>
              </a:tblPr>
              <a:tblGrid>
                <a:gridCol w="4335610">
                  <a:extLst>
                    <a:ext uri="{9D8B030D-6E8A-4147-A177-3AD203B41FA5}">
                      <a16:colId xmlns:a16="http://schemas.microsoft.com/office/drawing/2014/main" val="3259675968"/>
                    </a:ext>
                  </a:extLst>
                </a:gridCol>
                <a:gridCol w="4444000">
                  <a:extLst>
                    <a:ext uri="{9D8B030D-6E8A-4147-A177-3AD203B41FA5}">
                      <a16:colId xmlns:a16="http://schemas.microsoft.com/office/drawing/2014/main" val="1875101094"/>
                    </a:ext>
                  </a:extLst>
                </a:gridCol>
              </a:tblGrid>
              <a:tr h="426909">
                <a:tc>
                  <a:txBody>
                    <a:bodyPr/>
                    <a:lstStyle/>
                    <a:p>
                      <a:pPr algn="l" fontAlgn="b"/>
                      <a:r>
                        <a:rPr lang="en-IN" sz="2000" b="1" u="none" strike="noStrike" dirty="0">
                          <a:solidFill>
                            <a:schemeClr val="bg1"/>
                          </a:solidFill>
                          <a:effectLst/>
                        </a:rPr>
                        <a:t>SOAP</a:t>
                      </a:r>
                      <a:endParaRPr lang="en-IN" sz="2000" b="1" i="0" u="none" strike="noStrike" dirty="0">
                        <a:solidFill>
                          <a:schemeClr val="bg1"/>
                        </a:solidFill>
                        <a:effectLst/>
                        <a:latin typeface="Calibri" panose="020F0502020204030204" pitchFamily="34" charset="0"/>
                      </a:endParaRPr>
                    </a:p>
                  </a:txBody>
                  <a:tcPr marL="6350" marR="6350" marT="6350" marB="0" anchor="b">
                    <a:solidFill>
                      <a:srgbClr val="C00000"/>
                    </a:solidFill>
                  </a:tcPr>
                </a:tc>
                <a:tc>
                  <a:txBody>
                    <a:bodyPr/>
                    <a:lstStyle/>
                    <a:p>
                      <a:pPr algn="l" fontAlgn="b"/>
                      <a:r>
                        <a:rPr lang="en-IN" sz="2000" b="1" u="none" strike="noStrike" dirty="0">
                          <a:solidFill>
                            <a:schemeClr val="bg1"/>
                          </a:solidFill>
                          <a:effectLst/>
                        </a:rPr>
                        <a:t>REST</a:t>
                      </a:r>
                      <a:endParaRPr lang="en-IN" sz="2000" b="1" i="0" u="none" strike="noStrike" dirty="0">
                        <a:solidFill>
                          <a:schemeClr val="bg1"/>
                        </a:solidFill>
                        <a:effectLst/>
                        <a:latin typeface="Calibri" panose="020F0502020204030204" pitchFamily="34" charset="0"/>
                      </a:endParaRPr>
                    </a:p>
                  </a:txBody>
                  <a:tcPr marL="6350" marR="6350" marT="6350" marB="0" anchor="b">
                    <a:solidFill>
                      <a:srgbClr val="C00000"/>
                    </a:solidFill>
                  </a:tcPr>
                </a:tc>
                <a:extLst>
                  <a:ext uri="{0D108BD9-81ED-4DB2-BD59-A6C34878D82A}">
                    <a16:rowId xmlns:a16="http://schemas.microsoft.com/office/drawing/2014/main" val="3647828573"/>
                  </a:ext>
                </a:extLst>
              </a:tr>
              <a:tr h="426909">
                <a:tc>
                  <a:txBody>
                    <a:bodyPr/>
                    <a:lstStyle/>
                    <a:p>
                      <a:pPr algn="l" fontAlgn="b"/>
                      <a:r>
                        <a:rPr lang="en-IN" sz="2000" b="0" i="0" u="none" strike="noStrike" dirty="0">
                          <a:solidFill>
                            <a:srgbClr val="000000"/>
                          </a:solidFill>
                          <a:effectLst/>
                          <a:latin typeface="Calibri" panose="020F0502020204030204" pitchFamily="34" charset="0"/>
                        </a:rPr>
                        <a:t>Like an envelop</a:t>
                      </a:r>
                    </a:p>
                  </a:txBody>
                  <a:tcPr marL="6350" marR="6350" marT="6350" marB="0" anchor="b"/>
                </a:tc>
                <a:tc>
                  <a:txBody>
                    <a:bodyPr/>
                    <a:lstStyle/>
                    <a:p>
                      <a:pPr algn="l" fontAlgn="b"/>
                      <a:r>
                        <a:rPr lang="en-IN" sz="2000" b="0" i="0" u="none" strike="noStrike" dirty="0">
                          <a:solidFill>
                            <a:srgbClr val="000000"/>
                          </a:solidFill>
                          <a:effectLst/>
                          <a:latin typeface="Calibri" panose="020F0502020204030204" pitchFamily="34" charset="0"/>
                        </a:rPr>
                        <a:t>Like a postcard</a:t>
                      </a:r>
                    </a:p>
                  </a:txBody>
                  <a:tcPr marL="6350" marR="6350" marT="6350" marB="0" anchor="b"/>
                </a:tc>
                <a:extLst>
                  <a:ext uri="{0D108BD9-81ED-4DB2-BD59-A6C34878D82A}">
                    <a16:rowId xmlns:a16="http://schemas.microsoft.com/office/drawing/2014/main" val="3757419822"/>
                  </a:ext>
                </a:extLst>
              </a:tr>
              <a:tr h="426909">
                <a:tc>
                  <a:txBody>
                    <a:bodyPr/>
                    <a:lstStyle/>
                    <a:p>
                      <a:pPr algn="l" fontAlgn="b"/>
                      <a:r>
                        <a:rPr lang="en-IN" sz="2000" b="0" i="0" u="none" strike="noStrike" dirty="0">
                          <a:solidFill>
                            <a:srgbClr val="000000"/>
                          </a:solidFill>
                          <a:effectLst/>
                          <a:latin typeface="Calibri" panose="020F0502020204030204" pitchFamily="34" charset="0"/>
                        </a:rPr>
                        <a:t>Better security</a:t>
                      </a:r>
                    </a:p>
                  </a:txBody>
                  <a:tcPr marL="6350" marR="6350" marT="6350" marB="0" anchor="b"/>
                </a:tc>
                <a:tc>
                  <a:txBody>
                    <a:bodyPr/>
                    <a:lstStyle/>
                    <a:p>
                      <a:pPr algn="l" fontAlgn="b"/>
                      <a:r>
                        <a:rPr lang="en-IN" sz="2000" b="0" i="0" u="none" strike="noStrike" dirty="0">
                          <a:solidFill>
                            <a:srgbClr val="000000"/>
                          </a:solidFill>
                          <a:effectLst/>
                          <a:latin typeface="Calibri" panose="020F0502020204030204" pitchFamily="34" charset="0"/>
                        </a:rPr>
                        <a:t>Less secured</a:t>
                      </a:r>
                    </a:p>
                  </a:txBody>
                  <a:tcPr marL="6350" marR="6350" marT="6350" marB="0" anchor="b"/>
                </a:tc>
                <a:extLst>
                  <a:ext uri="{0D108BD9-81ED-4DB2-BD59-A6C34878D82A}">
                    <a16:rowId xmlns:a16="http://schemas.microsoft.com/office/drawing/2014/main" val="4284204561"/>
                  </a:ext>
                </a:extLst>
              </a:tr>
              <a:tr h="426909">
                <a:tc>
                  <a:txBody>
                    <a:bodyPr/>
                    <a:lstStyle/>
                    <a:p>
                      <a:pPr algn="l" fontAlgn="b"/>
                      <a:r>
                        <a:rPr lang="en-IN" sz="2000" u="none" strike="noStrike" dirty="0">
                          <a:effectLst/>
                        </a:rPr>
                        <a:t>xml based</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architectural style protocol - json</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39974839"/>
                  </a:ext>
                </a:extLst>
              </a:tr>
              <a:tr h="426909">
                <a:tc>
                  <a:txBody>
                    <a:bodyPr/>
                    <a:lstStyle/>
                    <a:p>
                      <a:pPr algn="l" fontAlgn="b"/>
                      <a:r>
                        <a:rPr lang="en-IN" sz="2000" u="none" strike="noStrike" dirty="0">
                          <a:effectLst/>
                        </a:rPr>
                        <a:t>Uses WSDL for communicate</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u="none" strike="noStrike" dirty="0">
                          <a:effectLst/>
                        </a:rPr>
                        <a:t>Can use xml or json to </a:t>
                      </a:r>
                      <a:r>
                        <a:rPr lang="en-IN" sz="2000" u="none" strike="noStrike" dirty="0">
                          <a:effectLst/>
                        </a:rPr>
                        <a:t>communicate</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86803512"/>
                  </a:ext>
                </a:extLst>
              </a:tr>
              <a:tr h="426909">
                <a:tc>
                  <a:txBody>
                    <a:bodyPr/>
                    <a:lstStyle/>
                    <a:p>
                      <a:pPr algn="l" fontAlgn="b"/>
                      <a:r>
                        <a:rPr lang="en-IN" sz="2000" u="none" strike="noStrike" dirty="0">
                          <a:effectLst/>
                        </a:rPr>
                        <a:t>Service invoke: RPC</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Invoke: URL Path</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982363"/>
                  </a:ext>
                </a:extLst>
              </a:tr>
              <a:tr h="426909">
                <a:tc>
                  <a:txBody>
                    <a:bodyPr/>
                    <a:lstStyle/>
                    <a:p>
                      <a:pPr algn="l" fontAlgn="b"/>
                      <a:r>
                        <a:rPr lang="en-IN" sz="2000" u="none" strike="noStrike" dirty="0">
                          <a:effectLst/>
                        </a:rPr>
                        <a:t>Not human readable</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xml or json </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4684202"/>
                  </a:ext>
                </a:extLst>
              </a:tr>
              <a:tr h="426909">
                <a:tc>
                  <a:txBody>
                    <a:bodyPr/>
                    <a:lstStyle/>
                    <a:p>
                      <a:pPr algn="l" fontAlgn="b"/>
                      <a:r>
                        <a:rPr lang="en-US" sz="2000" u="none" strike="noStrike" dirty="0">
                          <a:effectLst/>
                        </a:rPr>
                        <a:t>transfer use: HTTP, uses SMTP, FTP </a:t>
                      </a:r>
                      <a:r>
                        <a:rPr lang="en-US" sz="2000" u="none" strike="noStrike" dirty="0" err="1">
                          <a:effectLst/>
                        </a:rPr>
                        <a:t>ect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Strictly HTTP</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81785368"/>
                  </a:ext>
                </a:extLst>
              </a:tr>
              <a:tr h="426909">
                <a:tc>
                  <a:txBody>
                    <a:bodyPr/>
                    <a:lstStyle/>
                    <a:p>
                      <a:pPr algn="l" fontAlgn="b"/>
                      <a:r>
                        <a:rPr lang="en-US" sz="2000" u="none" strike="noStrike">
                          <a:effectLst/>
                        </a:rPr>
                        <a:t>difficult to call from javascript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2000" u="none" strike="noStrike" dirty="0">
                          <a:effectLst/>
                        </a:rPr>
                        <a:t>easy to call from </a:t>
                      </a:r>
                      <a:r>
                        <a:rPr lang="en-US" sz="2000" u="none" strike="noStrike" dirty="0" err="1">
                          <a:effectLst/>
                        </a:rPr>
                        <a:t>javascript</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47282466"/>
                  </a:ext>
                </a:extLst>
              </a:tr>
              <a:tr h="426909">
                <a:tc>
                  <a:txBody>
                    <a:bodyPr/>
                    <a:lstStyle/>
                    <a:p>
                      <a:pPr algn="l" fontAlgn="b"/>
                      <a:r>
                        <a:rPr lang="en-IN" sz="2000" u="none" strike="noStrike">
                          <a:effectLst/>
                        </a:rPr>
                        <a:t>Not better perfomance</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Better performance</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38899767"/>
                  </a:ext>
                </a:extLst>
              </a:tr>
              <a:tr h="426909">
                <a:tc>
                  <a:txBody>
                    <a:bodyPr/>
                    <a:lstStyle/>
                    <a:p>
                      <a:pPr algn="l" fontAlgn="b"/>
                      <a:r>
                        <a:rPr lang="en-IN" sz="2000" u="none" strike="noStrike">
                          <a:effectLst/>
                        </a:rPr>
                        <a:t>Heavy weight and outdated</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Lightweight and in action.</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2136847"/>
                  </a:ext>
                </a:extLst>
              </a:tr>
            </a:tbl>
          </a:graphicData>
        </a:graphic>
      </p:graphicFrame>
    </p:spTree>
    <p:extLst>
      <p:ext uri="{BB962C8B-B14F-4D97-AF65-F5344CB8AC3E}">
        <p14:creationId xmlns:p14="http://schemas.microsoft.com/office/powerpoint/2010/main" val="421361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Microservices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2246896"/>
            <a:ext cx="10615808" cy="1107996"/>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These days Microservices are designed mostly on REST. </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67924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Monolith</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816429"/>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Historic layers of Monolith</a:t>
            </a:r>
          </a:p>
          <a:p>
            <a:pPr marL="742950" lvl="1" indent="-285750">
              <a:buFont typeface="Arial" panose="020B0604020202020204" pitchFamily="34" charset="0"/>
              <a:buChar char="•"/>
            </a:pPr>
            <a:r>
              <a:rPr lang="en-US" sz="2200" b="1" dirty="0">
                <a:solidFill>
                  <a:schemeClr val="bg1"/>
                </a:solidFill>
              </a:rPr>
              <a:t>MVC + Business Logic Layers + DAO</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r>
              <a:rPr lang="en-US" sz="2200" b="1" dirty="0">
                <a:solidFill>
                  <a:schemeClr val="bg1"/>
                </a:solidFill>
              </a:rPr>
              <a:t>Advantages of Monolith</a:t>
            </a:r>
          </a:p>
          <a:p>
            <a:pPr marL="285750" lvl="0" indent="-285750">
              <a:buFont typeface="Arial" panose="020B0604020202020204" pitchFamily="34" charset="0"/>
              <a:buChar char="•"/>
            </a:pPr>
            <a:r>
              <a:rPr lang="en-US" sz="2200" b="1" dirty="0">
                <a:solidFill>
                  <a:schemeClr val="bg1"/>
                </a:solidFill>
              </a:rPr>
              <a:t>Simple to develop</a:t>
            </a:r>
          </a:p>
          <a:p>
            <a:pPr marL="742950" lvl="1" indent="-285750">
              <a:buFont typeface="Arial" panose="020B0604020202020204" pitchFamily="34" charset="0"/>
              <a:buChar char="•"/>
            </a:pPr>
            <a:r>
              <a:rPr lang="en-US" sz="2200" b="1" dirty="0">
                <a:solidFill>
                  <a:schemeClr val="bg1"/>
                </a:solidFill>
              </a:rPr>
              <a:t>IDEs and other developer tools are custom made to build single application. </a:t>
            </a:r>
          </a:p>
          <a:p>
            <a:pPr marL="285750" lvl="0" indent="-285750">
              <a:buFont typeface="Arial" panose="020B0604020202020204" pitchFamily="34" charset="0"/>
              <a:buChar char="•"/>
            </a:pPr>
            <a:r>
              <a:rPr lang="en-US" sz="2200" b="1" dirty="0">
                <a:solidFill>
                  <a:schemeClr val="bg1"/>
                </a:solidFill>
              </a:rPr>
              <a:t>Easy to make radical changes to the application </a:t>
            </a:r>
          </a:p>
          <a:p>
            <a:pPr marL="742950" lvl="1" indent="-285750">
              <a:buFont typeface="Arial" panose="020B0604020202020204" pitchFamily="34" charset="0"/>
              <a:buChar char="•"/>
            </a:pPr>
            <a:r>
              <a:rPr lang="en-US" sz="2200" b="1" dirty="0">
                <a:solidFill>
                  <a:schemeClr val="bg1"/>
                </a:solidFill>
              </a:rPr>
              <a:t>change the code and the database schema, build and deploy. </a:t>
            </a:r>
          </a:p>
          <a:p>
            <a:pPr marL="285750" lvl="0" indent="-285750">
              <a:buFont typeface="Arial" panose="020B0604020202020204" pitchFamily="34" charset="0"/>
              <a:buChar char="•"/>
            </a:pPr>
            <a:r>
              <a:rPr lang="en-US" sz="2200" b="1" dirty="0">
                <a:solidFill>
                  <a:schemeClr val="bg1"/>
                </a:solidFill>
              </a:rPr>
              <a:t>Straight forward to test</a:t>
            </a:r>
          </a:p>
          <a:p>
            <a:pPr marL="742950" lvl="1" indent="-285750">
              <a:buFont typeface="Arial" panose="020B0604020202020204" pitchFamily="34" charset="0"/>
              <a:buChar char="•"/>
            </a:pPr>
            <a:r>
              <a:rPr lang="en-US" sz="2200" b="1" dirty="0">
                <a:solidFill>
                  <a:schemeClr val="bg1"/>
                </a:solidFill>
              </a:rPr>
              <a:t>the developers wrote end-to-end tests that simply launched the application, and invoked the REST API and tested the UI with Selenium. </a:t>
            </a:r>
          </a:p>
        </p:txBody>
      </p:sp>
    </p:spTree>
    <p:extLst>
      <p:ext uri="{BB962C8B-B14F-4D97-AF65-F5344CB8AC3E}">
        <p14:creationId xmlns:p14="http://schemas.microsoft.com/office/powerpoint/2010/main" val="404630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Advantages of Monolith</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5170646"/>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Straight forward to deploy</a:t>
            </a:r>
          </a:p>
          <a:p>
            <a:pPr marL="742950" lvl="1" indent="-285750">
              <a:buFont typeface="Arial" panose="020B0604020202020204" pitchFamily="34" charset="0"/>
              <a:buChar char="•"/>
            </a:pPr>
            <a:r>
              <a:rPr lang="en-US" sz="2200" b="1" dirty="0">
                <a:solidFill>
                  <a:schemeClr val="bg1"/>
                </a:solidFill>
              </a:rPr>
              <a:t>all the developer had to do was copy the WAR file to a server that had Tomcat installed. </a:t>
            </a:r>
          </a:p>
          <a:p>
            <a:pPr marL="285750" lvl="0" indent="-285750">
              <a:buFont typeface="Arial" panose="020B0604020202020204" pitchFamily="34" charset="0"/>
              <a:buChar char="•"/>
            </a:pPr>
            <a:r>
              <a:rPr lang="en-US" sz="2200" b="1" dirty="0">
                <a:solidFill>
                  <a:schemeClr val="bg1"/>
                </a:solidFill>
              </a:rPr>
              <a:t>Easy to scale - FTGO ran multiple instances of the application behind a load balancer. </a:t>
            </a:r>
          </a:p>
          <a:p>
            <a:pPr marL="742950" lvl="1" indent="-285750">
              <a:buFont typeface="Arial" panose="020B0604020202020204" pitchFamily="34" charset="0"/>
              <a:buChar char="•"/>
            </a:pPr>
            <a:r>
              <a:rPr lang="en-IN" sz="2200" b="1" dirty="0">
                <a:solidFill>
                  <a:schemeClr val="bg1"/>
                </a:solidFill>
              </a:rPr>
              <a:t>No Service discovery complexity </a:t>
            </a:r>
            <a:r>
              <a:rPr lang="en-IN" sz="2200" b="1" dirty="0" err="1">
                <a:solidFill>
                  <a:schemeClr val="bg1"/>
                </a:solidFill>
              </a:rPr>
              <a:t>ect</a:t>
            </a:r>
            <a:r>
              <a:rPr lang="en-IN" sz="2200" b="1" dirty="0">
                <a:solidFill>
                  <a:schemeClr val="bg1"/>
                </a:solidFill>
              </a:rPr>
              <a:t>.</a:t>
            </a:r>
          </a:p>
          <a:p>
            <a:pPr marL="285750" lvl="0" indent="-285750">
              <a:buFont typeface="Arial" panose="020B0604020202020204" pitchFamily="34" charset="0"/>
              <a:buChar char="•"/>
            </a:pPr>
            <a:r>
              <a:rPr lang="en-IN" sz="2200" b="1" dirty="0">
                <a:solidFill>
                  <a:schemeClr val="bg1"/>
                </a:solidFill>
              </a:rPr>
              <a:t>[Vilas]</a:t>
            </a:r>
          </a:p>
          <a:p>
            <a:pPr marL="285750" lvl="0" indent="-285750">
              <a:buFont typeface="Arial" panose="020B0604020202020204" pitchFamily="34" charset="0"/>
              <a:buChar char="•"/>
            </a:pPr>
            <a:r>
              <a:rPr lang="en-IN" sz="2200" b="1" dirty="0">
                <a:solidFill>
                  <a:schemeClr val="bg1"/>
                </a:solidFill>
              </a:rPr>
              <a:t>Many design complexity reduces</a:t>
            </a:r>
          </a:p>
          <a:p>
            <a:pPr marL="742950" lvl="1" indent="-285750">
              <a:buFont typeface="Arial" panose="020B0604020202020204" pitchFamily="34" charset="0"/>
              <a:buChar char="•"/>
            </a:pPr>
            <a:r>
              <a:rPr lang="en-IN" sz="2200" b="1" dirty="0">
                <a:solidFill>
                  <a:schemeClr val="bg1"/>
                </a:solidFill>
              </a:rPr>
              <a:t>Since there is only a single </a:t>
            </a:r>
            <a:r>
              <a:rPr lang="en-IN" sz="2200" b="1" dirty="0" err="1">
                <a:solidFill>
                  <a:schemeClr val="bg1"/>
                </a:solidFill>
              </a:rPr>
              <a:t>db</a:t>
            </a:r>
            <a:r>
              <a:rPr lang="en-IN" sz="2200" b="1" dirty="0">
                <a:solidFill>
                  <a:schemeClr val="bg1"/>
                </a:solidFill>
              </a:rPr>
              <a:t>, can push many logic into the </a:t>
            </a:r>
            <a:r>
              <a:rPr lang="en-IN" sz="2200" b="1" dirty="0" err="1">
                <a:solidFill>
                  <a:schemeClr val="bg1"/>
                </a:solidFill>
              </a:rPr>
              <a:t>db</a:t>
            </a:r>
            <a:r>
              <a:rPr lang="en-IN" sz="2200" b="1" dirty="0">
                <a:solidFill>
                  <a:schemeClr val="bg1"/>
                </a:solidFill>
              </a:rPr>
              <a:t> and improve performance.</a:t>
            </a:r>
          </a:p>
          <a:p>
            <a:pPr marL="742950" lvl="1" indent="-285750">
              <a:buFont typeface="Arial" panose="020B0604020202020204" pitchFamily="34" charset="0"/>
              <a:buChar char="•"/>
            </a:pPr>
            <a:r>
              <a:rPr lang="en-IN" sz="2200" b="1" dirty="0">
                <a:solidFill>
                  <a:schemeClr val="bg1"/>
                </a:solidFill>
              </a:rPr>
              <a:t>Can design complex query.</a:t>
            </a:r>
          </a:p>
          <a:p>
            <a:pPr marL="742950" lvl="1" indent="-285750">
              <a:buFont typeface="Arial" panose="020B0604020202020204" pitchFamily="34" charset="0"/>
              <a:buChar char="•"/>
            </a:pPr>
            <a:r>
              <a:rPr lang="en-IN" sz="2200" b="1" dirty="0">
                <a:solidFill>
                  <a:schemeClr val="bg1"/>
                </a:solidFill>
              </a:rPr>
              <a:t>Easy to backup and maintain db.</a:t>
            </a:r>
          </a:p>
          <a:p>
            <a:pPr marL="742950" lvl="1"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589023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Disadvantages of Monolith</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239501"/>
            <a:ext cx="10615808" cy="2800767"/>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The overwhelming complexity of the monolith intimidates developers </a:t>
            </a:r>
          </a:p>
          <a:p>
            <a:pPr marL="285750" lvl="0" indent="-285750">
              <a:buFont typeface="Arial" panose="020B0604020202020204" pitchFamily="34" charset="0"/>
              <a:buChar char="•"/>
            </a:pPr>
            <a:r>
              <a:rPr lang="en-US" sz="2200" b="1" dirty="0">
                <a:solidFill>
                  <a:schemeClr val="bg1"/>
                </a:solidFill>
              </a:rPr>
              <a:t>The day to day development of a large, monolithic application is slow </a:t>
            </a:r>
          </a:p>
          <a:p>
            <a:pPr marL="285750" lvl="0" indent="-285750">
              <a:buFont typeface="Arial" panose="020B0604020202020204" pitchFamily="34" charset="0"/>
              <a:buChar char="•"/>
            </a:pPr>
            <a:r>
              <a:rPr lang="en-US" sz="2200" b="1" dirty="0">
                <a:solidFill>
                  <a:schemeClr val="bg1"/>
                </a:solidFill>
              </a:rPr>
              <a:t>The path from commit to deployment is long and arduous</a:t>
            </a:r>
          </a:p>
          <a:p>
            <a:pPr marL="285750" lvl="0" indent="-285750">
              <a:buFont typeface="Arial" panose="020B0604020202020204" pitchFamily="34" charset="0"/>
              <a:buChar char="•"/>
            </a:pPr>
            <a:r>
              <a:rPr lang="en-US" sz="2200" b="1" dirty="0">
                <a:solidFill>
                  <a:schemeClr val="bg1"/>
                </a:solidFill>
              </a:rPr>
              <a:t>Scaling a large monolith is challenging because of conflicting resource requirements </a:t>
            </a:r>
          </a:p>
          <a:p>
            <a:pPr marL="285750" lvl="0" indent="-285750">
              <a:buFont typeface="Arial" panose="020B0604020202020204" pitchFamily="34" charset="0"/>
              <a:buChar char="•"/>
            </a:pPr>
            <a:r>
              <a:rPr lang="en-US" sz="2200" b="1" dirty="0">
                <a:solidFill>
                  <a:schemeClr val="bg1"/>
                </a:solidFill>
              </a:rPr>
              <a:t>Delivering a complex, yet reliable monolith is challenging </a:t>
            </a:r>
          </a:p>
          <a:p>
            <a:pPr marL="285750" lvl="0" indent="-285750">
              <a:buFont typeface="Arial" panose="020B0604020202020204" pitchFamily="34" charset="0"/>
              <a:buChar char="•"/>
            </a:pPr>
            <a:r>
              <a:rPr lang="en-US" sz="2200" b="1" dirty="0">
                <a:solidFill>
                  <a:schemeClr val="bg1"/>
                </a:solidFill>
              </a:rPr>
              <a:t>The monolithic architecture locks you into an increasingly obsolete technology stack </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449996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1: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23351" y="1342771"/>
            <a:ext cx="10615808" cy="2800767"/>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1: One codebase per service</a:t>
            </a:r>
          </a:p>
          <a:p>
            <a:pPr marL="742950" lvl="1" indent="-285750">
              <a:buFont typeface="Arial" panose="020B0604020202020204" pitchFamily="34" charset="0"/>
              <a:buChar char="•"/>
            </a:pPr>
            <a:r>
              <a:rPr lang="en-US" sz="2200" b="1" dirty="0">
                <a:solidFill>
                  <a:schemeClr val="bg1"/>
                </a:solidFill>
              </a:rPr>
              <a:t>Independently tracked in revision control;</a:t>
            </a:r>
          </a:p>
          <a:p>
            <a:pPr marL="742950" lvl="1" indent="-285750">
              <a:buFont typeface="Arial" panose="020B0604020202020204" pitchFamily="34" charset="0"/>
              <a:buChar char="•"/>
            </a:pPr>
            <a:r>
              <a:rPr lang="en-US" sz="2200" b="1" dirty="0">
                <a:solidFill>
                  <a:schemeClr val="bg1"/>
                </a:solidFill>
              </a:rPr>
              <a:t>Many deploys</a:t>
            </a:r>
          </a:p>
          <a:p>
            <a:pPr marL="1200150" lvl="2" indent="-285750">
              <a:buFont typeface="Arial" panose="020B0604020202020204" pitchFamily="34" charset="0"/>
              <a:buChar char="•"/>
            </a:pPr>
            <a:r>
              <a:rPr lang="en-US" sz="2200" b="1" dirty="0">
                <a:solidFill>
                  <a:schemeClr val="bg1"/>
                </a:solidFill>
              </a:rPr>
              <a:t>Independent CI/CD</a:t>
            </a:r>
          </a:p>
          <a:p>
            <a:pPr marL="1200150" lvl="2" indent="-285750">
              <a:buFont typeface="Arial" panose="020B0604020202020204" pitchFamily="34" charset="0"/>
              <a:buChar char="•"/>
            </a:pPr>
            <a:r>
              <a:rPr lang="en-US" sz="2200" b="1" dirty="0">
                <a:solidFill>
                  <a:schemeClr val="bg1"/>
                </a:solidFill>
              </a:rPr>
              <a:t>Independent management</a:t>
            </a:r>
          </a:p>
          <a:p>
            <a:pPr marL="1657350" lvl="3" indent="-285750">
              <a:buFont typeface="Arial" panose="020B0604020202020204" pitchFamily="34" charset="0"/>
              <a:buChar char="•"/>
            </a:pPr>
            <a:r>
              <a:rPr lang="en-US" sz="2200" b="1" dirty="0">
                <a:solidFill>
                  <a:schemeClr val="bg1"/>
                </a:solidFill>
              </a:rPr>
              <a:t>Code review </a:t>
            </a:r>
          </a:p>
          <a:p>
            <a:pPr marL="1657350" lvl="3" indent="-285750">
              <a:buFont typeface="Arial" panose="020B0604020202020204" pitchFamily="34" charset="0"/>
              <a:buChar char="•"/>
            </a:pPr>
            <a:r>
              <a:rPr lang="en-US" sz="2200" b="1" dirty="0">
                <a:solidFill>
                  <a:schemeClr val="bg1"/>
                </a:solidFill>
              </a:rPr>
              <a:t>Static analysis etc..</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79318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2: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23351" y="1432702"/>
            <a:ext cx="10615808" cy="3477875"/>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Fractor2:  Manage Dependencies</a:t>
            </a:r>
          </a:p>
          <a:p>
            <a:pPr marL="742950" lvl="1" indent="-285750">
              <a:buFont typeface="Arial" panose="020B0604020202020204" pitchFamily="34" charset="0"/>
              <a:buChar char="•"/>
            </a:pPr>
            <a:r>
              <a:rPr lang="en-US" sz="2200" b="1" dirty="0">
                <a:solidFill>
                  <a:schemeClr val="bg1"/>
                </a:solidFill>
              </a:rPr>
              <a:t>Explicitly declare, isolate and manage dependencies</a:t>
            </a:r>
          </a:p>
          <a:p>
            <a:pPr marL="742950" lvl="1" indent="-285750">
              <a:buFont typeface="Arial" panose="020B0604020202020204" pitchFamily="34" charset="0"/>
              <a:buChar char="•"/>
            </a:pPr>
            <a:r>
              <a:rPr lang="en-US" sz="2200" b="1" dirty="0">
                <a:solidFill>
                  <a:schemeClr val="bg1"/>
                </a:solidFill>
              </a:rPr>
              <a:t>Regardless of platform, use dependency manager</a:t>
            </a:r>
          </a:p>
          <a:p>
            <a:pPr marL="1200150" lvl="2" indent="-285750">
              <a:buFont typeface="Arial" panose="020B0604020202020204" pitchFamily="34" charset="0"/>
              <a:buChar char="•"/>
            </a:pPr>
            <a:r>
              <a:rPr lang="en-US" sz="2200" b="1" dirty="0">
                <a:solidFill>
                  <a:schemeClr val="bg1"/>
                </a:solidFill>
              </a:rPr>
              <a:t>Java: Maven or Gradle</a:t>
            </a:r>
          </a:p>
          <a:p>
            <a:pPr marL="1200150" lvl="2" indent="-285750">
              <a:buFont typeface="Arial" panose="020B0604020202020204" pitchFamily="34" charset="0"/>
              <a:buChar char="•"/>
            </a:pPr>
            <a:r>
              <a:rPr lang="en-US" sz="2200" b="1" dirty="0">
                <a:solidFill>
                  <a:schemeClr val="bg1"/>
                </a:solidFill>
              </a:rPr>
              <a:t>Perl: CPAN</a:t>
            </a:r>
          </a:p>
          <a:p>
            <a:pPr marL="1200150" lvl="2" indent="-285750">
              <a:buFont typeface="Arial" panose="020B0604020202020204" pitchFamily="34" charset="0"/>
              <a:buChar char="•"/>
            </a:pPr>
            <a:r>
              <a:rPr lang="en-US" sz="2200" b="1" dirty="0">
                <a:solidFill>
                  <a:schemeClr val="bg1"/>
                </a:solidFill>
              </a:rPr>
              <a:t>Ruby: </a:t>
            </a:r>
            <a:r>
              <a:rPr lang="en-US" sz="2200" b="1" dirty="0" err="1">
                <a:solidFill>
                  <a:schemeClr val="bg1"/>
                </a:solidFill>
              </a:rPr>
              <a:t>Rubygems</a:t>
            </a:r>
            <a:endParaRPr lang="en-US" sz="2200" b="1" dirty="0">
              <a:solidFill>
                <a:schemeClr val="bg1"/>
              </a:solidFill>
            </a:endParaRPr>
          </a:p>
          <a:p>
            <a:pPr marL="742950" lvl="1" indent="-285750">
              <a:buFont typeface="Arial" panose="020B0604020202020204" pitchFamily="34" charset="0"/>
              <a:buChar char="•"/>
            </a:pPr>
            <a:r>
              <a:rPr lang="en-US" sz="2200" b="1" dirty="0">
                <a:solidFill>
                  <a:schemeClr val="bg1"/>
                </a:solidFill>
              </a:rPr>
              <a:t>Each service should have a separate dependency management</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92281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3: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5170646"/>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3: Store configuration in the environment</a:t>
            </a:r>
          </a:p>
          <a:p>
            <a:pPr marL="742950" lvl="1" indent="-285750">
              <a:buFont typeface="Arial" panose="020B0604020202020204" pitchFamily="34" charset="0"/>
              <a:buChar char="•"/>
            </a:pPr>
            <a:r>
              <a:rPr lang="en-US" sz="2200" b="1" dirty="0">
                <a:solidFill>
                  <a:schemeClr val="bg1"/>
                </a:solidFill>
              </a:rPr>
              <a:t>Configurations: Anything that varies between deployments.</a:t>
            </a:r>
          </a:p>
          <a:p>
            <a:pPr marL="742950" lvl="1" indent="-285750">
              <a:buFont typeface="Arial" panose="020B0604020202020204" pitchFamily="34" charset="0"/>
              <a:buChar char="•"/>
            </a:pPr>
            <a:r>
              <a:rPr lang="en-US" sz="2200" b="1" dirty="0">
                <a:solidFill>
                  <a:schemeClr val="bg1"/>
                </a:solidFill>
              </a:rPr>
              <a:t>All configurations should be stored in environment.</a:t>
            </a:r>
          </a:p>
          <a:p>
            <a:pPr marL="742950" lvl="1" indent="-285750">
              <a:buFont typeface="Arial" panose="020B0604020202020204" pitchFamily="34" charset="0"/>
              <a:buChar char="•"/>
            </a:pPr>
            <a:r>
              <a:rPr lang="en-US" sz="2200" b="1" dirty="0">
                <a:solidFill>
                  <a:schemeClr val="bg1"/>
                </a:solidFill>
              </a:rPr>
              <a:t>Recommendation</a:t>
            </a:r>
          </a:p>
          <a:p>
            <a:pPr marL="1200150" lvl="2" indent="-285750">
              <a:buFont typeface="Arial" panose="020B0604020202020204" pitchFamily="34" charset="0"/>
              <a:buChar char="•"/>
            </a:pPr>
            <a:r>
              <a:rPr lang="en-US" sz="2200" b="1" dirty="0">
                <a:solidFill>
                  <a:schemeClr val="bg1"/>
                </a:solidFill>
              </a:rPr>
              <a:t>Use non-version controlled .env files for local development. Docker supports the loading of these files at runtime.</a:t>
            </a:r>
          </a:p>
          <a:p>
            <a:pPr marL="1200150" lvl="2" indent="-285750">
              <a:buFont typeface="Arial" panose="020B0604020202020204" pitchFamily="34" charset="0"/>
              <a:buChar char="•"/>
            </a:pPr>
            <a:r>
              <a:rPr lang="en-US" sz="2200" b="1" dirty="0">
                <a:solidFill>
                  <a:schemeClr val="bg1"/>
                </a:solidFill>
              </a:rPr>
              <a:t>Keep all .env files in a secure storage system, such as Vault, to keep the files available to the development teams, but not committed to Git.</a:t>
            </a:r>
          </a:p>
          <a:p>
            <a:pPr marL="1200150" lvl="2" indent="-285750">
              <a:buFont typeface="Arial" panose="020B0604020202020204" pitchFamily="34" charset="0"/>
              <a:buChar char="•"/>
            </a:pPr>
            <a:r>
              <a:rPr lang="en-US" sz="2200" b="1" dirty="0">
                <a:solidFill>
                  <a:schemeClr val="bg1"/>
                </a:solidFill>
              </a:rPr>
              <a:t>Use an environment variable for anything that can change at runtime, and for any secrets that should not be committed to the shared repository.</a:t>
            </a:r>
          </a:p>
          <a:p>
            <a:pPr marL="1200150" lvl="2" indent="-285750">
              <a:buFont typeface="Arial" panose="020B0604020202020204" pitchFamily="34" charset="0"/>
              <a:buChar char="•"/>
            </a:pPr>
            <a:r>
              <a:rPr lang="en-US" sz="2200" b="1" dirty="0">
                <a:solidFill>
                  <a:schemeClr val="bg1"/>
                </a:solidFill>
              </a:rPr>
              <a:t>Once you have deployed your application to a delivery platform, use the delivery platform’s mechanism for managing environment variables.</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16613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4: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462213"/>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4: Backing Service</a:t>
            </a:r>
          </a:p>
          <a:p>
            <a:pPr marL="285750" lvl="0" indent="-285750">
              <a:buFont typeface="Arial" panose="020B0604020202020204" pitchFamily="34" charset="0"/>
              <a:buChar char="•"/>
            </a:pPr>
            <a:r>
              <a:rPr lang="en-US" sz="2200" b="1" dirty="0">
                <a:solidFill>
                  <a:schemeClr val="bg1"/>
                </a:solidFill>
              </a:rPr>
              <a:t>Any service the app consumes (over the network) for its (normal) operation</a:t>
            </a:r>
          </a:p>
          <a:p>
            <a:pPr marL="742950" lvl="1" indent="-285750">
              <a:buFont typeface="Arial" panose="020B0604020202020204" pitchFamily="34" charset="0"/>
              <a:buChar char="•"/>
            </a:pPr>
            <a:r>
              <a:rPr lang="en-US" sz="2200" b="1" dirty="0">
                <a:solidFill>
                  <a:schemeClr val="bg1"/>
                </a:solidFill>
              </a:rPr>
              <a:t>Any consuming service</a:t>
            </a:r>
          </a:p>
          <a:p>
            <a:pPr marL="285750" lvl="0" indent="-285750">
              <a:buFont typeface="Arial" panose="020B0604020202020204" pitchFamily="34" charset="0"/>
              <a:buChar char="•"/>
            </a:pPr>
            <a:r>
              <a:rPr lang="en-US" sz="2200" b="1" dirty="0">
                <a:solidFill>
                  <a:schemeClr val="bg1"/>
                </a:solidFill>
              </a:rPr>
              <a:t>Anything external is treated as attached resource</a:t>
            </a:r>
          </a:p>
          <a:p>
            <a:pPr marL="742950" lvl="1" indent="-285750">
              <a:buFont typeface="Arial" panose="020B0604020202020204" pitchFamily="34" charset="0"/>
              <a:buChar char="•"/>
            </a:pPr>
            <a:r>
              <a:rPr lang="en-US" sz="2200" b="1" dirty="0">
                <a:solidFill>
                  <a:schemeClr val="bg1"/>
                </a:solidFill>
              </a:rPr>
              <a:t>Ensure services are loosely coupled and completely portable</a:t>
            </a:r>
          </a:p>
          <a:p>
            <a:pPr marL="742950" lvl="1" indent="-285750">
              <a:buFont typeface="Arial" panose="020B0604020202020204" pitchFamily="34" charset="0"/>
              <a:buChar char="•"/>
            </a:pPr>
            <a:r>
              <a:rPr lang="en-IN" sz="2200" b="1" dirty="0">
                <a:solidFill>
                  <a:schemeClr val="bg1"/>
                </a:solidFill>
              </a:rPr>
              <a:t>Helps independent development</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412498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5: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71543"/>
            <a:ext cx="10615808" cy="2462213"/>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Build, Release, Run</a:t>
            </a:r>
          </a:p>
          <a:p>
            <a:pPr marL="285750" lvl="0" indent="-285750">
              <a:buFont typeface="Arial" panose="020B0604020202020204" pitchFamily="34" charset="0"/>
              <a:buChar char="•"/>
            </a:pPr>
            <a:r>
              <a:rPr lang="en-US" sz="2200" b="1" dirty="0">
                <a:solidFill>
                  <a:schemeClr val="bg1"/>
                </a:solidFill>
              </a:rPr>
              <a:t>Strictly separate build and run stages</a:t>
            </a:r>
          </a:p>
          <a:p>
            <a:pPr marL="742950" lvl="1" indent="-285750">
              <a:buFont typeface="Arial" panose="020B0604020202020204" pitchFamily="34" charset="0"/>
              <a:buChar char="•"/>
            </a:pPr>
            <a:r>
              <a:rPr lang="en-US" sz="2200" b="1" dirty="0">
                <a:solidFill>
                  <a:schemeClr val="bg1"/>
                </a:solidFill>
              </a:rPr>
              <a:t>Recommend CI/CD tools to automate builds.</a:t>
            </a:r>
          </a:p>
          <a:p>
            <a:pPr marL="742950" lvl="1" indent="-285750">
              <a:buFont typeface="Arial" panose="020B0604020202020204" pitchFamily="34" charset="0"/>
              <a:buChar char="•"/>
            </a:pPr>
            <a:r>
              <a:rPr lang="en-US" sz="2200" b="1" dirty="0">
                <a:solidFill>
                  <a:schemeClr val="bg1"/>
                </a:solidFill>
              </a:rPr>
              <a:t>Docker images make it easy to separate the build and run stages</a:t>
            </a:r>
          </a:p>
          <a:p>
            <a:pPr marL="285750" lvl="0" indent="-285750">
              <a:buFont typeface="Arial" panose="020B0604020202020204" pitchFamily="34" charset="0"/>
              <a:buChar char="•"/>
            </a:pPr>
            <a:r>
              <a:rPr lang="en-US" sz="2200" b="1" dirty="0">
                <a:solidFill>
                  <a:schemeClr val="bg1"/>
                </a:solidFill>
              </a:rPr>
              <a:t>Ideally images should be created from every commit and treated as a deployment artifact.</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180000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935877" y="182295"/>
            <a:ext cx="10515600" cy="1325563"/>
          </a:xfrm>
        </p:spPr>
        <p:txBody>
          <a:bodyPr>
            <a:normAutofit/>
          </a:bodyPr>
          <a:lstStyle/>
          <a:p>
            <a:pPr algn="ctr"/>
            <a:r>
              <a:rPr lang="en-US" sz="6000" dirty="0">
                <a:solidFill>
                  <a:schemeClr val="bg1"/>
                </a:solidFill>
                <a:latin typeface="+mn-lt"/>
              </a:rPr>
              <a:t>Agenda</a:t>
            </a:r>
            <a:endParaRPr lang="en-IN" sz="6000" dirty="0">
              <a:solidFill>
                <a:schemeClr val="bg1"/>
              </a:solidFill>
              <a:latin typeface="+mn-lt"/>
            </a:endParaRPr>
          </a:p>
        </p:txBody>
      </p:sp>
      <p:sp>
        <p:nvSpPr>
          <p:cNvPr id="3" name="TextBox 2">
            <a:extLst>
              <a:ext uri="{FF2B5EF4-FFF2-40B4-BE49-F238E27FC236}">
                <a16:creationId xmlns:a16="http://schemas.microsoft.com/office/drawing/2014/main" id="{ECDD07E2-BDA7-4114-8621-5C106B1BAEF3}"/>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Microservices</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55592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6: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462213"/>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6: Processes</a:t>
            </a:r>
          </a:p>
          <a:p>
            <a:pPr marL="285750" lvl="0" indent="-285750">
              <a:buFont typeface="Arial" panose="020B0604020202020204" pitchFamily="34" charset="0"/>
              <a:buChar char="•"/>
            </a:pPr>
            <a:r>
              <a:rPr lang="en-US" sz="2200" b="1" dirty="0">
                <a:solidFill>
                  <a:schemeClr val="bg1"/>
                </a:solidFill>
              </a:rPr>
              <a:t>Execute the app in one or more stateless processes</a:t>
            </a:r>
          </a:p>
          <a:p>
            <a:pPr marL="742950" lvl="1" indent="-285750">
              <a:buFont typeface="Arial" panose="020B0604020202020204" pitchFamily="34" charset="0"/>
              <a:buChar char="•"/>
            </a:pPr>
            <a:r>
              <a:rPr lang="en-US" sz="2200" b="1" dirty="0">
                <a:solidFill>
                  <a:schemeClr val="bg1"/>
                </a:solidFill>
              </a:rPr>
              <a:t>Application should be stateless</a:t>
            </a:r>
          </a:p>
          <a:p>
            <a:pPr marL="742950" lvl="1" indent="-285750">
              <a:buFont typeface="Arial" panose="020B0604020202020204" pitchFamily="34" charset="0"/>
              <a:buChar char="•"/>
            </a:pPr>
            <a:r>
              <a:rPr lang="en-US" sz="2200" b="1" dirty="0">
                <a:solidFill>
                  <a:schemeClr val="bg1"/>
                </a:solidFill>
              </a:rPr>
              <a:t>Scale-out and scale in</a:t>
            </a:r>
          </a:p>
          <a:p>
            <a:pPr marL="742950" lvl="1" indent="-285750">
              <a:buFont typeface="Arial" panose="020B0604020202020204" pitchFamily="34" charset="0"/>
              <a:buChar char="•"/>
            </a:pPr>
            <a:r>
              <a:rPr lang="en-US" sz="2200" b="1" dirty="0">
                <a:solidFill>
                  <a:schemeClr val="bg1"/>
                </a:solidFill>
              </a:rPr>
              <a:t>Store any stateful data in a backing service.</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694853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7: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23351" y="1322222"/>
            <a:ext cx="10615808" cy="2800767"/>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7: Data Isolation</a:t>
            </a:r>
          </a:p>
          <a:p>
            <a:pPr marL="742950" lvl="1" indent="-285750">
              <a:buFont typeface="Arial" panose="020B0604020202020204" pitchFamily="34" charset="0"/>
              <a:buChar char="•"/>
            </a:pPr>
            <a:r>
              <a:rPr lang="en-US" sz="2200" b="1" dirty="0">
                <a:solidFill>
                  <a:schemeClr val="bg1"/>
                </a:solidFill>
              </a:rPr>
              <a:t>Each service manages its own data</a:t>
            </a:r>
          </a:p>
          <a:p>
            <a:pPr marL="742950" lvl="1" indent="-285750">
              <a:buFont typeface="Arial" panose="020B0604020202020204" pitchFamily="34" charset="0"/>
              <a:buChar char="•"/>
            </a:pPr>
            <a:r>
              <a:rPr lang="en-US" sz="2200" b="1" dirty="0">
                <a:solidFill>
                  <a:schemeClr val="bg1"/>
                </a:solidFill>
              </a:rPr>
              <a:t>Recommend: Allow access to the persistent data owned by a service only via the service’s API</a:t>
            </a:r>
          </a:p>
          <a:p>
            <a:pPr marL="742950" lvl="1" indent="-285750">
              <a:buFont typeface="Arial" panose="020B0604020202020204" pitchFamily="34" charset="0"/>
              <a:buChar char="•"/>
            </a:pPr>
            <a:r>
              <a:rPr lang="en-US" sz="2200" b="1" dirty="0">
                <a:solidFill>
                  <a:schemeClr val="bg1"/>
                </a:solidFill>
              </a:rPr>
              <a:t>Prevents implicit service contracts between microservices </a:t>
            </a:r>
          </a:p>
          <a:p>
            <a:pPr marL="742950" lvl="1" indent="-285750">
              <a:buFont typeface="Arial" panose="020B0604020202020204" pitchFamily="34" charset="0"/>
              <a:buChar char="•"/>
            </a:pPr>
            <a:r>
              <a:rPr lang="en-US" sz="2200" b="1" dirty="0">
                <a:solidFill>
                  <a:schemeClr val="bg1"/>
                </a:solidFill>
              </a:rPr>
              <a:t>Ensures that microservices can’t become tightly coupled</a:t>
            </a:r>
            <a:endParaRPr lang="en-IN" sz="2200" b="1" dirty="0">
              <a:solidFill>
                <a:schemeClr val="bg1"/>
              </a:solidFill>
            </a:endParaRPr>
          </a:p>
          <a:p>
            <a:pPr marL="742950" lvl="1" indent="-285750">
              <a:buFont typeface="Arial" panose="020B0604020202020204" pitchFamily="34" charset="0"/>
              <a:buChar char="•"/>
            </a:pPr>
            <a:r>
              <a:rPr lang="en-IN" sz="2200" b="1" dirty="0">
                <a:solidFill>
                  <a:schemeClr val="bg1"/>
                </a:solidFill>
              </a:rPr>
              <a:t>Allows to choose for each service the data store that best suits</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909599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8: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216539"/>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8: Concurrency</a:t>
            </a:r>
          </a:p>
          <a:p>
            <a:pPr marL="742950" lvl="1" indent="-285750">
              <a:buFont typeface="Arial" panose="020B0604020202020204" pitchFamily="34" charset="0"/>
              <a:buChar char="•"/>
            </a:pPr>
            <a:r>
              <a:rPr lang="en-US" sz="2200" b="1" dirty="0">
                <a:solidFill>
                  <a:schemeClr val="bg1"/>
                </a:solidFill>
              </a:rPr>
              <a:t>Scale out via the process model</a:t>
            </a:r>
          </a:p>
          <a:p>
            <a:pPr marL="742950" lvl="1" indent="-285750">
              <a:buFont typeface="Arial" panose="020B0604020202020204" pitchFamily="34" charset="0"/>
              <a:buChar char="•"/>
            </a:pPr>
            <a:r>
              <a:rPr lang="en-US" sz="2200" b="1" dirty="0">
                <a:solidFill>
                  <a:schemeClr val="bg1"/>
                </a:solidFill>
              </a:rPr>
              <a:t>Unix process like scaling.</a:t>
            </a:r>
          </a:p>
          <a:p>
            <a:pPr marL="742950" lvl="1" indent="-285750">
              <a:buFont typeface="Arial" panose="020B0604020202020204" pitchFamily="34" charset="0"/>
              <a:buChar char="•"/>
            </a:pPr>
            <a:r>
              <a:rPr lang="en-US" sz="2200" b="1" dirty="0">
                <a:solidFill>
                  <a:schemeClr val="bg1"/>
                </a:solidFill>
              </a:rPr>
              <a:t>Image concurrent triangles</a:t>
            </a:r>
          </a:p>
          <a:p>
            <a:pPr marL="742950" lvl="1" indent="-285750">
              <a:buFont typeface="Arial" panose="020B0604020202020204" pitchFamily="34" charset="0"/>
              <a:buChar char="•"/>
            </a:pPr>
            <a:endParaRPr lang="en-US" sz="2200" b="1" dirty="0">
              <a:solidFill>
                <a:schemeClr val="bg1"/>
              </a:solidFill>
            </a:endParaRPr>
          </a:p>
          <a:p>
            <a:pPr marL="742950" lvl="1" indent="-285750">
              <a:buFont typeface="Arial" panose="020B0604020202020204" pitchFamily="34" charset="0"/>
              <a:buChar char="•"/>
            </a:pPr>
            <a:r>
              <a:rPr lang="en-US" sz="2200" b="1" dirty="0">
                <a:solidFill>
                  <a:schemeClr val="bg1"/>
                </a:solidFill>
              </a:rPr>
              <a:t>READ MORE on this</a:t>
            </a:r>
          </a:p>
          <a:p>
            <a:pPr marL="742950" lvl="1" indent="-285750">
              <a:buFont typeface="Arial" panose="020B0604020202020204" pitchFamily="34" charset="0"/>
              <a:buChar char="•"/>
            </a:pPr>
            <a:r>
              <a:rPr lang="en-IN" sz="2400" dirty="0">
                <a:hlinkClick r:id="rId3"/>
              </a:rPr>
              <a:t>https://www.nginx.com/blog/microservices-reference-architecture-nginx-twelve-factor-app/</a:t>
            </a: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524247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9: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800767"/>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9: Disposability</a:t>
            </a:r>
          </a:p>
          <a:p>
            <a:pPr marL="285750" lvl="0" indent="-285750">
              <a:buFont typeface="Arial" panose="020B0604020202020204" pitchFamily="34" charset="0"/>
              <a:buChar char="•"/>
            </a:pPr>
            <a:r>
              <a:rPr lang="en-US" sz="2200" b="1" dirty="0">
                <a:solidFill>
                  <a:schemeClr val="bg1"/>
                </a:solidFill>
              </a:rPr>
              <a:t>Maximize robustness with fast startup and graceful shutdown</a:t>
            </a:r>
          </a:p>
          <a:p>
            <a:pPr marL="285750" lvl="0" indent="-285750">
              <a:buFont typeface="Arial" panose="020B0604020202020204" pitchFamily="34" charset="0"/>
              <a:buChar char="•"/>
            </a:pPr>
            <a:r>
              <a:rPr lang="en-US" sz="2200" b="1" dirty="0">
                <a:solidFill>
                  <a:schemeClr val="bg1"/>
                </a:solidFill>
              </a:rPr>
              <a:t>Service instances should be disposable</a:t>
            </a:r>
          </a:p>
          <a:p>
            <a:pPr marL="742950" lvl="1" indent="-285750">
              <a:buFont typeface="Arial" panose="020B0604020202020204" pitchFamily="34" charset="0"/>
              <a:buChar char="•"/>
            </a:pPr>
            <a:r>
              <a:rPr lang="en-US" sz="2200" b="1" dirty="0">
                <a:solidFill>
                  <a:schemeClr val="bg1"/>
                </a:solidFill>
              </a:rPr>
              <a:t>So services can be started, stopped and redeployed quickly</a:t>
            </a:r>
          </a:p>
          <a:p>
            <a:pPr marL="742950" lvl="1" indent="-285750">
              <a:buFont typeface="Arial" panose="020B0604020202020204" pitchFamily="34" charset="0"/>
              <a:buChar char="•"/>
            </a:pPr>
            <a:r>
              <a:rPr lang="en-US" sz="2200" b="1" dirty="0">
                <a:solidFill>
                  <a:schemeClr val="bg1"/>
                </a:solidFill>
              </a:rPr>
              <a:t>Docker automatically fits this requirement</a:t>
            </a:r>
          </a:p>
          <a:p>
            <a:pPr marL="742950" lvl="1" indent="-285750">
              <a:buFont typeface="Arial" panose="020B0604020202020204" pitchFamily="34" charset="0"/>
              <a:buChar char="•"/>
            </a:pPr>
            <a:r>
              <a:rPr lang="en-US" sz="2200" b="1" dirty="0">
                <a:solidFill>
                  <a:schemeClr val="bg1"/>
                </a:solidFill>
              </a:rPr>
              <a:t>Almost all factors and especially Factor 7 (Data isolation) is critical to achieve this.</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28255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10: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10: Dev/Prod Parity</a:t>
            </a:r>
          </a:p>
          <a:p>
            <a:pPr marL="285750" lvl="0" indent="-285750">
              <a:buFont typeface="Arial" panose="020B0604020202020204" pitchFamily="34" charset="0"/>
              <a:buChar char="•"/>
            </a:pPr>
            <a:r>
              <a:rPr lang="en-US" sz="2200" b="1" dirty="0">
                <a:solidFill>
                  <a:schemeClr val="bg1"/>
                </a:solidFill>
              </a:rPr>
              <a:t>Keep development, staging, and production as similar as possible</a:t>
            </a:r>
          </a:p>
          <a:p>
            <a:pPr marL="742950" lvl="1" indent="-285750">
              <a:buFont typeface="Arial" panose="020B0604020202020204" pitchFamily="34" charset="0"/>
              <a:buChar char="•"/>
            </a:pPr>
            <a:r>
              <a:rPr lang="en-US" sz="2200" b="1" dirty="0">
                <a:solidFill>
                  <a:schemeClr val="bg1"/>
                </a:solidFill>
              </a:rPr>
              <a:t>Reduce environment specific issues at each stage</a:t>
            </a:r>
          </a:p>
          <a:p>
            <a:pPr marL="742950" lvl="1" indent="-285750">
              <a:buFont typeface="Arial" panose="020B0604020202020204" pitchFamily="34" charset="0"/>
              <a:buChar char="•"/>
            </a:pPr>
            <a:r>
              <a:rPr lang="en-US" sz="2200" b="1" dirty="0">
                <a:solidFill>
                  <a:schemeClr val="bg1"/>
                </a:solidFill>
              </a:rPr>
              <a:t>Recommendation: Use containers</a:t>
            </a:r>
          </a:p>
          <a:p>
            <a:pPr marL="1200150" lvl="2" indent="-285750">
              <a:buFont typeface="Arial" panose="020B0604020202020204" pitchFamily="34" charset="0"/>
              <a:buChar char="•"/>
            </a:pPr>
            <a:r>
              <a:rPr lang="en-US" sz="2200" b="1" dirty="0">
                <a:solidFill>
                  <a:schemeClr val="bg1"/>
                </a:solidFill>
              </a:rPr>
              <a:t>Environment as a code</a:t>
            </a:r>
          </a:p>
          <a:p>
            <a:pPr marL="1200150" lvl="2" indent="-285750">
              <a:buFont typeface="Arial" panose="020B0604020202020204" pitchFamily="34" charset="0"/>
              <a:buChar char="•"/>
            </a:pPr>
            <a:r>
              <a:rPr lang="en-US" sz="2200" b="1" dirty="0">
                <a:solidFill>
                  <a:schemeClr val="bg1"/>
                </a:solidFill>
              </a:rPr>
              <a:t>Container doesn’t solve all problems</a:t>
            </a:r>
          </a:p>
          <a:p>
            <a:pPr marL="1200150" lvl="2" indent="-285750">
              <a:buFont typeface="Arial" panose="020B0604020202020204" pitchFamily="34" charset="0"/>
              <a:buChar char="•"/>
            </a:pPr>
            <a:r>
              <a:rPr lang="en-US" sz="2200" b="1" dirty="0">
                <a:solidFill>
                  <a:schemeClr val="bg1"/>
                </a:solidFill>
              </a:rPr>
              <a:t>Engineers can use containers in the wrong way too.</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27791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11: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462213"/>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11: Logs</a:t>
            </a:r>
          </a:p>
          <a:p>
            <a:pPr marL="285750" lvl="0" indent="-285750">
              <a:buFont typeface="Arial" panose="020B0604020202020204" pitchFamily="34" charset="0"/>
              <a:buChar char="•"/>
            </a:pPr>
            <a:r>
              <a:rPr lang="en-US" sz="2200" b="1" dirty="0">
                <a:solidFill>
                  <a:schemeClr val="bg1"/>
                </a:solidFill>
              </a:rPr>
              <a:t>Treat logs as event streams</a:t>
            </a:r>
          </a:p>
          <a:p>
            <a:pPr marL="742950" lvl="1" indent="-285750">
              <a:buFont typeface="Arial" panose="020B0604020202020204" pitchFamily="34" charset="0"/>
              <a:buChar char="•"/>
            </a:pPr>
            <a:r>
              <a:rPr lang="en-US" sz="2200" b="1" dirty="0">
                <a:solidFill>
                  <a:schemeClr val="bg1"/>
                </a:solidFill>
              </a:rPr>
              <a:t>Don’t route or store logs from apps</a:t>
            </a:r>
          </a:p>
          <a:p>
            <a:pPr marL="742950" lvl="1" indent="-285750">
              <a:buFont typeface="Arial" panose="020B0604020202020204" pitchFamily="34" charset="0"/>
              <a:buChar char="•"/>
            </a:pPr>
            <a:r>
              <a:rPr lang="en-US" sz="2200" b="1" dirty="0">
                <a:solidFill>
                  <a:schemeClr val="bg1"/>
                </a:solidFill>
              </a:rPr>
              <a:t>Use log management solutions from market.</a:t>
            </a:r>
          </a:p>
          <a:p>
            <a:pPr marL="742950" lvl="1" indent="-285750">
              <a:buFont typeface="Arial" panose="020B0604020202020204" pitchFamily="34" charset="0"/>
              <a:buChar char="•"/>
            </a:pPr>
            <a:r>
              <a:rPr lang="en-US" sz="2200" b="1" dirty="0">
                <a:solidFill>
                  <a:schemeClr val="bg1"/>
                </a:solidFill>
              </a:rPr>
              <a:t>How you work with logs should be a part of larger PaaS strategy.</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967412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12: 12 Factor applications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462213"/>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Factor 12: Admin Processes</a:t>
            </a:r>
          </a:p>
          <a:p>
            <a:pPr marL="285750" lvl="0" indent="-285750">
              <a:buFont typeface="Arial" panose="020B0604020202020204" pitchFamily="34" charset="0"/>
              <a:buChar char="•"/>
            </a:pPr>
            <a:r>
              <a:rPr lang="en-US" sz="2200" b="1" dirty="0">
                <a:solidFill>
                  <a:schemeClr val="bg1"/>
                </a:solidFill>
              </a:rPr>
              <a:t>Run admin and management tasks as one‑off processes</a:t>
            </a:r>
          </a:p>
          <a:p>
            <a:pPr marL="742950" lvl="1" indent="-285750">
              <a:buFont typeface="Arial" panose="020B0604020202020204" pitchFamily="34" charset="0"/>
              <a:buChar char="•"/>
            </a:pPr>
            <a:r>
              <a:rPr lang="en-IN" sz="2200" b="1" dirty="0">
                <a:solidFill>
                  <a:schemeClr val="bg1"/>
                </a:solidFill>
              </a:rPr>
              <a:t>In production, admin and management tasks should be </a:t>
            </a:r>
            <a:r>
              <a:rPr lang="en-IN" sz="2200" b="1" dirty="0" err="1">
                <a:solidFill>
                  <a:schemeClr val="bg1"/>
                </a:solidFill>
              </a:rPr>
              <a:t>seperate</a:t>
            </a:r>
            <a:r>
              <a:rPr lang="en-IN" sz="2200" b="1" dirty="0">
                <a:solidFill>
                  <a:schemeClr val="bg1"/>
                </a:solidFill>
              </a:rPr>
              <a:t>.</a:t>
            </a:r>
          </a:p>
          <a:p>
            <a:pPr marL="742950" lvl="1" indent="-285750">
              <a:buFont typeface="Arial" panose="020B0604020202020204" pitchFamily="34" charset="0"/>
              <a:buChar char="•"/>
            </a:pPr>
            <a:r>
              <a:rPr lang="en-IN" sz="2200" b="1" dirty="0">
                <a:solidFill>
                  <a:schemeClr val="bg1"/>
                </a:solidFill>
              </a:rPr>
              <a:t>Recommendation: Use containers</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78320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rPr>
              <a:t>Lab</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1446550"/>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Design the company and it’s onboarding as </a:t>
            </a:r>
            <a:r>
              <a:rPr lang="en-IN" sz="2200" b="1">
                <a:solidFill>
                  <a:schemeClr val="bg1"/>
                </a:solidFill>
              </a:rPr>
              <a:t>Microservices in a paper.</a:t>
            </a: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66951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Microservices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462213"/>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Microservices architecture </a:t>
            </a:r>
          </a:p>
          <a:p>
            <a:pPr marL="742950" lvl="1" indent="-285750">
              <a:buFont typeface="Arial" panose="020B0604020202020204" pitchFamily="34" charset="0"/>
              <a:buChar char="•"/>
            </a:pPr>
            <a:r>
              <a:rPr lang="en-US" sz="2200" b="1" dirty="0">
                <a:solidFill>
                  <a:schemeClr val="bg1"/>
                </a:solidFill>
              </a:rPr>
              <a:t>Collections of light-weight, loosely-coupled services. </a:t>
            </a:r>
          </a:p>
          <a:p>
            <a:pPr marL="742950" lvl="1" indent="-285750">
              <a:buFont typeface="Arial" panose="020B0604020202020204" pitchFamily="34" charset="0"/>
              <a:buChar char="•"/>
            </a:pPr>
            <a:r>
              <a:rPr lang="en-US" sz="2200" b="1" dirty="0">
                <a:solidFill>
                  <a:schemeClr val="bg1"/>
                </a:solidFill>
              </a:rPr>
              <a:t>Each service implements a single business capability. </a:t>
            </a:r>
          </a:p>
          <a:p>
            <a:pPr marL="742950" lvl="1" indent="-285750">
              <a:buFont typeface="Arial" panose="020B0604020202020204" pitchFamily="34" charset="0"/>
              <a:buChar char="•"/>
            </a:pPr>
            <a:r>
              <a:rPr lang="en-US" sz="2200" b="1" dirty="0">
                <a:solidFill>
                  <a:schemeClr val="bg1"/>
                </a:solidFill>
              </a:rPr>
              <a:t>These services should be cohesive enough to develop, test, release, deploy, scale, integrate, and maintain independently.</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1365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Microservices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816429"/>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a:t>
            </a:r>
          </a:p>
          <a:p>
            <a:pPr marL="2114550" lvl="4" indent="-285750">
              <a:buFont typeface="Arial" panose="020B0604020202020204" pitchFamily="34" charset="0"/>
              <a:buChar char="•"/>
            </a:pPr>
            <a:endParaRPr lang="en-US" sz="2200" b="1" dirty="0">
              <a:solidFill>
                <a:schemeClr val="bg1"/>
              </a:solidFill>
            </a:endParaRPr>
          </a:p>
          <a:p>
            <a:pPr marL="3943350" lvl="8" indent="-285750">
              <a:buFont typeface="Arial" panose="020B0604020202020204" pitchFamily="34" charset="0"/>
              <a:buChar char="•"/>
            </a:pPr>
            <a:r>
              <a:rPr lang="en-US" sz="2200" b="1" dirty="0">
                <a:solidFill>
                  <a:schemeClr val="bg1"/>
                </a:solidFill>
              </a:rPr>
              <a:t>James Lewis and Martin Fowler</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15556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Characteristics of Microservices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5170646"/>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Each service is a light-weight, independent, and loosely-coupled business unit.</a:t>
            </a:r>
          </a:p>
          <a:p>
            <a:pPr marL="285750" lvl="0" indent="-285750">
              <a:buFont typeface="Arial" panose="020B0604020202020204" pitchFamily="34" charset="0"/>
              <a:buChar char="•"/>
            </a:pPr>
            <a:r>
              <a:rPr lang="en-US" sz="2200" b="1" dirty="0">
                <a:solidFill>
                  <a:schemeClr val="bg1"/>
                </a:solidFill>
              </a:rPr>
              <a:t>Each service has its own codebase, managed and developed by a small team (mostly in an agile environment).</a:t>
            </a:r>
          </a:p>
          <a:p>
            <a:pPr marL="285750" lvl="0" indent="-285750">
              <a:buFont typeface="Arial" panose="020B0604020202020204" pitchFamily="34" charset="0"/>
              <a:buChar char="•"/>
            </a:pPr>
            <a:r>
              <a:rPr lang="en-US" sz="2200" b="1" dirty="0">
                <a:solidFill>
                  <a:schemeClr val="bg1"/>
                </a:solidFill>
              </a:rPr>
              <a:t>Each service is responsible for a single part of the functionality (business capability), and does it well.</a:t>
            </a:r>
          </a:p>
          <a:p>
            <a:pPr marL="285750" lvl="0" indent="-285750">
              <a:buFont typeface="Arial" panose="020B0604020202020204" pitchFamily="34" charset="0"/>
              <a:buChar char="•"/>
            </a:pPr>
            <a:r>
              <a:rPr lang="en-US" sz="2200" b="1" dirty="0">
                <a:solidFill>
                  <a:schemeClr val="bg1"/>
                </a:solidFill>
              </a:rPr>
              <a:t>Each service can pick the best technology stack for its use cases (no need to stick into one framework throughout the entire application).</a:t>
            </a:r>
          </a:p>
          <a:p>
            <a:pPr marL="285750" lvl="0" indent="-285750">
              <a:buFont typeface="Arial" panose="020B0604020202020204" pitchFamily="34" charset="0"/>
              <a:buChar char="•"/>
            </a:pPr>
            <a:r>
              <a:rPr lang="en-US" sz="2200" b="1" dirty="0">
                <a:solidFill>
                  <a:schemeClr val="bg1"/>
                </a:solidFill>
              </a:rPr>
              <a:t>Each service has its own DevOps plan (test, release, deploy, scale, integrate, and maintain independently).</a:t>
            </a:r>
          </a:p>
          <a:p>
            <a:pPr marL="285750" lvl="0" indent="-285750">
              <a:buFont typeface="Arial" panose="020B0604020202020204" pitchFamily="34" charset="0"/>
              <a:buChar char="•"/>
            </a:pPr>
            <a:r>
              <a:rPr lang="en-US" sz="2200" b="1" dirty="0">
                <a:solidFill>
                  <a:schemeClr val="bg1"/>
                </a:solidFill>
              </a:rPr>
              <a:t>Each service is deployed in a self-contained environment.</a:t>
            </a:r>
          </a:p>
          <a:p>
            <a:pPr marL="285750" lvl="0" indent="-285750">
              <a:buFont typeface="Arial" panose="020B0604020202020204" pitchFamily="34" charset="0"/>
              <a:buChar char="•"/>
            </a:pPr>
            <a:r>
              <a:rPr lang="en-US" sz="2200" b="1" dirty="0">
                <a:solidFill>
                  <a:schemeClr val="bg1"/>
                </a:solidFill>
              </a:rPr>
              <a:t>Services communicate with each other by using well-defined APIs (smart endpoints) and simple protocols like REST over HTTP (dumb pipes).</a:t>
            </a:r>
          </a:p>
          <a:p>
            <a:pPr marL="285750" lvl="0" indent="-285750">
              <a:buFont typeface="Arial" panose="020B0604020202020204" pitchFamily="34" charset="0"/>
              <a:buChar char="•"/>
            </a:pPr>
            <a:r>
              <a:rPr lang="en-US" sz="2200" b="1" dirty="0">
                <a:solidFill>
                  <a:schemeClr val="bg1"/>
                </a:solidFill>
              </a:rPr>
              <a:t>Each service is responsible for persisting its own data and keeping external state (Only if multiple services consume the same data, such situations are handled in a common data layer).</a:t>
            </a:r>
          </a:p>
        </p:txBody>
      </p:sp>
    </p:spTree>
    <p:extLst>
      <p:ext uri="{BB962C8B-B14F-4D97-AF65-F5344CB8AC3E}">
        <p14:creationId xmlns:p14="http://schemas.microsoft.com/office/powerpoint/2010/main" val="114330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Benefits of Microservices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816429"/>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Independent scaling</a:t>
            </a:r>
          </a:p>
          <a:p>
            <a:pPr marL="285750" lvl="0" indent="-285750">
              <a:buFont typeface="Arial" panose="020B0604020202020204" pitchFamily="34" charset="0"/>
              <a:buChar char="•"/>
            </a:pPr>
            <a:r>
              <a:rPr lang="en-US" sz="2200" b="1" dirty="0">
                <a:solidFill>
                  <a:schemeClr val="bg1"/>
                </a:solidFill>
              </a:rPr>
              <a:t>Independent releases and deployments </a:t>
            </a:r>
          </a:p>
          <a:p>
            <a:pPr marL="285750" lvl="0" indent="-285750">
              <a:buFont typeface="Arial" panose="020B0604020202020204" pitchFamily="34" charset="0"/>
              <a:buChar char="•"/>
            </a:pPr>
            <a:r>
              <a:rPr lang="en-US" sz="2200" b="1" dirty="0">
                <a:solidFill>
                  <a:schemeClr val="bg1"/>
                </a:solidFill>
              </a:rPr>
              <a:t>Independent development </a:t>
            </a:r>
          </a:p>
          <a:p>
            <a:pPr marL="285750" lvl="0" indent="-285750">
              <a:buFont typeface="Arial" panose="020B0604020202020204" pitchFamily="34" charset="0"/>
              <a:buChar char="•"/>
            </a:pPr>
            <a:r>
              <a:rPr lang="en-US" sz="2200" b="1" dirty="0">
                <a:solidFill>
                  <a:schemeClr val="bg1"/>
                </a:solidFill>
              </a:rPr>
              <a:t>Graceful degradation </a:t>
            </a:r>
          </a:p>
          <a:p>
            <a:pPr marL="285750" lvl="0" indent="-285750">
              <a:buFont typeface="Arial" panose="020B0604020202020204" pitchFamily="34" charset="0"/>
              <a:buChar char="•"/>
            </a:pPr>
            <a:r>
              <a:rPr lang="en-US" sz="2200" b="1" dirty="0">
                <a:solidFill>
                  <a:schemeClr val="bg1"/>
                </a:solidFill>
              </a:rPr>
              <a:t>Decentralized governance </a:t>
            </a:r>
          </a:p>
          <a:p>
            <a:pPr marL="742950" lvl="1" indent="-285750">
              <a:buFont typeface="Arial" panose="020B0604020202020204" pitchFamily="34" charset="0"/>
              <a:buChar char="•"/>
            </a:pPr>
            <a:r>
              <a:rPr lang="en-US" sz="2200" b="1" dirty="0">
                <a:solidFill>
                  <a:schemeClr val="bg1"/>
                </a:solidFill>
              </a:rPr>
              <a:t>Which language</a:t>
            </a:r>
          </a:p>
          <a:p>
            <a:pPr marL="742950" lvl="1" indent="-285750">
              <a:buFont typeface="Arial" panose="020B0604020202020204" pitchFamily="34" charset="0"/>
              <a:buChar char="•"/>
            </a:pPr>
            <a:r>
              <a:rPr lang="en-US" sz="2200" b="1" dirty="0">
                <a:solidFill>
                  <a:schemeClr val="bg1"/>
                </a:solidFill>
              </a:rPr>
              <a:t>Dependency</a:t>
            </a:r>
          </a:p>
          <a:p>
            <a:pPr marL="742950" lvl="1" indent="-285750">
              <a:buFont typeface="Arial" panose="020B0604020202020204" pitchFamily="34" charset="0"/>
              <a:buChar char="•"/>
            </a:pPr>
            <a:r>
              <a:rPr lang="en-US" sz="2200" b="1" dirty="0">
                <a:solidFill>
                  <a:schemeClr val="bg1"/>
                </a:solidFill>
              </a:rPr>
              <a:t>Diagnosable</a:t>
            </a:r>
          </a:p>
          <a:p>
            <a:pPr marL="742950" lvl="1" indent="-285750">
              <a:buFont typeface="Arial" panose="020B0604020202020204" pitchFamily="34" charset="0"/>
              <a:buChar char="•"/>
            </a:pPr>
            <a:r>
              <a:rPr lang="en-US" sz="2200" b="1" dirty="0" err="1">
                <a:solidFill>
                  <a:schemeClr val="bg1"/>
                </a:solidFill>
              </a:rPr>
              <a:t>ect</a:t>
            </a: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134741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Operational Concerns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462213"/>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Service replication </a:t>
            </a:r>
          </a:p>
          <a:p>
            <a:pPr marL="285750" lvl="0" indent="-285750">
              <a:buFont typeface="Arial" panose="020B0604020202020204" pitchFamily="34" charset="0"/>
              <a:buChar char="•"/>
            </a:pPr>
            <a:r>
              <a:rPr lang="en-US" sz="2200" b="1" dirty="0">
                <a:solidFill>
                  <a:schemeClr val="bg1"/>
                </a:solidFill>
              </a:rPr>
              <a:t>Service registration and discovery </a:t>
            </a:r>
          </a:p>
          <a:p>
            <a:pPr marL="285750" lvl="0" indent="-285750">
              <a:buFont typeface="Arial" panose="020B0604020202020204" pitchFamily="34" charset="0"/>
              <a:buChar char="•"/>
            </a:pPr>
            <a:r>
              <a:rPr lang="en-US" sz="2200" b="1" dirty="0">
                <a:solidFill>
                  <a:schemeClr val="bg1"/>
                </a:solidFill>
              </a:rPr>
              <a:t>Service monitoring and logging </a:t>
            </a:r>
          </a:p>
          <a:p>
            <a:pPr marL="285750" lvl="0" indent="-285750">
              <a:buFont typeface="Arial" panose="020B0604020202020204" pitchFamily="34" charset="0"/>
              <a:buChar char="•"/>
            </a:pPr>
            <a:r>
              <a:rPr lang="en-US" sz="2200" b="1" dirty="0">
                <a:solidFill>
                  <a:schemeClr val="bg1"/>
                </a:solidFill>
              </a:rPr>
              <a:t>Resiliency or Automatic fail over</a:t>
            </a:r>
          </a:p>
          <a:p>
            <a:pPr marL="285750" lvl="0" indent="-285750">
              <a:buFont typeface="Arial" panose="020B0604020202020204" pitchFamily="34" charset="0"/>
              <a:buChar char="•"/>
            </a:pPr>
            <a:r>
              <a:rPr lang="en-US" sz="2200" b="1" dirty="0">
                <a:solidFill>
                  <a:schemeClr val="bg1"/>
                </a:solidFill>
              </a:rPr>
              <a:t>DevOps </a:t>
            </a:r>
          </a:p>
          <a:p>
            <a:pPr marL="285750" lvl="0" indent="-285750">
              <a:buFont typeface="Arial" panose="020B0604020202020204" pitchFamily="34" charset="0"/>
              <a:buChar char="•"/>
            </a:pPr>
            <a:r>
              <a:rPr lang="en-US" sz="2200" b="1" dirty="0">
                <a:solidFill>
                  <a:schemeClr val="bg1"/>
                </a:solidFill>
              </a:rPr>
              <a:t>API gateway</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03775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fontScale="90000"/>
          </a:bodyPr>
          <a:lstStyle/>
          <a:p>
            <a:pPr algn="ctr"/>
            <a:br>
              <a:rPr lang="en-US" sz="6000" dirty="0">
                <a:solidFill>
                  <a:schemeClr val="bg1"/>
                </a:solidFill>
                <a:latin typeface="+mn-lt"/>
              </a:rPr>
            </a:br>
            <a:r>
              <a:rPr lang="en-US" sz="6000" dirty="0" err="1">
                <a:solidFill>
                  <a:schemeClr val="bg1"/>
                </a:solidFill>
                <a:latin typeface="+mn-lt"/>
              </a:rPr>
              <a:t>WebService</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493538"/>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For a human readable solution – </a:t>
            </a:r>
          </a:p>
          <a:p>
            <a:pPr marL="742950" lvl="1" indent="-285750">
              <a:buFont typeface="Arial" panose="020B0604020202020204" pitchFamily="34" charset="0"/>
              <a:buChar char="•"/>
            </a:pPr>
            <a:r>
              <a:rPr lang="en-US" sz="2200" b="1" dirty="0">
                <a:solidFill>
                  <a:schemeClr val="bg1"/>
                </a:solidFill>
              </a:rPr>
              <a:t>HTML over the web</a:t>
            </a:r>
          </a:p>
          <a:p>
            <a:pPr marL="742950" lvl="1" indent="-285750">
              <a:buFont typeface="Arial" panose="020B0604020202020204" pitchFamily="34" charset="0"/>
              <a:buChar char="•"/>
            </a:pPr>
            <a:r>
              <a:rPr lang="en-US" sz="2200" b="1" dirty="0">
                <a:solidFill>
                  <a:schemeClr val="bg1"/>
                </a:solidFill>
              </a:rPr>
              <a:t>an excellent solution. </a:t>
            </a:r>
          </a:p>
          <a:p>
            <a:pPr marL="285750" lvl="0" indent="-285750">
              <a:buFont typeface="Arial" panose="020B0604020202020204" pitchFamily="34" charset="0"/>
              <a:buChar char="•"/>
            </a:pPr>
            <a:r>
              <a:rPr lang="en-US" sz="2200" b="1" dirty="0">
                <a:solidFill>
                  <a:schemeClr val="bg1"/>
                </a:solidFill>
              </a:rPr>
              <a:t>But if a machine/application needs to interact </a:t>
            </a:r>
          </a:p>
          <a:p>
            <a:pPr marL="742950" lvl="1" indent="-285750">
              <a:buFont typeface="Arial" panose="020B0604020202020204" pitchFamily="34" charset="0"/>
              <a:buChar char="•"/>
            </a:pPr>
            <a:r>
              <a:rPr lang="en-US" sz="2200" b="1" dirty="0">
                <a:solidFill>
                  <a:schemeClr val="bg1"/>
                </a:solidFill>
              </a:rPr>
              <a:t>there are better solutions than html.</a:t>
            </a:r>
          </a:p>
          <a:p>
            <a:pPr marL="742950" lvl="1" indent="-285750">
              <a:buFont typeface="Arial" panose="020B0604020202020204" pitchFamily="34" charset="0"/>
              <a:buChar char="•"/>
            </a:pPr>
            <a:r>
              <a:rPr lang="en-US" sz="2200" b="1" dirty="0">
                <a:solidFill>
                  <a:schemeClr val="bg1"/>
                </a:solidFill>
              </a:rPr>
              <a:t>Json</a:t>
            </a:r>
          </a:p>
          <a:p>
            <a:pPr marL="742950" lvl="1" indent="-285750">
              <a:buFont typeface="Arial" panose="020B0604020202020204" pitchFamily="34" charset="0"/>
              <a:buChar char="•"/>
            </a:pPr>
            <a:r>
              <a:rPr lang="en-US" sz="2200" b="1" dirty="0" err="1">
                <a:solidFill>
                  <a:schemeClr val="bg1"/>
                </a:solidFill>
              </a:rPr>
              <a:t>yaml</a:t>
            </a:r>
            <a:endParaRPr lang="en-US" sz="2200" b="1" dirty="0">
              <a:solidFill>
                <a:schemeClr val="bg1"/>
              </a:solidFill>
            </a:endParaRPr>
          </a:p>
          <a:p>
            <a:pPr marL="285750" lvl="0" indent="-285750">
              <a:buFont typeface="Arial" panose="020B0604020202020204" pitchFamily="34" charset="0"/>
              <a:buChar char="•"/>
            </a:pPr>
            <a:r>
              <a:rPr lang="en-US" sz="2200" b="1" dirty="0">
                <a:solidFill>
                  <a:schemeClr val="bg1"/>
                </a:solidFill>
              </a:rPr>
              <a:t>Software system designed to support interoperable machine-to-machine interaction over a network.</a:t>
            </a:r>
          </a:p>
          <a:p>
            <a:pPr marL="742950" lvl="1" indent="-285750">
              <a:buFont typeface="Arial" panose="020B0604020202020204" pitchFamily="34" charset="0"/>
              <a:buChar char="•"/>
            </a:pPr>
            <a:r>
              <a:rPr lang="en-US" sz="2200" b="1" dirty="0">
                <a:solidFill>
                  <a:schemeClr val="bg1"/>
                </a:solidFill>
              </a:rPr>
              <a:t>Specifically service to service</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r>
              <a:rPr lang="en-US" sz="2200" b="1" dirty="0">
                <a:solidFill>
                  <a:schemeClr val="bg1"/>
                </a:solidFill>
              </a:rPr>
              <a:t>	.</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13275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Key Characteristics: Webservices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800767"/>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Designed for machine-to-machine interaction</a:t>
            </a:r>
          </a:p>
          <a:p>
            <a:pPr marL="285750" lvl="0" indent="-285750">
              <a:buFont typeface="Arial" panose="020B0604020202020204" pitchFamily="34" charset="0"/>
              <a:buChar char="•"/>
            </a:pPr>
            <a:r>
              <a:rPr lang="en-US" sz="2200" b="1" dirty="0">
                <a:solidFill>
                  <a:schemeClr val="bg1"/>
                </a:solidFill>
              </a:rPr>
              <a:t>Should be interoperable</a:t>
            </a:r>
          </a:p>
          <a:p>
            <a:pPr marL="742950" lvl="1" indent="-285750">
              <a:buFont typeface="Arial" panose="020B0604020202020204" pitchFamily="34" charset="0"/>
              <a:buChar char="•"/>
            </a:pPr>
            <a:r>
              <a:rPr lang="en-US" sz="2200" b="1" dirty="0">
                <a:solidFill>
                  <a:schemeClr val="bg1"/>
                </a:solidFill>
              </a:rPr>
              <a:t>An </a:t>
            </a:r>
            <a:r>
              <a:rPr lang="en-US" sz="2200" b="1" dirty="0" err="1">
                <a:solidFill>
                  <a:schemeClr val="bg1"/>
                </a:solidFill>
              </a:rPr>
              <a:t>applicatin</a:t>
            </a:r>
            <a:r>
              <a:rPr lang="en-US" sz="2200" b="1" dirty="0">
                <a:solidFill>
                  <a:schemeClr val="bg1"/>
                </a:solidFill>
              </a:rPr>
              <a:t>/machine can talk to my app irrespective of their platform.</a:t>
            </a:r>
          </a:p>
          <a:p>
            <a:pPr marL="285750" lvl="0" indent="-285750">
              <a:buFont typeface="Arial" panose="020B0604020202020204" pitchFamily="34" charset="0"/>
              <a:buChar char="•"/>
            </a:pPr>
            <a:r>
              <a:rPr lang="en-US" sz="2200" b="1" dirty="0">
                <a:solidFill>
                  <a:schemeClr val="bg1"/>
                </a:solidFill>
              </a:rPr>
              <a:t>Over the network.</a:t>
            </a:r>
          </a:p>
          <a:p>
            <a:pPr marL="742950" lvl="1" indent="-285750">
              <a:buFont typeface="Arial" panose="020B0604020202020204" pitchFamily="34" charset="0"/>
              <a:buChar char="•"/>
            </a:pPr>
            <a:r>
              <a:rPr lang="en-US" sz="2200" b="1" dirty="0">
                <a:solidFill>
                  <a:schemeClr val="bg1"/>
                </a:solidFill>
              </a:rPr>
              <a:t>RPC.</a:t>
            </a:r>
          </a:p>
          <a:p>
            <a:pPr marL="742950" lvl="1" indent="-285750">
              <a:buFont typeface="Arial" panose="020B0604020202020204" pitchFamily="34" charset="0"/>
              <a:buChar char="•"/>
            </a:pPr>
            <a:r>
              <a:rPr lang="en-US" sz="2200" b="1" dirty="0">
                <a:solidFill>
                  <a:schemeClr val="bg1"/>
                </a:solidFill>
              </a:rPr>
              <a:t>Not a local instance method call.</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083831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34848</TotalTime>
  <Words>1479</Words>
  <Application>Microsoft Office PowerPoint</Application>
  <PresentationFormat>Widescreen</PresentationFormat>
  <Paragraphs>236</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Micro Services  Presented by: Vilas Varghese Dated:</vt:lpstr>
      <vt:lpstr>Agenda</vt:lpstr>
      <vt:lpstr>Microservices</vt:lpstr>
      <vt:lpstr>Microservices</vt:lpstr>
      <vt:lpstr>Characteristics of Microservices</vt:lpstr>
      <vt:lpstr>Benefits of Microservices</vt:lpstr>
      <vt:lpstr>Operational Concerns</vt:lpstr>
      <vt:lpstr> WebService</vt:lpstr>
      <vt:lpstr>Key Characteristics: Webservices</vt:lpstr>
      <vt:lpstr>SOAP Vs Rest</vt:lpstr>
      <vt:lpstr>Microservices</vt:lpstr>
      <vt:lpstr>Monolith</vt:lpstr>
      <vt:lpstr>Advantages of Monolith</vt:lpstr>
      <vt:lpstr>Disadvantages of Monolith</vt:lpstr>
      <vt:lpstr>1: 12 Factor applications</vt:lpstr>
      <vt:lpstr>2: 12 Factor applications</vt:lpstr>
      <vt:lpstr>3: 12 Factor applications</vt:lpstr>
      <vt:lpstr>4: 12 Factor applications</vt:lpstr>
      <vt:lpstr>5: 12 Factor applications</vt:lpstr>
      <vt:lpstr>6: 12 Factor applications</vt:lpstr>
      <vt:lpstr>7: 12 Factor applications</vt:lpstr>
      <vt:lpstr>8: 12 Factor applications</vt:lpstr>
      <vt:lpstr>9: 12 Factor applications</vt:lpstr>
      <vt:lpstr>10: 12 Factor applications</vt:lpstr>
      <vt:lpstr>11: 12 Factor applications</vt:lpstr>
      <vt:lpstr>12: 12 Factor applications</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933</cp:revision>
  <dcterms:created xsi:type="dcterms:W3CDTF">2019-09-14T09:29:44Z</dcterms:created>
  <dcterms:modified xsi:type="dcterms:W3CDTF">2020-04-06T03:26:09Z</dcterms:modified>
</cp:coreProperties>
</file>