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3" r:id="rId2"/>
    <p:sldId id="324" r:id="rId3"/>
    <p:sldId id="326" r:id="rId4"/>
    <p:sldId id="366" r:id="rId5"/>
    <p:sldId id="327" r:id="rId6"/>
    <p:sldId id="328" r:id="rId7"/>
    <p:sldId id="329" r:id="rId8"/>
    <p:sldId id="330" r:id="rId9"/>
    <p:sldId id="331" r:id="rId10"/>
    <p:sldId id="361" r:id="rId11"/>
    <p:sldId id="362" r:id="rId12"/>
    <p:sldId id="333" r:id="rId13"/>
    <p:sldId id="334" r:id="rId14"/>
    <p:sldId id="335" r:id="rId15"/>
    <p:sldId id="336" r:id="rId16"/>
    <p:sldId id="367" r:id="rId17"/>
    <p:sldId id="337" r:id="rId18"/>
    <p:sldId id="338" r:id="rId19"/>
    <p:sldId id="339" r:id="rId20"/>
    <p:sldId id="340" r:id="rId21"/>
    <p:sldId id="341" r:id="rId22"/>
    <p:sldId id="342" r:id="rId23"/>
    <p:sldId id="343" r:id="rId24"/>
    <p:sldId id="344" r:id="rId25"/>
    <p:sldId id="345" r:id="rId26"/>
    <p:sldId id="346" r:id="rId27"/>
    <p:sldId id="34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534" autoAdjust="0"/>
  </p:normalViewPr>
  <p:slideViewPr>
    <p:cSldViewPr snapToGrid="0">
      <p:cViewPr varScale="1">
        <p:scale>
          <a:sx n="56" d="100"/>
          <a:sy n="56" d="100"/>
        </p:scale>
        <p:origin x="9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A6252-5F50-4106-9C23-9E03A675631E}" type="datetimeFigureOut">
              <a:rPr lang="en-IN" smtClean="0"/>
              <a:t>07-04-2020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CEC36-385F-48D4-8D43-C67229F8A2A2}" type="slidenum">
              <a:rPr lang="en-IN" smtClean="0"/>
              <a:t>‹#›</a:t>
            </a:fld>
            <a:endParaRPr lang="en-IN"/>
          </a:p>
        </p:txBody>
      </p:sp>
    </p:spTree>
    <p:extLst>
      <p:ext uri="{BB962C8B-B14F-4D97-AF65-F5344CB8AC3E}">
        <p14:creationId xmlns:p14="http://schemas.microsoft.com/office/powerpoint/2010/main" val="121001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a:t>
            </a:fld>
            <a:endParaRPr lang="en-IN"/>
          </a:p>
        </p:txBody>
      </p:sp>
    </p:spTree>
    <p:extLst>
      <p:ext uri="{BB962C8B-B14F-4D97-AF65-F5344CB8AC3E}">
        <p14:creationId xmlns:p14="http://schemas.microsoft.com/office/powerpoint/2010/main" val="2411100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10</a:t>
            </a:fld>
            <a:endParaRPr lang="en-IN"/>
          </a:p>
        </p:txBody>
      </p:sp>
    </p:spTree>
    <p:extLst>
      <p:ext uri="{BB962C8B-B14F-4D97-AF65-F5344CB8AC3E}">
        <p14:creationId xmlns:p14="http://schemas.microsoft.com/office/powerpoint/2010/main" val="4265995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11</a:t>
            </a:fld>
            <a:endParaRPr lang="en-IN"/>
          </a:p>
        </p:txBody>
      </p:sp>
    </p:spTree>
    <p:extLst>
      <p:ext uri="{BB962C8B-B14F-4D97-AF65-F5344CB8AC3E}">
        <p14:creationId xmlns:p14="http://schemas.microsoft.com/office/powerpoint/2010/main" val="2363750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12</a:t>
            </a:fld>
            <a:endParaRPr lang="en-IN"/>
          </a:p>
        </p:txBody>
      </p:sp>
    </p:spTree>
    <p:extLst>
      <p:ext uri="{BB962C8B-B14F-4D97-AF65-F5344CB8AC3E}">
        <p14:creationId xmlns:p14="http://schemas.microsoft.com/office/powerpoint/2010/main" val="845658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13</a:t>
            </a:fld>
            <a:endParaRPr lang="en-IN"/>
          </a:p>
        </p:txBody>
      </p:sp>
    </p:spTree>
    <p:extLst>
      <p:ext uri="{BB962C8B-B14F-4D97-AF65-F5344CB8AC3E}">
        <p14:creationId xmlns:p14="http://schemas.microsoft.com/office/powerpoint/2010/main" val="3565961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14</a:t>
            </a:fld>
            <a:endParaRPr lang="en-IN"/>
          </a:p>
        </p:txBody>
      </p:sp>
    </p:spTree>
    <p:extLst>
      <p:ext uri="{BB962C8B-B14F-4D97-AF65-F5344CB8AC3E}">
        <p14:creationId xmlns:p14="http://schemas.microsoft.com/office/powerpoint/2010/main" val="1502583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15</a:t>
            </a:fld>
            <a:endParaRPr lang="en-IN"/>
          </a:p>
        </p:txBody>
      </p:sp>
    </p:spTree>
    <p:extLst>
      <p:ext uri="{BB962C8B-B14F-4D97-AF65-F5344CB8AC3E}">
        <p14:creationId xmlns:p14="http://schemas.microsoft.com/office/powerpoint/2010/main" val="191395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16</a:t>
            </a:fld>
            <a:endParaRPr lang="en-IN"/>
          </a:p>
        </p:txBody>
      </p:sp>
    </p:spTree>
    <p:extLst>
      <p:ext uri="{BB962C8B-B14F-4D97-AF65-F5344CB8AC3E}">
        <p14:creationId xmlns:p14="http://schemas.microsoft.com/office/powerpoint/2010/main" val="1359586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17</a:t>
            </a:fld>
            <a:endParaRPr lang="en-IN"/>
          </a:p>
        </p:txBody>
      </p:sp>
    </p:spTree>
    <p:extLst>
      <p:ext uri="{BB962C8B-B14F-4D97-AF65-F5344CB8AC3E}">
        <p14:creationId xmlns:p14="http://schemas.microsoft.com/office/powerpoint/2010/main" val="3686782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18</a:t>
            </a:fld>
            <a:endParaRPr lang="en-IN"/>
          </a:p>
        </p:txBody>
      </p:sp>
    </p:spTree>
    <p:extLst>
      <p:ext uri="{BB962C8B-B14F-4D97-AF65-F5344CB8AC3E}">
        <p14:creationId xmlns:p14="http://schemas.microsoft.com/office/powerpoint/2010/main" val="1875869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19</a:t>
            </a:fld>
            <a:endParaRPr lang="en-IN"/>
          </a:p>
        </p:txBody>
      </p:sp>
    </p:spTree>
    <p:extLst>
      <p:ext uri="{BB962C8B-B14F-4D97-AF65-F5344CB8AC3E}">
        <p14:creationId xmlns:p14="http://schemas.microsoft.com/office/powerpoint/2010/main" val="11945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a:t>
            </a:fld>
            <a:endParaRPr lang="en-IN"/>
          </a:p>
        </p:txBody>
      </p:sp>
    </p:spTree>
    <p:extLst>
      <p:ext uri="{BB962C8B-B14F-4D97-AF65-F5344CB8AC3E}">
        <p14:creationId xmlns:p14="http://schemas.microsoft.com/office/powerpoint/2010/main" val="2023901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20</a:t>
            </a:fld>
            <a:endParaRPr lang="en-IN"/>
          </a:p>
        </p:txBody>
      </p:sp>
    </p:spTree>
    <p:extLst>
      <p:ext uri="{BB962C8B-B14F-4D97-AF65-F5344CB8AC3E}">
        <p14:creationId xmlns:p14="http://schemas.microsoft.com/office/powerpoint/2010/main" val="948258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21</a:t>
            </a:fld>
            <a:endParaRPr lang="en-IN"/>
          </a:p>
        </p:txBody>
      </p:sp>
    </p:spTree>
    <p:extLst>
      <p:ext uri="{BB962C8B-B14F-4D97-AF65-F5344CB8AC3E}">
        <p14:creationId xmlns:p14="http://schemas.microsoft.com/office/powerpoint/2010/main" val="827747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22</a:t>
            </a:fld>
            <a:endParaRPr lang="en-IN"/>
          </a:p>
        </p:txBody>
      </p:sp>
    </p:spTree>
    <p:extLst>
      <p:ext uri="{BB962C8B-B14F-4D97-AF65-F5344CB8AC3E}">
        <p14:creationId xmlns:p14="http://schemas.microsoft.com/office/powerpoint/2010/main" val="1607679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23</a:t>
            </a:fld>
            <a:endParaRPr lang="en-IN"/>
          </a:p>
        </p:txBody>
      </p:sp>
    </p:spTree>
    <p:extLst>
      <p:ext uri="{BB962C8B-B14F-4D97-AF65-F5344CB8AC3E}">
        <p14:creationId xmlns:p14="http://schemas.microsoft.com/office/powerpoint/2010/main" val="2453718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24</a:t>
            </a:fld>
            <a:endParaRPr lang="en-IN"/>
          </a:p>
        </p:txBody>
      </p:sp>
    </p:spTree>
    <p:extLst>
      <p:ext uri="{BB962C8B-B14F-4D97-AF65-F5344CB8AC3E}">
        <p14:creationId xmlns:p14="http://schemas.microsoft.com/office/powerpoint/2010/main" val="206064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25</a:t>
            </a:fld>
            <a:endParaRPr lang="en-IN"/>
          </a:p>
        </p:txBody>
      </p:sp>
    </p:spTree>
    <p:extLst>
      <p:ext uri="{BB962C8B-B14F-4D97-AF65-F5344CB8AC3E}">
        <p14:creationId xmlns:p14="http://schemas.microsoft.com/office/powerpoint/2010/main" val="2802525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26</a:t>
            </a:fld>
            <a:endParaRPr lang="en-IN"/>
          </a:p>
        </p:txBody>
      </p:sp>
    </p:spTree>
    <p:extLst>
      <p:ext uri="{BB962C8B-B14F-4D97-AF65-F5344CB8AC3E}">
        <p14:creationId xmlns:p14="http://schemas.microsoft.com/office/powerpoint/2010/main" val="2896760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27</a:t>
            </a:fld>
            <a:endParaRPr lang="en-IN"/>
          </a:p>
        </p:txBody>
      </p:sp>
    </p:spTree>
    <p:extLst>
      <p:ext uri="{BB962C8B-B14F-4D97-AF65-F5344CB8AC3E}">
        <p14:creationId xmlns:p14="http://schemas.microsoft.com/office/powerpoint/2010/main" val="335034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3</a:t>
            </a:fld>
            <a:endParaRPr lang="en-IN"/>
          </a:p>
        </p:txBody>
      </p:sp>
    </p:spTree>
    <p:extLst>
      <p:ext uri="{BB962C8B-B14F-4D97-AF65-F5344CB8AC3E}">
        <p14:creationId xmlns:p14="http://schemas.microsoft.com/office/powerpoint/2010/main" val="156178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4</a:t>
            </a:fld>
            <a:endParaRPr lang="en-IN"/>
          </a:p>
        </p:txBody>
      </p:sp>
    </p:spTree>
    <p:extLst>
      <p:ext uri="{BB962C8B-B14F-4D97-AF65-F5344CB8AC3E}">
        <p14:creationId xmlns:p14="http://schemas.microsoft.com/office/powerpoint/2010/main" val="500708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5</a:t>
            </a:fld>
            <a:endParaRPr lang="en-IN"/>
          </a:p>
        </p:txBody>
      </p:sp>
    </p:spTree>
    <p:extLst>
      <p:ext uri="{BB962C8B-B14F-4D97-AF65-F5344CB8AC3E}">
        <p14:creationId xmlns:p14="http://schemas.microsoft.com/office/powerpoint/2010/main" val="3024808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6</a:t>
            </a:fld>
            <a:endParaRPr lang="en-IN"/>
          </a:p>
        </p:txBody>
      </p:sp>
    </p:spTree>
    <p:extLst>
      <p:ext uri="{BB962C8B-B14F-4D97-AF65-F5344CB8AC3E}">
        <p14:creationId xmlns:p14="http://schemas.microsoft.com/office/powerpoint/2010/main" val="72258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7</a:t>
            </a:fld>
            <a:endParaRPr lang="en-IN"/>
          </a:p>
        </p:txBody>
      </p:sp>
    </p:spTree>
    <p:extLst>
      <p:ext uri="{BB962C8B-B14F-4D97-AF65-F5344CB8AC3E}">
        <p14:creationId xmlns:p14="http://schemas.microsoft.com/office/powerpoint/2010/main" val="1194763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8</a:t>
            </a:fld>
            <a:endParaRPr lang="en-IN"/>
          </a:p>
        </p:txBody>
      </p:sp>
    </p:spTree>
    <p:extLst>
      <p:ext uri="{BB962C8B-B14F-4D97-AF65-F5344CB8AC3E}">
        <p14:creationId xmlns:p14="http://schemas.microsoft.com/office/powerpoint/2010/main" val="2963835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3CEC36-385F-48D4-8D43-C67229F8A2A2}" type="slidenum">
              <a:rPr lang="en-IN" smtClean="0"/>
              <a:t>9</a:t>
            </a:fld>
            <a:endParaRPr lang="en-IN"/>
          </a:p>
        </p:txBody>
      </p:sp>
    </p:spTree>
    <p:extLst>
      <p:ext uri="{BB962C8B-B14F-4D97-AF65-F5344CB8AC3E}">
        <p14:creationId xmlns:p14="http://schemas.microsoft.com/office/powerpoint/2010/main" val="332569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1025-0C1A-4933-A168-91163B268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E4D26-0AA9-4E47-B365-B9251792E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E8642-775C-4F9E-8C23-38C029396C7D}"/>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5" name="Footer Placeholder 4">
            <a:extLst>
              <a:ext uri="{FF2B5EF4-FFF2-40B4-BE49-F238E27FC236}">
                <a16:creationId xmlns:a16="http://schemas.microsoft.com/office/drawing/2014/main" id="{E753B178-C399-48C7-B7B5-CD4247D13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DC8B9-CF53-4D3A-958C-A249D52A49BF}"/>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14501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26F-DC6D-45CD-8CB5-D81D0A0500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C0BF-257B-4DBB-9F6D-B577C12DE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B08E7-6330-4E2B-82FD-F530AF654992}"/>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5" name="Footer Placeholder 4">
            <a:extLst>
              <a:ext uri="{FF2B5EF4-FFF2-40B4-BE49-F238E27FC236}">
                <a16:creationId xmlns:a16="http://schemas.microsoft.com/office/drawing/2014/main" id="{9C5518EB-5D70-4B37-87F2-698F9ADCB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021CB-5DD8-4E62-B34B-73839F43F72E}"/>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5933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F1D7F-97B8-4491-9AA4-9B4709B61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47F3B-382F-4F44-9736-862392DE6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49B58-8EF9-4383-83F4-CB6A72EC94D7}"/>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5" name="Footer Placeholder 4">
            <a:extLst>
              <a:ext uri="{FF2B5EF4-FFF2-40B4-BE49-F238E27FC236}">
                <a16:creationId xmlns:a16="http://schemas.microsoft.com/office/drawing/2014/main" id="{22A3D439-1731-4A0C-874A-D13F2425FA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1BE33-D2A8-440A-A7AC-4887A1F8836A}"/>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0225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12F5-6A0F-40EE-A125-E36F4DF39C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1730-C4E5-4658-B785-3D38DC87F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BF39A-BA2F-47B7-905F-3547A2B65C3C}"/>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5" name="Footer Placeholder 4">
            <a:extLst>
              <a:ext uri="{FF2B5EF4-FFF2-40B4-BE49-F238E27FC236}">
                <a16:creationId xmlns:a16="http://schemas.microsoft.com/office/drawing/2014/main" id="{FA289269-367C-48D4-BBD5-3F7D4DD51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24D3-C384-47A7-8AD1-75BCC6F30CD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65589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8C5-AD9F-4D92-9DA7-752F642A5B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4A4B4-3291-4308-B079-5C23998F6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21D0A4-EC75-477B-886E-F86728CA874C}"/>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5" name="Footer Placeholder 4">
            <a:extLst>
              <a:ext uri="{FF2B5EF4-FFF2-40B4-BE49-F238E27FC236}">
                <a16:creationId xmlns:a16="http://schemas.microsoft.com/office/drawing/2014/main" id="{4C890F42-5332-45EC-BCAD-F99DAF1C0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1D73E0-9F23-4DDC-A0C4-24DCFAF21E90}"/>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9128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48A3-9712-435C-BAEB-D0379E03E9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E5A1D-90E4-4052-9E1A-95AA0E75B1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0E9F20-75C6-4543-8097-D079AAC09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33522C-4E1B-4978-A859-25B293EA7782}"/>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6" name="Footer Placeholder 5">
            <a:extLst>
              <a:ext uri="{FF2B5EF4-FFF2-40B4-BE49-F238E27FC236}">
                <a16:creationId xmlns:a16="http://schemas.microsoft.com/office/drawing/2014/main" id="{8FAB75C5-4A2A-4FA5-9BD1-58348E63E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1C483-47F6-47EB-82E5-A7DA33A6158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14183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0EF-1D7C-40A2-B8BC-023BB69136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1737B-2D8A-4C5D-A42D-15DC39CCFF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9977F-9CC1-48E2-A4D9-5B46BAB2D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8E5B86-0B84-42EE-8101-BC4A5454E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5B7C7-C422-450A-B4ED-10A9CBC42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7DD02D-8B70-4242-9B57-888AECC62707}"/>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8" name="Footer Placeholder 7">
            <a:extLst>
              <a:ext uri="{FF2B5EF4-FFF2-40B4-BE49-F238E27FC236}">
                <a16:creationId xmlns:a16="http://schemas.microsoft.com/office/drawing/2014/main" id="{9D5B3AF0-CDA4-4164-90A2-9653082DCD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B656B4-ADF9-453A-A7EA-EDEB1A350F51}"/>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23165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8281-1BF7-4A93-B38C-98BED8E7FF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C184A-FE27-4EC3-B0E1-6B5A5B0049DF}"/>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4" name="Footer Placeholder 3">
            <a:extLst>
              <a:ext uri="{FF2B5EF4-FFF2-40B4-BE49-F238E27FC236}">
                <a16:creationId xmlns:a16="http://schemas.microsoft.com/office/drawing/2014/main" id="{3A106C4F-BD78-4053-A4E2-871E4E1C8E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0C3562-EE81-4E48-9DA3-8B2CA348BA7B}"/>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56228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6D2C6-AE68-401D-BF3A-0D31D866A46C}"/>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3" name="Footer Placeholder 2">
            <a:extLst>
              <a:ext uri="{FF2B5EF4-FFF2-40B4-BE49-F238E27FC236}">
                <a16:creationId xmlns:a16="http://schemas.microsoft.com/office/drawing/2014/main" id="{53CEB83A-268F-493B-9EF6-FD5732D528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4C66E-4913-4D4C-A9B0-5C63139143C5}"/>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71519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B4AE-B4A8-4C37-8A07-62D6C44AE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E944-D65F-4E58-9DAA-EB7D05303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2BF934-A65D-4A8F-B468-F52E112FD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A3DD-DEC3-45A9-83AD-36AEBBADDFA6}"/>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6" name="Footer Placeholder 5">
            <a:extLst>
              <a:ext uri="{FF2B5EF4-FFF2-40B4-BE49-F238E27FC236}">
                <a16:creationId xmlns:a16="http://schemas.microsoft.com/office/drawing/2014/main" id="{9941465D-33A5-4228-BB46-3B4ED4A4A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4E48B-41EE-4527-AE2F-75C890FFDF49}"/>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42411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00C4-460E-4939-9525-2E5E88D25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C94FF-381E-4CBF-BCED-83E7168B0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26D803-719E-475B-AFBA-D21A90F27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D2C7-3996-4398-84F3-E19464252DC0}"/>
              </a:ext>
            </a:extLst>
          </p:cNvPr>
          <p:cNvSpPr>
            <a:spLocks noGrp="1"/>
          </p:cNvSpPr>
          <p:nvPr>
            <p:ph type="dt" sz="half" idx="10"/>
          </p:nvPr>
        </p:nvSpPr>
        <p:spPr/>
        <p:txBody>
          <a:bodyPr/>
          <a:lstStyle/>
          <a:p>
            <a:fld id="{4086692B-153F-4DFE-BFBD-A2AE2C7443B6}" type="datetimeFigureOut">
              <a:rPr lang="en-IN" smtClean="0"/>
              <a:t>07-04-2020</a:t>
            </a:fld>
            <a:endParaRPr lang="en-IN"/>
          </a:p>
        </p:txBody>
      </p:sp>
      <p:sp>
        <p:nvSpPr>
          <p:cNvPr id="6" name="Footer Placeholder 5">
            <a:extLst>
              <a:ext uri="{FF2B5EF4-FFF2-40B4-BE49-F238E27FC236}">
                <a16:creationId xmlns:a16="http://schemas.microsoft.com/office/drawing/2014/main" id="{24848094-E0B2-49A0-8D03-C23DD5ADF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43F51C-7DE0-4189-800E-DC8548932B1C}"/>
              </a:ext>
            </a:extLst>
          </p:cNvPr>
          <p:cNvSpPr>
            <a:spLocks noGrp="1"/>
          </p:cNvSpPr>
          <p:nvPr>
            <p:ph type="sldNum" sz="quarter" idx="12"/>
          </p:nvPr>
        </p:nvSpPr>
        <p:spPr/>
        <p:txBody>
          <a:bodyPr/>
          <a:lstStyle/>
          <a:p>
            <a:fld id="{FEC7C687-D20D-4B79-B64F-4BECF4131963}" type="slidenum">
              <a:rPr lang="en-IN" smtClean="0"/>
              <a:t>‹#›</a:t>
            </a:fld>
            <a:endParaRPr lang="en-IN"/>
          </a:p>
        </p:txBody>
      </p:sp>
    </p:spTree>
    <p:extLst>
      <p:ext uri="{BB962C8B-B14F-4D97-AF65-F5344CB8AC3E}">
        <p14:creationId xmlns:p14="http://schemas.microsoft.com/office/powerpoint/2010/main" val="313150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57ACF-CD0B-4903-B9DF-7F21923E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3D794-F0F4-47F5-9EF3-7EA56A2E2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715A0-4199-4F11-8F41-C792FA363C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6692B-153F-4DFE-BFBD-A2AE2C7443B6}" type="datetimeFigureOut">
              <a:rPr lang="en-IN" smtClean="0"/>
              <a:t>07-04-2020</a:t>
            </a:fld>
            <a:endParaRPr lang="en-IN"/>
          </a:p>
        </p:txBody>
      </p:sp>
      <p:sp>
        <p:nvSpPr>
          <p:cNvPr id="5" name="Footer Placeholder 4">
            <a:extLst>
              <a:ext uri="{FF2B5EF4-FFF2-40B4-BE49-F238E27FC236}">
                <a16:creationId xmlns:a16="http://schemas.microsoft.com/office/drawing/2014/main" id="{016383E1-190B-4037-A804-BBC0AA34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E99B1-7459-4F52-8796-5A3A1BDE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7C687-D20D-4B79-B64F-4BECF4131963}" type="slidenum">
              <a:rPr lang="en-IN" smtClean="0"/>
              <a:t>‹#›</a:t>
            </a:fld>
            <a:endParaRPr lang="en-IN"/>
          </a:p>
        </p:txBody>
      </p:sp>
    </p:spTree>
    <p:extLst>
      <p:ext uri="{BB962C8B-B14F-4D97-AF65-F5344CB8AC3E}">
        <p14:creationId xmlns:p14="http://schemas.microsoft.com/office/powerpoint/2010/main" val="4033019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985981" y="2812761"/>
            <a:ext cx="10515600" cy="1325563"/>
          </a:xfrm>
        </p:spPr>
        <p:txBody>
          <a:bodyPr>
            <a:normAutofit fontScale="90000"/>
          </a:bodyPr>
          <a:lstStyle/>
          <a:p>
            <a:pPr algn="ctr"/>
            <a:r>
              <a:rPr lang="en-US" sz="6000" dirty="0">
                <a:solidFill>
                  <a:schemeClr val="bg1"/>
                </a:solidFill>
                <a:latin typeface="+mn-lt"/>
              </a:rPr>
              <a:t>Design Patterns</a:t>
            </a:r>
            <a:br>
              <a:rPr lang="en-US" sz="6000" dirty="0">
                <a:solidFill>
                  <a:schemeClr val="bg1"/>
                </a:solidFill>
                <a:latin typeface="+mn-lt"/>
              </a:rPr>
            </a:br>
            <a:br>
              <a:rPr lang="en-US" sz="6000" dirty="0">
                <a:solidFill>
                  <a:schemeClr val="bg1"/>
                </a:solidFill>
                <a:latin typeface="+mn-lt"/>
              </a:rPr>
            </a:br>
            <a:r>
              <a:rPr lang="en-US" sz="4000" dirty="0">
                <a:solidFill>
                  <a:schemeClr val="bg1"/>
                </a:solidFill>
                <a:latin typeface="+mn-lt"/>
              </a:rPr>
              <a:t>Presented by: Vilas Varghese</a:t>
            </a:r>
            <a:br>
              <a:rPr lang="en-US" sz="4000" dirty="0">
                <a:solidFill>
                  <a:schemeClr val="bg1"/>
                </a:solidFill>
                <a:latin typeface="+mn-lt"/>
              </a:rPr>
            </a:br>
            <a:r>
              <a:rPr lang="en-US" sz="4000" dirty="0">
                <a:solidFill>
                  <a:schemeClr val="bg1"/>
                </a:solidFill>
                <a:latin typeface="+mn-lt"/>
              </a:rPr>
              <a:t>Dated:</a:t>
            </a:r>
            <a:endParaRPr lang="en-IN" sz="4000" dirty="0">
              <a:solidFill>
                <a:schemeClr val="bg1"/>
              </a:solidFill>
              <a:latin typeface="+mn-lt"/>
            </a:endParaRPr>
          </a:p>
        </p:txBody>
      </p:sp>
    </p:spTree>
    <p:extLst>
      <p:ext uri="{BB962C8B-B14F-4D97-AF65-F5344CB8AC3E}">
        <p14:creationId xmlns:p14="http://schemas.microsoft.com/office/powerpoint/2010/main" val="341431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Factory Method</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816429"/>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Definition</a:t>
            </a:r>
          </a:p>
          <a:p>
            <a:pPr marL="285750" lvl="0" indent="-285750">
              <a:buFont typeface="Arial" panose="020B0604020202020204" pitchFamily="34" charset="0"/>
              <a:buChar char="•"/>
            </a:pPr>
            <a:r>
              <a:rPr lang="en-US" sz="2200" b="1" dirty="0">
                <a:solidFill>
                  <a:schemeClr val="bg1"/>
                </a:solidFill>
              </a:rPr>
              <a:t>Factory method pattern </a:t>
            </a:r>
          </a:p>
          <a:p>
            <a:pPr marL="742950" lvl="1" indent="-285750">
              <a:buFont typeface="Arial" panose="020B0604020202020204" pitchFamily="34" charset="0"/>
              <a:buChar char="•"/>
            </a:pPr>
            <a:r>
              <a:rPr lang="en-US" sz="2200" b="1" dirty="0">
                <a:solidFill>
                  <a:schemeClr val="bg1"/>
                </a:solidFill>
              </a:rPr>
              <a:t>defines an interface for creating an object </a:t>
            </a:r>
          </a:p>
          <a:p>
            <a:pPr marL="742950" lvl="1" indent="-285750">
              <a:buFont typeface="Arial" panose="020B0604020202020204" pitchFamily="34" charset="0"/>
              <a:buChar char="•"/>
            </a:pPr>
            <a:r>
              <a:rPr lang="en-US" sz="2200" b="1" dirty="0">
                <a:solidFill>
                  <a:schemeClr val="bg1"/>
                </a:solidFill>
              </a:rPr>
              <a:t>but lets  subclasses decide which class to instantiate  it </a:t>
            </a:r>
          </a:p>
          <a:p>
            <a:pPr marL="1200150" lvl="2" indent="-285750">
              <a:buFont typeface="Arial" panose="020B0604020202020204" pitchFamily="34" charset="0"/>
              <a:buChar char="•"/>
            </a:pPr>
            <a:r>
              <a:rPr lang="en-US" sz="2200" b="1" dirty="0">
                <a:solidFill>
                  <a:schemeClr val="bg1"/>
                </a:solidFill>
              </a:rPr>
              <a:t>(and how to instantiate it).</a:t>
            </a:r>
          </a:p>
          <a:p>
            <a:pPr marL="742950" lvl="1"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r>
              <a:rPr lang="en-US" sz="2200" b="1" dirty="0">
                <a:solidFill>
                  <a:schemeClr val="bg1"/>
                </a:solidFill>
              </a:rPr>
              <a:t>Practical example</a:t>
            </a:r>
          </a:p>
          <a:p>
            <a:pPr marL="285750" lvl="0" indent="-285750">
              <a:buFont typeface="Arial" panose="020B0604020202020204" pitchFamily="34" charset="0"/>
              <a:buChar char="•"/>
            </a:pPr>
            <a:r>
              <a:rPr lang="en-US" sz="2200" b="1" dirty="0">
                <a:solidFill>
                  <a:schemeClr val="bg1"/>
                </a:solidFill>
              </a:rPr>
              <a:t>Consider a Program Manager </a:t>
            </a:r>
          </a:p>
          <a:p>
            <a:pPr marL="742950" lvl="1" indent="-285750">
              <a:buFont typeface="Arial" panose="020B0604020202020204" pitchFamily="34" charset="0"/>
              <a:buChar char="•"/>
            </a:pPr>
            <a:r>
              <a:rPr lang="en-US" sz="2200" b="1" dirty="0">
                <a:solidFill>
                  <a:schemeClr val="bg1"/>
                </a:solidFill>
              </a:rPr>
              <a:t>Defines the interface he will provide to the customers.</a:t>
            </a:r>
          </a:p>
          <a:p>
            <a:pPr marL="742950" lvl="1" indent="-285750">
              <a:buFont typeface="Arial" panose="020B0604020202020204" pitchFamily="34" charset="0"/>
              <a:buChar char="•"/>
            </a:pPr>
            <a:r>
              <a:rPr lang="en-US" sz="2200" b="1" dirty="0">
                <a:solidFill>
                  <a:schemeClr val="bg1"/>
                </a:solidFill>
              </a:rPr>
              <a:t>Actual implementation of those would be done by Engineers.</a:t>
            </a:r>
          </a:p>
          <a:p>
            <a:pPr marL="742950" lvl="1" indent="-285750">
              <a:buFont typeface="Arial" panose="020B0604020202020204" pitchFamily="34" charset="0"/>
              <a:buChar char="•"/>
            </a:pPr>
            <a:endParaRPr lang="en-US" sz="2200" b="1" dirty="0">
              <a:solidFill>
                <a:schemeClr val="bg1"/>
              </a:solidFill>
            </a:endParaRPr>
          </a:p>
        </p:txBody>
      </p:sp>
    </p:spTree>
    <p:extLst>
      <p:ext uri="{BB962C8B-B14F-4D97-AF65-F5344CB8AC3E}">
        <p14:creationId xmlns:p14="http://schemas.microsoft.com/office/powerpoint/2010/main" val="216973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Factory Method</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err="1">
                <a:solidFill>
                  <a:schemeClr val="bg1"/>
                </a:solidFill>
              </a:rPr>
              <a:t>asd</a:t>
            </a:r>
            <a:endParaRPr lang="en-US" sz="2200" b="1" dirty="0">
              <a:solidFill>
                <a:schemeClr val="bg1"/>
              </a:solidFill>
            </a:endParaRPr>
          </a:p>
          <a:p>
            <a:pPr marL="742950" lvl="1" indent="-285750">
              <a:buFont typeface="Arial" panose="020B0604020202020204" pitchFamily="34" charset="0"/>
              <a:buChar char="•"/>
            </a:pPr>
            <a:endParaRPr lang="en-US" sz="2200" b="1" dirty="0">
              <a:solidFill>
                <a:schemeClr val="bg1"/>
              </a:solidFill>
            </a:endParaRPr>
          </a:p>
        </p:txBody>
      </p:sp>
    </p:spTree>
    <p:extLst>
      <p:ext uri="{BB962C8B-B14F-4D97-AF65-F5344CB8AC3E}">
        <p14:creationId xmlns:p14="http://schemas.microsoft.com/office/powerpoint/2010/main" val="339595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Factory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How would you do that?</a:t>
            </a:r>
          </a:p>
          <a:p>
            <a:pPr marL="742950" lvl="1" indent="-285750">
              <a:buFont typeface="Arial" panose="020B0604020202020204" pitchFamily="34" charset="0"/>
              <a:buChar char="•"/>
            </a:pPr>
            <a:r>
              <a:rPr lang="en-IN" sz="2200" b="1" dirty="0">
                <a:solidFill>
                  <a:schemeClr val="bg1"/>
                </a:solidFill>
              </a:rPr>
              <a:t>Can be done using Factory</a:t>
            </a:r>
          </a:p>
        </p:txBody>
      </p:sp>
      <p:pic>
        <p:nvPicPr>
          <p:cNvPr id="2050" name="Picture 2" descr="Clarifying uml class diagram of factory design pattern - Stack ...">
            <a:extLst>
              <a:ext uri="{FF2B5EF4-FFF2-40B4-BE49-F238E27FC236}">
                <a16:creationId xmlns:a16="http://schemas.microsoft.com/office/drawing/2014/main" id="{1A5F0B15-97BF-4F27-A5DB-F98AE2A44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550" y="2409825"/>
            <a:ext cx="491490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81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Lab1:Design and create a weapon manufacturer. Based on the demand create different customer weapon </a:t>
            </a:r>
            <a:endParaRPr lang="en-IN" sz="2200" b="1" dirty="0">
              <a:solidFill>
                <a:schemeClr val="bg1"/>
              </a:solidFill>
            </a:endParaRPr>
          </a:p>
        </p:txBody>
      </p:sp>
      <p:pic>
        <p:nvPicPr>
          <p:cNvPr id="3074" name="Picture 2" descr="alt text">
            <a:extLst>
              <a:ext uri="{FF2B5EF4-FFF2-40B4-BE49-F238E27FC236}">
                <a16:creationId xmlns:a16="http://schemas.microsoft.com/office/drawing/2014/main" id="{1EAFD0D9-24D9-4E4D-AD1B-AF926E9E3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44" y="2430710"/>
            <a:ext cx="11270750" cy="360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69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30887"/>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How would you do that?</a:t>
            </a:r>
            <a:endParaRPr lang="en-IN" sz="2200" b="1" dirty="0">
              <a:solidFill>
                <a:schemeClr val="bg1"/>
              </a:solidFill>
            </a:endParaRPr>
          </a:p>
        </p:txBody>
      </p:sp>
    </p:spTree>
    <p:extLst>
      <p:ext uri="{BB962C8B-B14F-4D97-AF65-F5344CB8AC3E}">
        <p14:creationId xmlns:p14="http://schemas.microsoft.com/office/powerpoint/2010/main" val="387770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How would you do that?</a:t>
            </a:r>
          </a:p>
          <a:p>
            <a:pPr marL="742950" lvl="1" indent="-285750">
              <a:buFont typeface="Arial" panose="020B0604020202020204" pitchFamily="34" charset="0"/>
              <a:buChar char="•"/>
            </a:pPr>
            <a:r>
              <a:rPr lang="en-IN" sz="2200" b="1" dirty="0">
                <a:solidFill>
                  <a:schemeClr val="bg1"/>
                </a:solidFill>
              </a:rPr>
              <a:t>Can be done using Factory</a:t>
            </a:r>
          </a:p>
        </p:txBody>
      </p:sp>
    </p:spTree>
    <p:extLst>
      <p:ext uri="{BB962C8B-B14F-4D97-AF65-F5344CB8AC3E}">
        <p14:creationId xmlns:p14="http://schemas.microsoft.com/office/powerpoint/2010/main" val="348817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Abstract Factory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462213"/>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err="1">
                <a:solidFill>
                  <a:schemeClr val="bg1"/>
                </a:solidFill>
              </a:rPr>
              <a:t>Defintion</a:t>
            </a: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285750" lvl="0" indent="-285750">
              <a:buFont typeface="Arial" panose="020B0604020202020204" pitchFamily="34" charset="0"/>
              <a:buChar char="•"/>
            </a:pPr>
            <a:r>
              <a:rPr lang="en-IN" sz="2200" b="1" dirty="0">
                <a:solidFill>
                  <a:schemeClr val="bg1"/>
                </a:solidFill>
              </a:rPr>
              <a:t>Manufacturing a car</a:t>
            </a:r>
          </a:p>
        </p:txBody>
      </p:sp>
    </p:spTree>
    <p:extLst>
      <p:ext uri="{BB962C8B-B14F-4D97-AF65-F5344CB8AC3E}">
        <p14:creationId xmlns:p14="http://schemas.microsoft.com/office/powerpoint/2010/main" val="358758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Abstract Factory Patterns</a:t>
            </a:r>
            <a:endParaRPr lang="en-IN" sz="4000" dirty="0">
              <a:solidFill>
                <a:schemeClr val="bg1"/>
              </a:solidFill>
              <a:latin typeface="+mn-lt"/>
            </a:endParaRPr>
          </a:p>
        </p:txBody>
      </p:sp>
      <p:pic>
        <p:nvPicPr>
          <p:cNvPr id="3" name="Picture 2">
            <a:extLst>
              <a:ext uri="{FF2B5EF4-FFF2-40B4-BE49-F238E27FC236}">
                <a16:creationId xmlns:a16="http://schemas.microsoft.com/office/drawing/2014/main" id="{E2D0BE28-F8E6-4EF6-98FA-7F18EC603680}"/>
              </a:ext>
            </a:extLst>
          </p:cNvPr>
          <p:cNvPicPr>
            <a:picLocks noChangeAspect="1"/>
          </p:cNvPicPr>
          <p:nvPr/>
        </p:nvPicPr>
        <p:blipFill>
          <a:blip r:embed="rId3"/>
          <a:stretch>
            <a:fillRect/>
          </a:stretch>
        </p:blipFill>
        <p:spPr>
          <a:xfrm>
            <a:off x="697375" y="1294544"/>
            <a:ext cx="11066538" cy="4263659"/>
          </a:xfrm>
          <a:prstGeom prst="rect">
            <a:avLst/>
          </a:prstGeom>
        </p:spPr>
      </p:pic>
    </p:spTree>
    <p:extLst>
      <p:ext uri="{BB962C8B-B14F-4D97-AF65-F5344CB8AC3E}">
        <p14:creationId xmlns:p14="http://schemas.microsoft.com/office/powerpoint/2010/main" val="3304055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Singleton</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1785104"/>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742950" lvl="1" indent="-285750">
              <a:buFont typeface="Arial" panose="020B0604020202020204" pitchFamily="34" charset="0"/>
              <a:buChar char="•"/>
            </a:pPr>
            <a:r>
              <a:rPr lang="en-IN" sz="2200" b="1" dirty="0">
                <a:solidFill>
                  <a:schemeClr val="bg1"/>
                </a:solidFill>
              </a:rPr>
              <a:t>President of a Country</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17098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Singleton</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2800767"/>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Disadvantages of Singleton</a:t>
            </a:r>
          </a:p>
          <a:p>
            <a:pPr marL="742950" lvl="1" indent="-285750">
              <a:buFont typeface="Arial" panose="020B0604020202020204" pitchFamily="34" charset="0"/>
              <a:buChar char="•"/>
            </a:pPr>
            <a:r>
              <a:rPr lang="en-IN" sz="2200" b="1" dirty="0">
                <a:solidFill>
                  <a:schemeClr val="bg1"/>
                </a:solidFill>
              </a:rPr>
              <a:t>Antipattern</a:t>
            </a:r>
          </a:p>
          <a:p>
            <a:pPr marL="742950" lvl="1" indent="-285750">
              <a:buFont typeface="Arial" panose="020B0604020202020204" pitchFamily="34" charset="0"/>
              <a:buChar char="•"/>
            </a:pPr>
            <a:r>
              <a:rPr lang="en-IN" sz="2200" b="1" dirty="0">
                <a:solidFill>
                  <a:schemeClr val="bg1"/>
                </a:solidFill>
              </a:rPr>
              <a:t>Tight coupling</a:t>
            </a:r>
          </a:p>
          <a:p>
            <a:pPr marL="742950" lvl="1" indent="-285750">
              <a:buFont typeface="Arial" panose="020B0604020202020204" pitchFamily="34" charset="0"/>
              <a:buChar char="•"/>
            </a:pPr>
            <a:r>
              <a:rPr lang="en-IN" sz="2200" b="1" dirty="0">
                <a:solidFill>
                  <a:schemeClr val="bg1"/>
                </a:solidFill>
              </a:rPr>
              <a:t>Complicate situation</a:t>
            </a:r>
          </a:p>
          <a:p>
            <a:pPr marL="742950" lvl="1" indent="-285750">
              <a:buFont typeface="Arial" panose="020B0604020202020204" pitchFamily="34" charset="0"/>
              <a:buChar char="•"/>
            </a:pPr>
            <a:r>
              <a:rPr lang="en-IN" sz="2200" b="1" dirty="0">
                <a:solidFill>
                  <a:schemeClr val="bg1"/>
                </a:solidFill>
              </a:rPr>
              <a:t>Debugging can be complex</a:t>
            </a:r>
          </a:p>
          <a:p>
            <a:pPr marL="742950" lvl="1" indent="-285750">
              <a:buFont typeface="Arial" panose="020B0604020202020204" pitchFamily="34" charset="0"/>
              <a:buChar char="•"/>
            </a:pPr>
            <a:r>
              <a:rPr lang="en-IN" sz="2200" b="1" dirty="0">
                <a:solidFill>
                  <a:schemeClr val="bg1"/>
                </a:solidFill>
              </a:rPr>
              <a:t>Reduce performance in multi-threading</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140028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935877" y="182295"/>
            <a:ext cx="10515600" cy="1325563"/>
          </a:xfrm>
        </p:spPr>
        <p:txBody>
          <a:bodyPr>
            <a:normAutofit/>
          </a:bodyPr>
          <a:lstStyle/>
          <a:p>
            <a:pPr algn="ctr"/>
            <a:r>
              <a:rPr lang="en-US" sz="6000" dirty="0">
                <a:solidFill>
                  <a:schemeClr val="bg1"/>
                </a:solidFill>
                <a:latin typeface="+mn-lt"/>
              </a:rPr>
              <a:t>Agenda</a:t>
            </a:r>
            <a:endParaRPr lang="en-IN" sz="6000" dirty="0">
              <a:solidFill>
                <a:schemeClr val="bg1"/>
              </a:solidFill>
              <a:latin typeface="+mn-lt"/>
            </a:endParaRPr>
          </a:p>
        </p:txBody>
      </p:sp>
      <p:sp>
        <p:nvSpPr>
          <p:cNvPr id="3" name="TextBox 2">
            <a:extLst>
              <a:ext uri="{FF2B5EF4-FFF2-40B4-BE49-F238E27FC236}">
                <a16:creationId xmlns:a16="http://schemas.microsoft.com/office/drawing/2014/main" id="{ECDD07E2-BDA7-4114-8621-5C106B1BAEF3}"/>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Design Patterns</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55592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Strategy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493538"/>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 </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285750" lvl="0" indent="-285750">
              <a:buFont typeface="Arial" panose="020B0604020202020204" pitchFamily="34" charset="0"/>
              <a:buChar char="•"/>
            </a:pPr>
            <a:r>
              <a:rPr lang="en-US" sz="2200" b="1" dirty="0">
                <a:solidFill>
                  <a:schemeClr val="bg1"/>
                </a:solidFill>
              </a:rPr>
              <a:t>Consider the example of sorting, we implemented bubble sort but the data started to grow and bubble sort started getting very slow. In order to tackle this we implemented Quick sort. But now although the quick sort algorithm was doing better for large datasets, it was very slow for smaller datasets. In order to handle this we implemented a strategy where for small datasets, bubble sort will be used and for larger, quick sort.</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213906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Strategy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30887"/>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as</a:t>
            </a:r>
          </a:p>
        </p:txBody>
      </p:sp>
    </p:spTree>
    <p:extLst>
      <p:ext uri="{BB962C8B-B14F-4D97-AF65-F5344CB8AC3E}">
        <p14:creationId xmlns:p14="http://schemas.microsoft.com/office/powerpoint/2010/main" val="3653665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Observer</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493538"/>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Definition</a:t>
            </a: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endParaRPr lang="en-US" sz="2200" b="1" dirty="0">
              <a:solidFill>
                <a:schemeClr val="bg1"/>
              </a:solidFill>
            </a:endParaRPr>
          </a:p>
          <a:p>
            <a:pPr marL="285750" lvl="0" indent="-285750">
              <a:buFont typeface="Arial" panose="020B0604020202020204" pitchFamily="34" charset="0"/>
              <a:buChar char="•"/>
            </a:pPr>
            <a:r>
              <a:rPr lang="en-US" sz="2200" b="1" dirty="0">
                <a:solidFill>
                  <a:schemeClr val="bg1"/>
                </a:solidFill>
              </a:rPr>
              <a:t>Practical example</a:t>
            </a:r>
          </a:p>
          <a:p>
            <a:pPr marL="285750" lvl="0" indent="-285750">
              <a:buFont typeface="Arial" panose="020B0604020202020204" pitchFamily="34" charset="0"/>
              <a:buChar char="•"/>
            </a:pPr>
            <a:r>
              <a:rPr lang="en-IN" sz="2200" b="1" dirty="0">
                <a:solidFill>
                  <a:schemeClr val="bg1"/>
                </a:solidFill>
              </a:rPr>
              <a:t>Job seekers subscribing to a job portal site. Would be intimated when there is a matching job.</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New paper subscribers.</a:t>
            </a:r>
          </a:p>
          <a:p>
            <a:pPr marL="742950" lvl="1" indent="-285750">
              <a:buFont typeface="Arial" panose="020B0604020202020204" pitchFamily="34" charset="0"/>
              <a:buChar char="•"/>
            </a:pPr>
            <a:endParaRPr lang="en-IN" sz="2200" b="1" dirty="0">
              <a:solidFill>
                <a:schemeClr val="bg1"/>
              </a:solidFill>
            </a:endParaRPr>
          </a:p>
          <a:p>
            <a:pPr marL="742950" lvl="1" indent="-285750">
              <a:buFont typeface="Arial" panose="020B0604020202020204" pitchFamily="34" charset="0"/>
              <a:buChar char="•"/>
            </a:pPr>
            <a:endParaRPr lang="en-IN" sz="2200" b="1" dirty="0">
              <a:solidFill>
                <a:schemeClr val="bg1"/>
              </a:solidFill>
            </a:endParaRPr>
          </a:p>
          <a:p>
            <a:pPr marL="742950" lvl="1"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69224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Observer</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30887"/>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err="1">
                <a:solidFill>
                  <a:schemeClr val="bg1"/>
                </a:solidFill>
              </a:rPr>
              <a:t>asd</a:t>
            </a:r>
            <a:endParaRPr lang="en-IN" sz="2200" b="1" dirty="0">
              <a:solidFill>
                <a:schemeClr val="bg1"/>
              </a:solidFill>
            </a:endParaRPr>
          </a:p>
        </p:txBody>
      </p:sp>
    </p:spTree>
    <p:extLst>
      <p:ext uri="{BB962C8B-B14F-4D97-AF65-F5344CB8AC3E}">
        <p14:creationId xmlns:p14="http://schemas.microsoft.com/office/powerpoint/2010/main" val="15454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Proxy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477875"/>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285750" lvl="0" indent="-285750">
              <a:buFont typeface="Arial" panose="020B0604020202020204" pitchFamily="34" charset="0"/>
              <a:buChar char="•"/>
            </a:pPr>
            <a:r>
              <a:rPr lang="en-IN" sz="2200" b="1" dirty="0">
                <a:solidFill>
                  <a:schemeClr val="bg1"/>
                </a:solidFill>
              </a:rPr>
              <a:t>I don’t personally agree…</a:t>
            </a:r>
          </a:p>
          <a:p>
            <a:pPr marL="285750" lvl="0" indent="-285750">
              <a:buFont typeface="Arial" panose="020B0604020202020204" pitchFamily="34" charset="0"/>
              <a:buChar char="•"/>
            </a:pPr>
            <a:r>
              <a:rPr lang="en-IN" sz="2200" b="1" dirty="0">
                <a:solidFill>
                  <a:schemeClr val="bg1"/>
                </a:solidFill>
              </a:rPr>
              <a:t>Sonia Gandhi was accused as a proxy Prime Minister during the UPA government.</a:t>
            </a:r>
          </a:p>
          <a:p>
            <a:pPr marL="285750" lvl="0" indent="-285750">
              <a:buFont typeface="Arial" panose="020B0604020202020204" pitchFamily="34" charset="0"/>
              <a:buChar char="•"/>
            </a:pPr>
            <a:r>
              <a:rPr lang="en-IN" sz="2200" b="1" dirty="0">
                <a:solidFill>
                  <a:schemeClr val="bg1"/>
                </a:solidFill>
              </a:rPr>
              <a:t>Bal Thackeray was also accused similarly.</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48106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Proxy</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430887"/>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as</a:t>
            </a:r>
          </a:p>
        </p:txBody>
      </p:sp>
    </p:spTree>
    <p:extLst>
      <p:ext uri="{BB962C8B-B14F-4D97-AF65-F5344CB8AC3E}">
        <p14:creationId xmlns:p14="http://schemas.microsoft.com/office/powerpoint/2010/main" val="353253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Facade</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solidFill>
                  <a:schemeClr val="bg1"/>
                </a:solidFill>
              </a:rPr>
              <a:t>Definition: </a:t>
            </a: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endParaRPr lang="en-IN" sz="2200" b="1" dirty="0">
              <a:solidFill>
                <a:schemeClr val="bg1"/>
              </a:solidFill>
            </a:endParaRPr>
          </a:p>
          <a:p>
            <a:pPr marL="285750" lvl="0" indent="-285750">
              <a:buFont typeface="Arial" panose="020B0604020202020204" pitchFamily="34" charset="0"/>
              <a:buChar char="•"/>
            </a:pPr>
            <a:r>
              <a:rPr lang="en-IN" sz="2200" b="1" dirty="0">
                <a:solidFill>
                  <a:schemeClr val="bg1"/>
                </a:solidFill>
              </a:rPr>
              <a:t>Practical example:</a:t>
            </a:r>
          </a:p>
          <a:p>
            <a:pPr marL="285750" lvl="0" indent="-285750">
              <a:buFont typeface="Arial" panose="020B0604020202020204" pitchFamily="34" charset="0"/>
              <a:buChar char="•"/>
            </a:pPr>
            <a:r>
              <a:rPr lang="en-US" sz="2200" b="1" dirty="0">
                <a:solidFill>
                  <a:schemeClr val="bg1"/>
                </a:solidFill>
              </a:rPr>
              <a:t>How do you turn on the computer? "Hit the power button" you say! That is what you believe because you are using a simple interface that computer provides on the outside, internally it has to do a lot of stuff to make it happen. This simple interface to the complex subsystem is a facade.</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1533540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Facade</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How would you do that?</a:t>
            </a:r>
          </a:p>
          <a:p>
            <a:pPr marL="742950" lvl="1" indent="-285750">
              <a:buFont typeface="Arial" panose="020B0604020202020204" pitchFamily="34" charset="0"/>
              <a:buChar char="•"/>
            </a:pPr>
            <a:r>
              <a:rPr lang="en-IN" sz="2200" b="1" dirty="0">
                <a:solidFill>
                  <a:schemeClr val="bg1"/>
                </a:solidFill>
              </a:rPr>
              <a:t>Can be done using Factory</a:t>
            </a:r>
          </a:p>
        </p:txBody>
      </p:sp>
    </p:spTree>
    <p:extLst>
      <p:ext uri="{BB962C8B-B14F-4D97-AF65-F5344CB8AC3E}">
        <p14:creationId xmlns:p14="http://schemas.microsoft.com/office/powerpoint/2010/main" val="237036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Introduction 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Proven solutions to common design problems</a:t>
            </a:r>
          </a:p>
          <a:p>
            <a:pPr marL="285750" lvl="0" indent="-285750">
              <a:buFont typeface="Arial" panose="020B0604020202020204" pitchFamily="34" charset="0"/>
              <a:buChar char="•"/>
            </a:pPr>
            <a:r>
              <a:rPr lang="en-US" sz="2200" b="1" dirty="0">
                <a:solidFill>
                  <a:schemeClr val="bg1"/>
                </a:solidFill>
              </a:rPr>
              <a:t>Design patterns </a:t>
            </a:r>
          </a:p>
          <a:p>
            <a:pPr marL="742950" lvl="1" indent="-285750">
              <a:buFont typeface="Arial" panose="020B0604020202020204" pitchFamily="34" charset="0"/>
              <a:buChar char="•"/>
            </a:pPr>
            <a:r>
              <a:rPr lang="en-US" sz="2200" b="1" dirty="0">
                <a:solidFill>
                  <a:schemeClr val="bg1"/>
                </a:solidFill>
              </a:rPr>
              <a:t>Are proven solutions to recurring design problems; </a:t>
            </a:r>
          </a:p>
          <a:p>
            <a:pPr marL="742950" lvl="1" indent="-285750">
              <a:buFont typeface="Arial" panose="020B0604020202020204" pitchFamily="34" charset="0"/>
              <a:buChar char="•"/>
            </a:pPr>
            <a:r>
              <a:rPr lang="en-US" sz="2200" b="1" dirty="0">
                <a:solidFill>
                  <a:schemeClr val="bg1"/>
                </a:solidFill>
              </a:rPr>
              <a:t>Guidelines on how to tackle certain problems. </a:t>
            </a:r>
          </a:p>
          <a:p>
            <a:pPr marL="742950" lvl="1" indent="-285750">
              <a:buFont typeface="Arial" panose="020B0604020202020204" pitchFamily="34" charset="0"/>
              <a:buChar char="•"/>
            </a:pPr>
            <a:r>
              <a:rPr lang="en-US" sz="2200" b="1" dirty="0">
                <a:solidFill>
                  <a:schemeClr val="bg1"/>
                </a:solidFill>
              </a:rPr>
              <a:t>They are not implementations classes, packages or libraries that you can plug into your application and wait for the magic to happen. </a:t>
            </a:r>
          </a:p>
          <a:p>
            <a:pPr marL="742950" lvl="1" indent="-285750">
              <a:buFont typeface="Arial" panose="020B0604020202020204" pitchFamily="34" charset="0"/>
              <a:buChar char="•"/>
            </a:pPr>
            <a:r>
              <a:rPr lang="en-US" sz="2200" b="1" dirty="0">
                <a:solidFill>
                  <a:schemeClr val="bg1"/>
                </a:solidFill>
              </a:rPr>
              <a:t>These are, rather, guidelines on how to tackle certain problems in certain situations.</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313654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Introduction 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313932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Design patterns are not a silver bullet to all your problems.</a:t>
            </a:r>
          </a:p>
          <a:p>
            <a:pPr marL="742950" lvl="1" indent="-285750">
              <a:buFont typeface="Arial" panose="020B0604020202020204" pitchFamily="34" charset="0"/>
              <a:buChar char="•"/>
            </a:pPr>
            <a:r>
              <a:rPr lang="en-US" sz="2200" b="1" dirty="0">
                <a:solidFill>
                  <a:schemeClr val="bg1"/>
                </a:solidFill>
              </a:rPr>
              <a:t>Do not try to force them; </a:t>
            </a:r>
          </a:p>
          <a:p>
            <a:pPr marL="742950" lvl="1" indent="-285750">
              <a:buFont typeface="Arial" panose="020B0604020202020204" pitchFamily="34" charset="0"/>
              <a:buChar char="•"/>
            </a:pPr>
            <a:r>
              <a:rPr lang="en-US" sz="2200" b="1" dirty="0">
                <a:solidFill>
                  <a:schemeClr val="bg1"/>
                </a:solidFill>
              </a:rPr>
              <a:t>bad things are supposed to happen, if done so.</a:t>
            </a:r>
          </a:p>
          <a:p>
            <a:pPr marL="285750" lvl="0" indent="-285750">
              <a:buFont typeface="Arial" panose="020B0604020202020204" pitchFamily="34" charset="0"/>
              <a:buChar char="•"/>
            </a:pPr>
            <a:r>
              <a:rPr lang="en-US" sz="2200" b="1" dirty="0">
                <a:solidFill>
                  <a:schemeClr val="bg1"/>
                </a:solidFill>
              </a:rPr>
              <a:t>Keep in mind that design patterns </a:t>
            </a:r>
          </a:p>
          <a:p>
            <a:pPr marL="742950" lvl="1" indent="-285750">
              <a:buFont typeface="Arial" panose="020B0604020202020204" pitchFamily="34" charset="0"/>
              <a:buChar char="•"/>
            </a:pPr>
            <a:r>
              <a:rPr lang="en-US" sz="2200" b="1" dirty="0">
                <a:solidFill>
                  <a:schemeClr val="bg1"/>
                </a:solidFill>
              </a:rPr>
              <a:t>are solutions to problems, </a:t>
            </a:r>
          </a:p>
          <a:p>
            <a:pPr marL="742950" lvl="1" indent="-285750">
              <a:buFont typeface="Arial" panose="020B0604020202020204" pitchFamily="34" charset="0"/>
              <a:buChar char="•"/>
            </a:pPr>
            <a:r>
              <a:rPr lang="en-US" sz="2200" b="1" dirty="0">
                <a:solidFill>
                  <a:schemeClr val="bg1"/>
                </a:solidFill>
              </a:rPr>
              <a:t>not solutions finding problems; so don't overthink.</a:t>
            </a:r>
          </a:p>
          <a:p>
            <a:pPr marL="285750" lvl="0" indent="-285750">
              <a:buFont typeface="Arial" panose="020B0604020202020204" pitchFamily="34" charset="0"/>
              <a:buChar char="•"/>
            </a:pPr>
            <a:r>
              <a:rPr lang="en-US" sz="2200" b="1" dirty="0">
                <a:solidFill>
                  <a:schemeClr val="bg1"/>
                </a:solidFill>
              </a:rPr>
              <a:t>If used in a correct place in a correct manner, they can prove to be a extremely </a:t>
            </a:r>
            <a:r>
              <a:rPr lang="en-US" sz="2200" b="1" dirty="0" err="1">
                <a:solidFill>
                  <a:schemeClr val="bg1"/>
                </a:solidFill>
              </a:rPr>
              <a:t>helpfu</a:t>
            </a:r>
            <a:r>
              <a:rPr lang="en-US" sz="2200" b="1" dirty="0">
                <a:solidFill>
                  <a:schemeClr val="bg1"/>
                </a:solidFill>
              </a:rPr>
              <a:t>; or else they can result in a horrible mess of a code.</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408427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Types of 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23351" y="1332496"/>
            <a:ext cx="10615808" cy="4832092"/>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Creational Pattern</a:t>
            </a:r>
          </a:p>
          <a:p>
            <a:pPr marL="742950" lvl="1" indent="-285750">
              <a:buFont typeface="Arial" panose="020B0604020202020204" pitchFamily="34" charset="0"/>
              <a:buChar char="•"/>
            </a:pPr>
            <a:r>
              <a:rPr lang="en-US" sz="2200" b="1" dirty="0">
                <a:solidFill>
                  <a:schemeClr val="bg1"/>
                </a:solidFill>
              </a:rPr>
              <a:t>Creational patterns are focused towards how to instantiate an object or group of related objects.</a:t>
            </a:r>
          </a:p>
          <a:p>
            <a:pPr marL="742950" lvl="1" indent="-285750">
              <a:buFont typeface="Arial" panose="020B0604020202020204" pitchFamily="34" charset="0"/>
              <a:buChar char="•"/>
            </a:pPr>
            <a:r>
              <a:rPr lang="en-US" sz="2200" b="1" dirty="0">
                <a:solidFill>
                  <a:schemeClr val="bg1"/>
                </a:solidFill>
              </a:rPr>
              <a:t>Factory, Abstract Factory, </a:t>
            </a:r>
            <a:r>
              <a:rPr lang="en-US" sz="2200" b="1" dirty="0" err="1">
                <a:solidFill>
                  <a:schemeClr val="bg1"/>
                </a:solidFill>
              </a:rPr>
              <a:t>Singletone</a:t>
            </a:r>
            <a:r>
              <a:rPr lang="en-US" sz="2200" b="1" dirty="0">
                <a:solidFill>
                  <a:schemeClr val="bg1"/>
                </a:solidFill>
              </a:rPr>
              <a:t> [Builder, Prototype]</a:t>
            </a:r>
          </a:p>
          <a:p>
            <a:pPr marL="285750" lvl="0" indent="-285750">
              <a:buFont typeface="Arial" panose="020B0604020202020204" pitchFamily="34" charset="0"/>
              <a:buChar char="•"/>
            </a:pPr>
            <a:r>
              <a:rPr lang="en-US" sz="2200" b="1" dirty="0">
                <a:solidFill>
                  <a:schemeClr val="bg1"/>
                </a:solidFill>
              </a:rPr>
              <a:t>Behavioral Pattern</a:t>
            </a:r>
          </a:p>
          <a:p>
            <a:pPr marL="742950" lvl="1" indent="-285750">
              <a:buFont typeface="Arial" panose="020B0604020202020204" pitchFamily="34" charset="0"/>
              <a:buChar char="•"/>
            </a:pPr>
            <a:r>
              <a:rPr lang="en-US" sz="2200" b="1" dirty="0">
                <a:solidFill>
                  <a:schemeClr val="bg1"/>
                </a:solidFill>
              </a:rPr>
              <a:t>It is concerned with assignment of responsibilities between the objects.</a:t>
            </a:r>
          </a:p>
          <a:p>
            <a:pPr marL="1200150" lvl="2" indent="-285750">
              <a:buFont typeface="Arial" panose="020B0604020202020204" pitchFamily="34" charset="0"/>
              <a:buChar char="•"/>
            </a:pPr>
            <a:r>
              <a:rPr lang="en-US" sz="2200" b="1" dirty="0">
                <a:solidFill>
                  <a:schemeClr val="bg1"/>
                </a:solidFill>
              </a:rPr>
              <a:t>What are the responsibilities of services?</a:t>
            </a:r>
          </a:p>
          <a:p>
            <a:pPr marL="1200150" lvl="2" indent="-285750">
              <a:buFont typeface="Arial" panose="020B0604020202020204" pitchFamily="34" charset="0"/>
              <a:buChar char="•"/>
            </a:pPr>
            <a:r>
              <a:rPr lang="en-US" sz="2200" b="1" dirty="0">
                <a:solidFill>
                  <a:schemeClr val="bg1"/>
                </a:solidFill>
              </a:rPr>
              <a:t>Diff with Structural: Also speak how they communicate.</a:t>
            </a:r>
          </a:p>
          <a:p>
            <a:pPr marL="742950" lvl="1" indent="-285750">
              <a:buFont typeface="Arial" panose="020B0604020202020204" pitchFamily="34" charset="0"/>
              <a:buChar char="•"/>
            </a:pPr>
            <a:r>
              <a:rPr lang="en-US" sz="2200" b="1" dirty="0">
                <a:solidFill>
                  <a:schemeClr val="bg1"/>
                </a:solidFill>
              </a:rPr>
              <a:t>Strategy, Observer [Chain of Resp, Command, Iterator, Mediator, Memento, Visitor, State, Template]</a:t>
            </a:r>
          </a:p>
          <a:p>
            <a:pPr marL="285750" lvl="0" indent="-285750">
              <a:buFont typeface="Arial" panose="020B0604020202020204" pitchFamily="34" charset="0"/>
              <a:buChar char="•"/>
            </a:pPr>
            <a:r>
              <a:rPr lang="en-US" sz="2200" b="1" dirty="0">
                <a:solidFill>
                  <a:schemeClr val="bg1"/>
                </a:solidFill>
              </a:rPr>
              <a:t>Structural Pattern</a:t>
            </a:r>
          </a:p>
          <a:p>
            <a:pPr marL="742950" lvl="1" indent="-285750">
              <a:buFont typeface="Arial" panose="020B0604020202020204" pitchFamily="34" charset="0"/>
              <a:buChar char="•"/>
            </a:pPr>
            <a:r>
              <a:rPr lang="en-US" sz="2200" b="1" dirty="0">
                <a:solidFill>
                  <a:schemeClr val="bg1"/>
                </a:solidFill>
              </a:rPr>
              <a:t>Structural patterns are mostly concerned with object composition or in other words how the entities can use each other.</a:t>
            </a:r>
          </a:p>
          <a:p>
            <a:pPr marL="742950" lvl="1" indent="-285750">
              <a:buFont typeface="Arial" panose="020B0604020202020204" pitchFamily="34" charset="0"/>
              <a:buChar char="•"/>
            </a:pPr>
            <a:r>
              <a:rPr lang="en-US" sz="2200" b="1" dirty="0">
                <a:solidFill>
                  <a:schemeClr val="bg1"/>
                </a:solidFill>
              </a:rPr>
              <a:t>Proxy, Facade [Adapter, Bridge, Composite, Flyweight]</a:t>
            </a:r>
            <a:endParaRPr lang="en-IN" sz="2200" b="1" dirty="0">
              <a:solidFill>
                <a:schemeClr val="bg1"/>
              </a:solidFill>
            </a:endParaRPr>
          </a:p>
        </p:txBody>
      </p:sp>
    </p:spTree>
    <p:extLst>
      <p:ext uri="{BB962C8B-B14F-4D97-AF65-F5344CB8AC3E}">
        <p14:creationId xmlns:p14="http://schemas.microsoft.com/office/powerpoint/2010/main" val="215556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769441"/>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Lab1: Property File loaded into the memory. How would you do that?</a:t>
            </a:r>
          </a:p>
          <a:p>
            <a:pPr marL="742950" lvl="1" indent="-285750">
              <a:buFont typeface="Arial" panose="020B0604020202020204" pitchFamily="34" charset="0"/>
              <a:buChar char="•"/>
            </a:pPr>
            <a:r>
              <a:rPr lang="en-IN" sz="2200" b="1" dirty="0">
                <a:solidFill>
                  <a:schemeClr val="bg1"/>
                </a:solidFill>
              </a:rPr>
              <a:t>Can be done using Factory</a:t>
            </a:r>
          </a:p>
        </p:txBody>
      </p:sp>
    </p:spTree>
    <p:extLst>
      <p:ext uri="{BB962C8B-B14F-4D97-AF65-F5344CB8AC3E}">
        <p14:creationId xmlns:p14="http://schemas.microsoft.com/office/powerpoint/2010/main" val="350116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1107996"/>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Lab2: How would you design for creating various types of computers? Remember we can have new type of computers tomorrow.</a:t>
            </a:r>
          </a:p>
          <a:p>
            <a:pPr marL="742950" lvl="1" indent="-285750">
              <a:buFont typeface="Arial" panose="020B0604020202020204" pitchFamily="34" charset="0"/>
              <a:buChar char="•"/>
            </a:pPr>
            <a:r>
              <a:rPr lang="en-IN" sz="2200" b="1" dirty="0">
                <a:solidFill>
                  <a:schemeClr val="bg1"/>
                </a:solidFill>
              </a:rPr>
              <a:t>Can be done using </a:t>
            </a:r>
            <a:r>
              <a:rPr lang="en-IN" sz="2200" b="1" dirty="0" err="1">
                <a:solidFill>
                  <a:schemeClr val="bg1"/>
                </a:solidFill>
              </a:rPr>
              <a:t>AbstractFactory</a:t>
            </a:r>
            <a:endParaRPr lang="en-IN" sz="2200" b="1" dirty="0">
              <a:solidFill>
                <a:schemeClr val="bg1"/>
              </a:solidFill>
            </a:endParaRPr>
          </a:p>
        </p:txBody>
      </p:sp>
    </p:spTree>
    <p:extLst>
      <p:ext uri="{BB962C8B-B14F-4D97-AF65-F5344CB8AC3E}">
        <p14:creationId xmlns:p14="http://schemas.microsoft.com/office/powerpoint/2010/main" val="240143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61269"/>
            <a:ext cx="10615808" cy="1446550"/>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Lab4: I want to design a social media application which allows me to connect to my friends on all social platforms i.e. Facebook, Google Plus, Twitter and Orkut (for example sake) or something new that can come tomorrow.</a:t>
            </a:r>
          </a:p>
          <a:p>
            <a:pPr marL="285750" lvl="0" indent="-285750">
              <a:buFont typeface="Arial" panose="020B0604020202020204" pitchFamily="34" charset="0"/>
              <a:buChar char="•"/>
            </a:pPr>
            <a:endParaRPr lang="en-IN" sz="2200" b="1" dirty="0">
              <a:solidFill>
                <a:schemeClr val="bg1"/>
              </a:solidFill>
            </a:endParaRPr>
          </a:p>
        </p:txBody>
      </p:sp>
    </p:spTree>
    <p:extLst>
      <p:ext uri="{BB962C8B-B14F-4D97-AF65-F5344CB8AC3E}">
        <p14:creationId xmlns:p14="http://schemas.microsoft.com/office/powerpoint/2010/main" val="265875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9562-0F6A-40AE-84D9-D6E985CF51FE}"/>
              </a:ext>
            </a:extLst>
          </p:cNvPr>
          <p:cNvSpPr>
            <a:spLocks noGrp="1"/>
          </p:cNvSpPr>
          <p:nvPr>
            <p:ph type="title"/>
          </p:nvPr>
        </p:nvSpPr>
        <p:spPr>
          <a:xfrm>
            <a:off x="1023559" y="107139"/>
            <a:ext cx="10515600" cy="1325563"/>
          </a:xfrm>
        </p:spPr>
        <p:txBody>
          <a:bodyPr>
            <a:normAutofit/>
          </a:bodyPr>
          <a:lstStyle/>
          <a:p>
            <a:pPr algn="ctr"/>
            <a:r>
              <a:rPr lang="en-US" sz="6000" dirty="0">
                <a:solidFill>
                  <a:schemeClr val="bg1"/>
                </a:solidFill>
                <a:latin typeface="+mn-lt"/>
              </a:rPr>
              <a:t>Design Patterns</a:t>
            </a:r>
            <a:endParaRPr lang="en-IN" sz="4000" dirty="0">
              <a:solidFill>
                <a:schemeClr val="bg1"/>
              </a:solidFill>
              <a:latin typeface="+mn-lt"/>
            </a:endParaRPr>
          </a:p>
        </p:txBody>
      </p:sp>
      <p:sp>
        <p:nvSpPr>
          <p:cNvPr id="5" name="TextBox 4">
            <a:extLst>
              <a:ext uri="{FF2B5EF4-FFF2-40B4-BE49-F238E27FC236}">
                <a16:creationId xmlns:a16="http://schemas.microsoft.com/office/drawing/2014/main" id="{41E43EDA-DBB6-47B3-A7FA-105B9DB48FBB}"/>
              </a:ext>
            </a:extLst>
          </p:cNvPr>
          <p:cNvSpPr txBox="1"/>
          <p:nvPr/>
        </p:nvSpPr>
        <p:spPr>
          <a:xfrm>
            <a:off x="902855" y="1671543"/>
            <a:ext cx="10615808" cy="430887"/>
          </a:xfrm>
          <a:prstGeom prst="rect">
            <a:avLst/>
          </a:prstGeom>
          <a:noFill/>
        </p:spPr>
        <p:txBody>
          <a:bodyPr wrap="square" rtlCol="0">
            <a:spAutoFit/>
          </a:bodyPr>
          <a:lstStyle/>
          <a:p>
            <a:pPr marL="285750" lvl="0" indent="-285750">
              <a:buFont typeface="Arial" panose="020B0604020202020204" pitchFamily="34" charset="0"/>
              <a:buChar char="•"/>
            </a:pPr>
            <a:r>
              <a:rPr lang="en-US" sz="2200" b="1" dirty="0">
                <a:solidFill>
                  <a:schemeClr val="bg1"/>
                </a:solidFill>
              </a:rPr>
              <a:t>Lab5: A light should glow when ever there is a chance of Natural calamity.</a:t>
            </a:r>
            <a:endParaRPr lang="en-IN" sz="2200" b="1" dirty="0">
              <a:solidFill>
                <a:schemeClr val="bg1"/>
              </a:solidFill>
            </a:endParaRPr>
          </a:p>
        </p:txBody>
      </p:sp>
    </p:spTree>
    <p:extLst>
      <p:ext uri="{BB962C8B-B14F-4D97-AF65-F5344CB8AC3E}">
        <p14:creationId xmlns:p14="http://schemas.microsoft.com/office/powerpoint/2010/main" val="3721641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38179</TotalTime>
  <Words>846</Words>
  <Application>Microsoft Office PowerPoint</Application>
  <PresentationFormat>Widescreen</PresentationFormat>
  <Paragraphs>155</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Design Patterns  Presented by: Vilas Varghese Dated:</vt:lpstr>
      <vt:lpstr>Agenda</vt:lpstr>
      <vt:lpstr>Introduction Design Patterns</vt:lpstr>
      <vt:lpstr>Introduction Design Patterns</vt:lpstr>
      <vt:lpstr>Types of Design Patterns</vt:lpstr>
      <vt:lpstr>Design Patterns</vt:lpstr>
      <vt:lpstr>Design Patterns</vt:lpstr>
      <vt:lpstr>Design Patterns</vt:lpstr>
      <vt:lpstr>Design Patterns</vt:lpstr>
      <vt:lpstr>Factory Method</vt:lpstr>
      <vt:lpstr>Factory Method</vt:lpstr>
      <vt:lpstr>Factory Patterns</vt:lpstr>
      <vt:lpstr>Design Patterns</vt:lpstr>
      <vt:lpstr>Design Patterns</vt:lpstr>
      <vt:lpstr>Design Patterns</vt:lpstr>
      <vt:lpstr>Abstract Factory</vt:lpstr>
      <vt:lpstr>Abstract Factory Patterns</vt:lpstr>
      <vt:lpstr>Singleton</vt:lpstr>
      <vt:lpstr>Singleton</vt:lpstr>
      <vt:lpstr>Strategy</vt:lpstr>
      <vt:lpstr>Strategy</vt:lpstr>
      <vt:lpstr>Observer</vt:lpstr>
      <vt:lpstr>Observer</vt:lpstr>
      <vt:lpstr>Proxy</vt:lpstr>
      <vt:lpstr>Proxy</vt:lpstr>
      <vt:lpstr>Facade</vt:lpstr>
      <vt:lpstr>Facade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bring your attention</dc:title>
  <dc:creator>nevin</dc:creator>
  <cp:lastModifiedBy>Vilas Varghese</cp:lastModifiedBy>
  <cp:revision>969</cp:revision>
  <dcterms:created xsi:type="dcterms:W3CDTF">2019-09-14T09:29:44Z</dcterms:created>
  <dcterms:modified xsi:type="dcterms:W3CDTF">2020-04-09T10:33:25Z</dcterms:modified>
</cp:coreProperties>
</file>