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3" r:id="rId10"/>
    <p:sldId id="267"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0" y="2027311"/>
            <a:ext cx="8867393"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M. DURGA SAI SANDEEP</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7A7DDA6E-1DCC-488F-A789-5BDA9E1BF9A0}"/>
              </a:ext>
            </a:extLst>
          </p:cNvPr>
          <p:cNvSpPr txBox="1"/>
          <p:nvPr/>
        </p:nvSpPr>
        <p:spPr>
          <a:xfrm>
            <a:off x="6118860" y="1666875"/>
            <a:ext cx="3025140" cy="523220"/>
          </a:xfrm>
          <a:prstGeom prst="rect">
            <a:avLst/>
          </a:prstGeom>
          <a:noFill/>
        </p:spPr>
        <p:txBody>
          <a:bodyPr wrap="square" rtlCol="0">
            <a:spAutoFit/>
          </a:bodyPr>
          <a:lstStyle/>
          <a:p>
            <a:endParaRPr lang="en-IN" sz="2800" b="1" dirty="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152400"/>
            <a:ext cx="10681335" cy="758190"/>
          </a:xfrm>
        </p:spPr>
        <p:txBody>
          <a:bodyPr/>
          <a:lstStyle/>
          <a:p>
            <a:r>
              <a:rPr lang="en-US" dirty="0" smtClean="0"/>
              <a:t>Code Snippet</a:t>
            </a:r>
            <a:endParaRPr lang="en-IN" dirty="0"/>
          </a:p>
        </p:txBody>
      </p:sp>
      <p:sp>
        <p:nvSpPr>
          <p:cNvPr id="4" name="Rectangle 3"/>
          <p:cNvSpPr/>
          <p:nvPr/>
        </p:nvSpPr>
        <p:spPr>
          <a:xfrm>
            <a:off x="720696" y="842502"/>
            <a:ext cx="6096000" cy="6001643"/>
          </a:xfrm>
          <a:prstGeom prst="rect">
            <a:avLst/>
          </a:prstGeom>
        </p:spPr>
        <p:txBody>
          <a:bodyPr>
            <a:spAutoFit/>
          </a:bodyPr>
          <a:lstStyle/>
          <a:p>
            <a:r>
              <a:rPr lang="en-IN" sz="1200" dirty="0"/>
              <a:t>import </a:t>
            </a:r>
            <a:r>
              <a:rPr lang="en-IN" sz="1200" dirty="0" err="1"/>
              <a:t>tkinter</a:t>
            </a:r>
            <a:r>
              <a:rPr lang="en-IN" sz="1200" dirty="0"/>
              <a:t> as </a:t>
            </a:r>
            <a:r>
              <a:rPr lang="en-IN" sz="1200" dirty="0" err="1"/>
              <a:t>tk</a:t>
            </a:r>
            <a:endParaRPr lang="en-IN" sz="1200" dirty="0"/>
          </a:p>
          <a:p>
            <a:r>
              <a:rPr lang="en-IN" sz="1200" dirty="0"/>
              <a:t>from </a:t>
            </a:r>
            <a:r>
              <a:rPr lang="en-IN" sz="1200" dirty="0" err="1"/>
              <a:t>tkinter</a:t>
            </a:r>
            <a:r>
              <a:rPr lang="en-IN" sz="1200" dirty="0"/>
              <a:t> import CENTER</a:t>
            </a:r>
          </a:p>
          <a:p>
            <a:r>
              <a:rPr lang="en-IN" sz="1200" dirty="0"/>
              <a:t>from </a:t>
            </a:r>
            <a:r>
              <a:rPr lang="en-IN" sz="1200" dirty="0" err="1"/>
              <a:t>pynput</a:t>
            </a:r>
            <a:r>
              <a:rPr lang="en-IN" sz="1200" dirty="0"/>
              <a:t> import keyboard</a:t>
            </a:r>
          </a:p>
          <a:p>
            <a:r>
              <a:rPr lang="en-IN" sz="1200" dirty="0"/>
              <a:t>import </a:t>
            </a:r>
            <a:r>
              <a:rPr lang="en-IN" sz="1200" dirty="0" err="1" smtClean="0"/>
              <a:t>json</a:t>
            </a:r>
            <a:endParaRPr lang="en-IN" sz="1200" dirty="0"/>
          </a:p>
          <a:p>
            <a:r>
              <a:rPr lang="en-IN" sz="1200" dirty="0" err="1"/>
              <a:t>keys_used</a:t>
            </a:r>
            <a:r>
              <a:rPr lang="en-IN" sz="1200" dirty="0"/>
              <a:t>, keys, flag = [], "", </a:t>
            </a:r>
            <a:r>
              <a:rPr lang="en-IN" sz="1200" dirty="0" smtClean="0"/>
              <a:t>False</a:t>
            </a:r>
            <a:endParaRPr lang="en-IN" sz="1200" dirty="0"/>
          </a:p>
          <a:p>
            <a:r>
              <a:rPr lang="en-IN" sz="1200" dirty="0" err="1"/>
              <a:t>def</a:t>
            </a:r>
            <a:r>
              <a:rPr lang="en-IN" sz="1200" dirty="0"/>
              <a:t> </a:t>
            </a:r>
            <a:r>
              <a:rPr lang="en-IN" sz="1200" dirty="0" err="1"/>
              <a:t>generate_text_log</a:t>
            </a:r>
            <a:r>
              <a:rPr lang="en-IN" sz="1200" dirty="0"/>
              <a:t>(key):</a:t>
            </a:r>
          </a:p>
          <a:p>
            <a:r>
              <a:rPr lang="en-IN" sz="1200" dirty="0"/>
              <a:t>    </a:t>
            </a:r>
            <a:r>
              <a:rPr lang="en-IN" sz="1200" dirty="0" smtClean="0"/>
              <a:t>pass</a:t>
            </a:r>
            <a:endParaRPr lang="en-IN" sz="1200" dirty="0"/>
          </a:p>
          <a:p>
            <a:r>
              <a:rPr lang="en-IN" sz="1200" dirty="0" err="1"/>
              <a:t>def</a:t>
            </a:r>
            <a:r>
              <a:rPr lang="en-IN" sz="1200" dirty="0"/>
              <a:t> </a:t>
            </a:r>
            <a:r>
              <a:rPr lang="en-IN" sz="1200" dirty="0" err="1"/>
              <a:t>generate_json_file</a:t>
            </a:r>
            <a:r>
              <a:rPr lang="en-IN" sz="1200" dirty="0"/>
              <a:t>(</a:t>
            </a:r>
            <a:r>
              <a:rPr lang="en-IN" sz="1200" dirty="0" err="1"/>
              <a:t>keys_used</a:t>
            </a:r>
            <a:r>
              <a:rPr lang="en-IN" sz="1200" dirty="0"/>
              <a:t>):</a:t>
            </a:r>
          </a:p>
          <a:p>
            <a:r>
              <a:rPr lang="en-IN" sz="1200" dirty="0"/>
              <a:t>    </a:t>
            </a:r>
            <a:r>
              <a:rPr lang="en-IN" sz="1200" dirty="0" smtClean="0"/>
              <a:t>pass</a:t>
            </a:r>
            <a:endParaRPr lang="en-IN" sz="1200" dirty="0"/>
          </a:p>
          <a:p>
            <a:r>
              <a:rPr lang="en-IN" sz="1200" dirty="0" err="1"/>
              <a:t>def</a:t>
            </a:r>
            <a:r>
              <a:rPr lang="en-IN" sz="1200" dirty="0"/>
              <a:t> </a:t>
            </a:r>
            <a:r>
              <a:rPr lang="en-IN" sz="1200" dirty="0" err="1"/>
              <a:t>on_press</a:t>
            </a:r>
            <a:r>
              <a:rPr lang="en-IN" sz="1200" dirty="0"/>
              <a:t>(key):</a:t>
            </a:r>
          </a:p>
          <a:p>
            <a:r>
              <a:rPr lang="en-IN" sz="1200" dirty="0"/>
              <a:t>    </a:t>
            </a:r>
            <a:r>
              <a:rPr lang="en-IN" sz="1200" dirty="0" smtClean="0"/>
              <a:t>pass</a:t>
            </a:r>
            <a:endParaRPr lang="en-IN" sz="1200" dirty="0"/>
          </a:p>
          <a:p>
            <a:r>
              <a:rPr lang="en-IN" sz="1200" dirty="0" err="1"/>
              <a:t>def</a:t>
            </a:r>
            <a:r>
              <a:rPr lang="en-IN" sz="1200" dirty="0"/>
              <a:t> </a:t>
            </a:r>
            <a:r>
              <a:rPr lang="en-IN" sz="1200" dirty="0" err="1"/>
              <a:t>on_release</a:t>
            </a:r>
            <a:r>
              <a:rPr lang="en-IN" sz="1200" dirty="0"/>
              <a:t>(key):</a:t>
            </a:r>
          </a:p>
          <a:p>
            <a:r>
              <a:rPr lang="en-IN" sz="1200" dirty="0"/>
              <a:t>    </a:t>
            </a:r>
            <a:r>
              <a:rPr lang="en-IN" sz="1200" dirty="0" smtClean="0"/>
              <a:t>pass</a:t>
            </a:r>
            <a:endParaRPr lang="en-IN" sz="1200" dirty="0"/>
          </a:p>
          <a:p>
            <a:r>
              <a:rPr lang="en-IN" sz="1200" dirty="0" err="1"/>
              <a:t>def</a:t>
            </a:r>
            <a:r>
              <a:rPr lang="en-IN" sz="1200" dirty="0"/>
              <a:t> </a:t>
            </a:r>
            <a:r>
              <a:rPr lang="en-IN" sz="1200" dirty="0" err="1"/>
              <a:t>start_keylogger</a:t>
            </a:r>
            <a:r>
              <a:rPr lang="en-IN" sz="1200" dirty="0"/>
              <a:t>():</a:t>
            </a:r>
          </a:p>
          <a:p>
            <a:r>
              <a:rPr lang="en-IN" sz="1200" dirty="0"/>
              <a:t>    </a:t>
            </a:r>
            <a:r>
              <a:rPr lang="en-IN" sz="1200" dirty="0" smtClean="0"/>
              <a:t>pass</a:t>
            </a:r>
            <a:endParaRPr lang="en-IN" sz="1200" dirty="0"/>
          </a:p>
          <a:p>
            <a:r>
              <a:rPr lang="en-IN" sz="1200" dirty="0" err="1"/>
              <a:t>def</a:t>
            </a:r>
            <a:r>
              <a:rPr lang="en-IN" sz="1200" dirty="0"/>
              <a:t> </a:t>
            </a:r>
            <a:r>
              <a:rPr lang="en-IN" sz="1200" dirty="0" err="1"/>
              <a:t>stop_keylogger</a:t>
            </a:r>
            <a:r>
              <a:rPr lang="en-IN" sz="1200" dirty="0"/>
              <a:t>():</a:t>
            </a:r>
          </a:p>
          <a:p>
            <a:r>
              <a:rPr lang="en-IN" sz="1200" dirty="0"/>
              <a:t>    </a:t>
            </a:r>
            <a:r>
              <a:rPr lang="en-IN" sz="1200" dirty="0" smtClean="0"/>
              <a:t>pass</a:t>
            </a:r>
            <a:endParaRPr lang="en-IN" sz="1200" dirty="0"/>
          </a:p>
          <a:p>
            <a:r>
              <a:rPr lang="en-IN" sz="1200" dirty="0"/>
              <a:t>root = </a:t>
            </a:r>
            <a:r>
              <a:rPr lang="en-IN" sz="1200" dirty="0" err="1"/>
              <a:t>tk.Tk</a:t>
            </a:r>
            <a:r>
              <a:rPr lang="en-IN" sz="1200" dirty="0"/>
              <a:t>()</a:t>
            </a:r>
          </a:p>
          <a:p>
            <a:r>
              <a:rPr lang="en-IN" sz="1200" dirty="0" err="1"/>
              <a:t>root.title</a:t>
            </a:r>
            <a:r>
              <a:rPr lang="en-IN" sz="1200" dirty="0"/>
              <a:t>("</a:t>
            </a:r>
            <a:r>
              <a:rPr lang="en-IN" sz="1200" dirty="0" err="1"/>
              <a:t>Keylogger</a:t>
            </a:r>
            <a:r>
              <a:rPr lang="en-IN" sz="1200" dirty="0"/>
              <a:t>")</a:t>
            </a:r>
          </a:p>
          <a:p>
            <a:r>
              <a:rPr lang="en-IN" sz="1200" dirty="0"/>
              <a:t>frame = </a:t>
            </a:r>
            <a:r>
              <a:rPr lang="en-IN" sz="1200" dirty="0" err="1"/>
              <a:t>tk.Frame</a:t>
            </a:r>
            <a:r>
              <a:rPr lang="en-IN" sz="1200" dirty="0"/>
              <a:t>(root, </a:t>
            </a:r>
            <a:r>
              <a:rPr lang="en-IN" sz="1200" dirty="0" err="1"/>
              <a:t>padx</a:t>
            </a:r>
            <a:r>
              <a:rPr lang="en-IN" sz="1200" dirty="0"/>
              <a:t>=10, </a:t>
            </a:r>
            <a:r>
              <a:rPr lang="en-IN" sz="1200" dirty="0" err="1"/>
              <a:t>pady</a:t>
            </a:r>
            <a:r>
              <a:rPr lang="en-IN" sz="1200" dirty="0"/>
              <a:t>=10)</a:t>
            </a:r>
          </a:p>
          <a:p>
            <a:r>
              <a:rPr lang="en-IN" sz="1200" dirty="0" err="1"/>
              <a:t>frame.pack</a:t>
            </a:r>
            <a:r>
              <a:rPr lang="en-IN" sz="1200" dirty="0"/>
              <a:t>(expand=True)</a:t>
            </a:r>
          </a:p>
          <a:p>
            <a:r>
              <a:rPr lang="en-IN" sz="1200" dirty="0" err="1"/>
              <a:t>status_label</a:t>
            </a:r>
            <a:r>
              <a:rPr lang="en-IN" sz="1200" dirty="0"/>
              <a:t> = </a:t>
            </a:r>
            <a:r>
              <a:rPr lang="en-IN" sz="1200" dirty="0" err="1"/>
              <a:t>tk.Label</a:t>
            </a:r>
            <a:r>
              <a:rPr lang="en-IN" sz="1200" dirty="0"/>
              <a:t>(frame, text='Click "Start" to begin keylogging.', anchor=CENTER)</a:t>
            </a:r>
          </a:p>
          <a:p>
            <a:r>
              <a:rPr lang="en-IN" sz="1200" dirty="0" err="1"/>
              <a:t>status_label.pack</a:t>
            </a:r>
            <a:r>
              <a:rPr lang="en-IN" sz="1200" dirty="0"/>
              <a:t>(</a:t>
            </a:r>
            <a:r>
              <a:rPr lang="en-IN" sz="1200" dirty="0" err="1"/>
              <a:t>pady</a:t>
            </a:r>
            <a:r>
              <a:rPr lang="en-IN" sz="1200" dirty="0"/>
              <a:t>=5)</a:t>
            </a:r>
          </a:p>
          <a:p>
            <a:r>
              <a:rPr lang="en-IN" sz="1200" dirty="0" err="1"/>
              <a:t>button_frame</a:t>
            </a:r>
            <a:r>
              <a:rPr lang="en-IN" sz="1200" dirty="0"/>
              <a:t> = </a:t>
            </a:r>
            <a:r>
              <a:rPr lang="en-IN" sz="1200" dirty="0" err="1"/>
              <a:t>tk.Frame</a:t>
            </a:r>
            <a:r>
              <a:rPr lang="en-IN" sz="1200" dirty="0"/>
              <a:t>(frame)</a:t>
            </a:r>
          </a:p>
          <a:p>
            <a:r>
              <a:rPr lang="en-IN" sz="1200" dirty="0" err="1"/>
              <a:t>button_frame.pack</a:t>
            </a:r>
            <a:r>
              <a:rPr lang="en-IN" sz="1200" dirty="0"/>
              <a:t>(</a:t>
            </a:r>
            <a:r>
              <a:rPr lang="en-IN" sz="1200" dirty="0" err="1"/>
              <a:t>pady</a:t>
            </a:r>
            <a:r>
              <a:rPr lang="en-IN" sz="1200" dirty="0"/>
              <a:t>=5)</a:t>
            </a:r>
          </a:p>
          <a:p>
            <a:r>
              <a:rPr lang="en-IN" sz="1200" dirty="0" err="1"/>
              <a:t>start_button</a:t>
            </a:r>
            <a:r>
              <a:rPr lang="en-IN" sz="1200" dirty="0"/>
              <a:t> = </a:t>
            </a:r>
            <a:r>
              <a:rPr lang="en-IN" sz="1200" dirty="0" err="1"/>
              <a:t>tk.Button</a:t>
            </a:r>
            <a:r>
              <a:rPr lang="en-IN" sz="1200" dirty="0"/>
              <a:t>(</a:t>
            </a:r>
            <a:r>
              <a:rPr lang="en-IN" sz="1200" dirty="0" err="1"/>
              <a:t>button_frame</a:t>
            </a:r>
            <a:r>
              <a:rPr lang="en-IN" sz="1200" dirty="0"/>
              <a:t>, text="Start", command=</a:t>
            </a:r>
            <a:r>
              <a:rPr lang="en-IN" sz="1200" dirty="0" err="1"/>
              <a:t>start_keylogger</a:t>
            </a:r>
            <a:r>
              <a:rPr lang="en-IN" sz="1200" dirty="0"/>
              <a:t>)</a:t>
            </a:r>
          </a:p>
          <a:p>
            <a:r>
              <a:rPr lang="en-IN" sz="1200" dirty="0" err="1"/>
              <a:t>start_button.pack</a:t>
            </a:r>
            <a:r>
              <a:rPr lang="en-IN" sz="1200" dirty="0"/>
              <a:t>(side=</a:t>
            </a:r>
            <a:r>
              <a:rPr lang="en-IN" sz="1200" dirty="0" err="1"/>
              <a:t>tk.LEFT</a:t>
            </a:r>
            <a:r>
              <a:rPr lang="en-IN" sz="1200" dirty="0"/>
              <a:t>, </a:t>
            </a:r>
            <a:r>
              <a:rPr lang="en-IN" sz="1200" dirty="0" err="1"/>
              <a:t>padx</a:t>
            </a:r>
            <a:r>
              <a:rPr lang="en-IN" sz="1200" dirty="0"/>
              <a:t>=5)</a:t>
            </a:r>
          </a:p>
          <a:p>
            <a:r>
              <a:rPr lang="en-IN" sz="1200" dirty="0" err="1"/>
              <a:t>stop_button</a:t>
            </a:r>
            <a:r>
              <a:rPr lang="en-IN" sz="1200" dirty="0"/>
              <a:t> = </a:t>
            </a:r>
            <a:r>
              <a:rPr lang="en-IN" sz="1200" dirty="0" err="1"/>
              <a:t>tk.Button</a:t>
            </a:r>
            <a:r>
              <a:rPr lang="en-IN" sz="1200" dirty="0"/>
              <a:t>(</a:t>
            </a:r>
            <a:r>
              <a:rPr lang="en-IN" sz="1200" dirty="0" err="1"/>
              <a:t>button_frame</a:t>
            </a:r>
            <a:r>
              <a:rPr lang="en-IN" sz="1200" dirty="0"/>
              <a:t>, text="Stop", command=</a:t>
            </a:r>
            <a:r>
              <a:rPr lang="en-IN" sz="1200" dirty="0" err="1"/>
              <a:t>stop_keylogger</a:t>
            </a:r>
            <a:r>
              <a:rPr lang="en-IN" sz="1200" dirty="0"/>
              <a:t>, state='disabled')</a:t>
            </a:r>
          </a:p>
          <a:p>
            <a:r>
              <a:rPr lang="en-IN" sz="1200" dirty="0" err="1"/>
              <a:t>stop_button.pack</a:t>
            </a:r>
            <a:r>
              <a:rPr lang="en-IN" sz="1200" dirty="0"/>
              <a:t>(side=</a:t>
            </a:r>
            <a:r>
              <a:rPr lang="en-IN" sz="1200" dirty="0" err="1"/>
              <a:t>tk.RIGHT</a:t>
            </a:r>
            <a:r>
              <a:rPr lang="en-IN" sz="1200" dirty="0"/>
              <a:t>, </a:t>
            </a:r>
            <a:r>
              <a:rPr lang="en-IN" sz="1200" dirty="0" err="1"/>
              <a:t>padx</a:t>
            </a:r>
            <a:r>
              <a:rPr lang="en-IN" sz="1200" dirty="0"/>
              <a:t>=5)</a:t>
            </a:r>
          </a:p>
          <a:p>
            <a:r>
              <a:rPr lang="en-IN" sz="1200" dirty="0" err="1"/>
              <a:t>root.geometry</a:t>
            </a:r>
            <a:r>
              <a:rPr lang="en-IN" sz="1200" dirty="0"/>
              <a:t>("300x150")</a:t>
            </a:r>
          </a:p>
          <a:p>
            <a:r>
              <a:rPr lang="en-IN" sz="1200" dirty="0" err="1"/>
              <a:t>root.mainloop</a:t>
            </a:r>
            <a:r>
              <a:rPr lang="en-IN" sz="1200" dirty="0"/>
              <a:t>()</a:t>
            </a:r>
          </a:p>
        </p:txBody>
      </p:sp>
    </p:spTree>
    <p:extLst>
      <p:ext uri="{BB962C8B-B14F-4D97-AF65-F5344CB8AC3E}">
        <p14:creationId xmlns:p14="http://schemas.microsoft.com/office/powerpoint/2010/main" val="17098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2" name="TextBox 11">
            <a:extLst>
              <a:ext uri="{FF2B5EF4-FFF2-40B4-BE49-F238E27FC236}">
                <a16:creationId xmlns:a16="http://schemas.microsoft.com/office/drawing/2014/main" id="{30D9D3F1-B4A8-4BFF-B578-2AC7E11CEFF3}"/>
              </a:ext>
            </a:extLst>
          </p:cNvPr>
          <p:cNvSpPr txBox="1"/>
          <p:nvPr/>
        </p:nvSpPr>
        <p:spPr>
          <a:xfrm flipH="1">
            <a:off x="803163" y="5029200"/>
            <a:ext cx="2575562" cy="369332"/>
          </a:xfrm>
          <a:prstGeom prst="rect">
            <a:avLst/>
          </a:prstGeom>
          <a:noFill/>
        </p:spPr>
        <p:txBody>
          <a:bodyPr wrap="square" rtlCol="0">
            <a:spAutoFit/>
          </a:bodyPr>
          <a:lstStyle/>
          <a:p>
            <a:r>
              <a:rPr lang="en-US" dirty="0"/>
              <a:t>before start of </a:t>
            </a:r>
            <a:r>
              <a:rPr lang="en-US" dirty="0" err="1"/>
              <a:t>keylogger</a:t>
            </a:r>
            <a:endParaRPr lang="en-IN" dirty="0"/>
          </a:p>
        </p:txBody>
      </p:sp>
      <p:sp>
        <p:nvSpPr>
          <p:cNvPr id="15" name="TextBox 14">
            <a:extLst>
              <a:ext uri="{FF2B5EF4-FFF2-40B4-BE49-F238E27FC236}">
                <a16:creationId xmlns:a16="http://schemas.microsoft.com/office/drawing/2014/main" id="{957F939F-0FD4-4E52-821C-09FC546EC6E2}"/>
              </a:ext>
            </a:extLst>
          </p:cNvPr>
          <p:cNvSpPr txBox="1"/>
          <p:nvPr/>
        </p:nvSpPr>
        <p:spPr>
          <a:xfrm>
            <a:off x="4191000" y="5029200"/>
            <a:ext cx="2805841" cy="369332"/>
          </a:xfrm>
          <a:prstGeom prst="rect">
            <a:avLst/>
          </a:prstGeom>
          <a:noFill/>
        </p:spPr>
        <p:txBody>
          <a:bodyPr wrap="square" rtlCol="0">
            <a:spAutoFit/>
          </a:bodyPr>
          <a:lstStyle/>
          <a:p>
            <a:r>
              <a:rPr lang="en-US" dirty="0"/>
              <a:t>After start of </a:t>
            </a:r>
            <a:r>
              <a:rPr lang="en-US" dirty="0" err="1"/>
              <a:t>keylogger</a:t>
            </a:r>
            <a:endParaRPr lang="en-IN" dirty="0"/>
          </a:p>
        </p:txBody>
      </p:sp>
      <p:pic>
        <p:nvPicPr>
          <p:cNvPr id="2" name="Picture 1"/>
          <p:cNvPicPr>
            <a:picLocks noChangeAspect="1"/>
          </p:cNvPicPr>
          <p:nvPr/>
        </p:nvPicPr>
        <p:blipFill>
          <a:blip r:embed="rId3"/>
          <a:stretch>
            <a:fillRect/>
          </a:stretch>
        </p:blipFill>
        <p:spPr>
          <a:xfrm>
            <a:off x="803163" y="2362200"/>
            <a:ext cx="2876951" cy="1733792"/>
          </a:xfrm>
          <a:prstGeom prst="rect">
            <a:avLst/>
          </a:prstGeom>
        </p:spPr>
      </p:pic>
      <p:pic>
        <p:nvPicPr>
          <p:cNvPr id="4" name="Picture 3"/>
          <p:cNvPicPr>
            <a:picLocks noChangeAspect="1"/>
          </p:cNvPicPr>
          <p:nvPr/>
        </p:nvPicPr>
        <p:blipFill>
          <a:blip r:embed="rId4"/>
          <a:stretch>
            <a:fillRect/>
          </a:stretch>
        </p:blipFill>
        <p:spPr>
          <a:xfrm>
            <a:off x="4191000" y="2362200"/>
            <a:ext cx="2876951" cy="1733792"/>
          </a:xfrm>
          <a:prstGeom prst="rect">
            <a:avLst/>
          </a:prstGeom>
        </p:spPr>
      </p:pic>
      <p:pic>
        <p:nvPicPr>
          <p:cNvPr id="7" name="Picture 6"/>
          <p:cNvPicPr>
            <a:picLocks noChangeAspect="1"/>
          </p:cNvPicPr>
          <p:nvPr/>
        </p:nvPicPr>
        <p:blipFill>
          <a:blip r:embed="rId5"/>
          <a:stretch>
            <a:fillRect/>
          </a:stretch>
        </p:blipFill>
        <p:spPr>
          <a:xfrm>
            <a:off x="7239000" y="2362200"/>
            <a:ext cx="2876951" cy="1733792"/>
          </a:xfrm>
          <a:prstGeom prst="rect">
            <a:avLst/>
          </a:prstGeom>
        </p:spPr>
      </p:pic>
      <p:sp>
        <p:nvSpPr>
          <p:cNvPr id="10" name="Rectangle 9"/>
          <p:cNvSpPr/>
          <p:nvPr/>
        </p:nvSpPr>
        <p:spPr>
          <a:xfrm>
            <a:off x="7638669" y="4993243"/>
            <a:ext cx="1943481" cy="369332"/>
          </a:xfrm>
          <a:prstGeom prst="rect">
            <a:avLst/>
          </a:prstGeom>
        </p:spPr>
        <p:txBody>
          <a:bodyPr wrap="none">
            <a:spAutoFit/>
          </a:bodyPr>
          <a:lstStyle/>
          <a:p>
            <a:r>
              <a:rPr lang="en-US" dirty="0" smtClean="0"/>
              <a:t>Keylogger Stopped</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EFE87D35-C27A-4307-A81D-6D23862DE8B8}"/>
              </a:ext>
            </a:extLst>
          </p:cNvPr>
          <p:cNvSpPr txBox="1"/>
          <p:nvPr/>
        </p:nvSpPr>
        <p:spPr>
          <a:xfrm flipH="1">
            <a:off x="533400" y="1295399"/>
            <a:ext cx="5715000" cy="4401205"/>
          </a:xfrm>
          <a:prstGeom prst="rect">
            <a:avLst/>
          </a:prstGeom>
          <a:noFill/>
        </p:spPr>
        <p:txBody>
          <a:bodyPr wrap="square" rtlCol="0">
            <a:spAutoFit/>
          </a:bodyPr>
          <a:lstStyle/>
          <a:p>
            <a:pPr algn="just"/>
            <a:r>
              <a:rPr lang="en-US" sz="2000" dirty="0"/>
              <a:t>Incorporating wireframes into </a:t>
            </a:r>
            <a:r>
              <a:rPr lang="en-US" sz="2000" dirty="0" err="1"/>
              <a:t>keylogger</a:t>
            </a:r>
            <a:r>
              <a:rPr lang="en-US" sz="2000" dirty="0"/>
              <a:t> and security modeling enhances clarity, collaboration, and efficiency throughout the development lifecycle. It provides a visual representation of security measures, improving communication among stakeholders and developers. Wireframes facilitate rapid prototyping and iteration, leading to early detection and resolution of usability and security issues. This ensures that security features align with user needs, resulting in a more user-friendly and effective security solution. Overall, wireframes streamline the development process and reduce the risk of security vulnerabilities in </a:t>
            </a:r>
            <a:r>
              <a:rPr lang="en-US" sz="2000" dirty="0" err="1"/>
              <a:t>keylogger</a:t>
            </a:r>
            <a:r>
              <a:rPr lang="en-US" sz="2000" dirty="0"/>
              <a:t> and security systems.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956045" cy="670696"/>
          </a:xfrm>
          <a:prstGeom prst="rect">
            <a:avLst/>
          </a:prstGeom>
        </p:spPr>
        <p:txBody>
          <a:bodyPr vert="horz" wrap="square" lIns="0" tIns="16510" rIns="0" bIns="0" rtlCol="0">
            <a:spAutoFit/>
          </a:bodyPr>
          <a:lstStyle/>
          <a:p>
            <a:pPr marL="12700">
              <a:lnSpc>
                <a:spcPct val="100000"/>
              </a:lnSpc>
              <a:spcBef>
                <a:spcPts val="130"/>
              </a:spcBef>
            </a:pPr>
            <a:r>
              <a:rPr lang="en-US" sz="4250" spc="25" dirty="0" smtClean="0"/>
              <a:t>Keylogger </a:t>
            </a:r>
            <a:r>
              <a:rPr lang="en-US" sz="4250" spc="25" dirty="0"/>
              <a:t>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26893" y="3583998"/>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Rectangle 3"/>
          <p:cNvSpPr>
            <a:spLocks noChangeArrowheads="1"/>
          </p:cNvSpPr>
          <p:nvPr/>
        </p:nvSpPr>
        <p:spPr bwMode="auto">
          <a:xfrm>
            <a:off x="1248152" y="1282601"/>
            <a:ext cx="635783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Wingdings" panose="05000000000000000000" pitchFamily="2" charset="2"/>
              <a:buChar char="Ø"/>
            </a:pPr>
            <a:r>
              <a:rPr lang="en-US" altLang="en-US" sz="2400" dirty="0" smtClean="0">
                <a:latin typeface="Arial" panose="020B0604020202020204" pitchFamily="34" charset="0"/>
              </a:rPr>
              <a:t>Understanding Key logger </a:t>
            </a:r>
            <a:r>
              <a:rPr lang="en-US" altLang="en-US" sz="2400" dirty="0">
                <a:latin typeface="Arial" panose="020B0604020202020204" pitchFamily="34" charset="0"/>
              </a:rPr>
              <a:t>Threats</a:t>
            </a:r>
          </a:p>
          <a:p>
            <a:pPr marL="285750" lvl="0" indent="-285750" eaLnBrk="0" fontAlgn="base" hangingPunct="0">
              <a:spcBef>
                <a:spcPct val="0"/>
              </a:spcBef>
              <a:spcAft>
                <a:spcPct val="0"/>
              </a:spcAft>
              <a:buFont typeface="Wingdings" panose="05000000000000000000" pitchFamily="2" charset="2"/>
              <a:buChar char="Ø"/>
            </a:pPr>
            <a:r>
              <a:rPr lang="en-US" altLang="en-US" sz="2400" dirty="0">
                <a:latin typeface="Arial" panose="020B0604020202020204" pitchFamily="34" charset="0"/>
              </a:rPr>
              <a:t>Importance of Security Measures</a:t>
            </a:r>
          </a:p>
          <a:p>
            <a:pPr marL="285750" lvl="0" indent="-285750" eaLnBrk="0" fontAlgn="base" hangingPunct="0">
              <a:spcBef>
                <a:spcPct val="0"/>
              </a:spcBef>
              <a:spcAft>
                <a:spcPct val="0"/>
              </a:spcAft>
              <a:buFont typeface="Wingdings" panose="05000000000000000000" pitchFamily="2" charset="2"/>
              <a:buChar char="Ø"/>
            </a:pPr>
            <a:r>
              <a:rPr lang="en-US" altLang="en-US" sz="2400" dirty="0">
                <a:latin typeface="Arial" panose="020B0604020202020204" pitchFamily="34" charset="0"/>
              </a:rPr>
              <a:t>Detection and Prevention Techniques</a:t>
            </a:r>
          </a:p>
          <a:p>
            <a:pPr marL="285750" lvl="0" indent="-285750" eaLnBrk="0" fontAlgn="base" hangingPunct="0">
              <a:spcBef>
                <a:spcPct val="0"/>
              </a:spcBef>
              <a:spcAft>
                <a:spcPct val="0"/>
              </a:spcAft>
              <a:buFont typeface="Wingdings" panose="05000000000000000000" pitchFamily="2" charset="2"/>
              <a:buChar char="Ø"/>
            </a:pPr>
            <a:r>
              <a:rPr lang="en-US" altLang="en-US" sz="2400" dirty="0">
                <a:latin typeface="Arial" panose="020B0604020202020204" pitchFamily="34" charset="0"/>
              </a:rPr>
              <a:t>Implementation of a </a:t>
            </a:r>
            <a:r>
              <a:rPr lang="en-US" altLang="en-US" sz="2400" dirty="0" smtClean="0">
                <a:latin typeface="Arial" panose="020B0604020202020204" pitchFamily="34" charset="0"/>
              </a:rPr>
              <a:t>Key logger</a:t>
            </a:r>
            <a:endParaRPr lang="en-US" altLang="en-US" sz="2400" dirty="0">
              <a:latin typeface="Arial" panose="020B0604020202020204" pitchFamily="34" charset="0"/>
            </a:endParaRPr>
          </a:p>
          <a:p>
            <a:pPr marL="285750" lvl="0" indent="-285750" eaLnBrk="0" fontAlgn="base" hangingPunct="0">
              <a:spcBef>
                <a:spcPct val="0"/>
              </a:spcBef>
              <a:spcAft>
                <a:spcPct val="0"/>
              </a:spcAft>
              <a:buFont typeface="Wingdings" panose="05000000000000000000" pitchFamily="2" charset="2"/>
              <a:buChar char="Ø"/>
            </a:pPr>
            <a:r>
              <a:rPr lang="en-US" altLang="en-US" sz="2400" dirty="0">
                <a:latin typeface="Arial" panose="020B0604020202020204" pitchFamily="34" charset="0"/>
              </a:rPr>
              <a:t>Role of End Users in Security</a:t>
            </a:r>
          </a:p>
          <a:p>
            <a:pPr marL="285750" lvl="0" indent="-285750" eaLnBrk="0" fontAlgn="base" hangingPunct="0">
              <a:spcBef>
                <a:spcPct val="0"/>
              </a:spcBef>
              <a:spcAft>
                <a:spcPct val="0"/>
              </a:spcAft>
              <a:buFont typeface="Wingdings" panose="05000000000000000000" pitchFamily="2" charset="2"/>
              <a:buChar char="Ø"/>
            </a:pPr>
            <a:r>
              <a:rPr lang="en-US" altLang="en-US" sz="2400" dirty="0">
                <a:latin typeface="Arial" panose="020B0604020202020204" pitchFamily="34" charset="0"/>
              </a:rPr>
              <a:t>Best Practices for Security Implementation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031759" y="14076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43EDBE1-871D-476E-B57B-7AE060F86AD1}"/>
              </a:ext>
            </a:extLst>
          </p:cNvPr>
          <p:cNvSpPr txBox="1"/>
          <p:nvPr/>
        </p:nvSpPr>
        <p:spPr>
          <a:xfrm>
            <a:off x="694459" y="2057400"/>
            <a:ext cx="6651625" cy="2677656"/>
          </a:xfrm>
          <a:prstGeom prst="rect">
            <a:avLst/>
          </a:prstGeom>
          <a:noFill/>
        </p:spPr>
        <p:txBody>
          <a:bodyPr wrap="square" rtlCol="0">
            <a:spAutoFit/>
          </a:bodyPr>
          <a:lstStyle/>
          <a:p>
            <a:pPr algn="just"/>
            <a:r>
              <a:rPr lang="en-US" sz="2400" dirty="0" err="1"/>
              <a:t>Keyloggers</a:t>
            </a:r>
            <a:r>
              <a:rPr lang="en-US" sz="2400" dirty="0"/>
              <a:t> secretly record keystrokes, capturing sensitive information like passwords and personal data. They can be introduced through malware, phishing, and physical access, often bypassing traditional security measures. Effective strategies are needed to prevent, detect, and respond to </a:t>
            </a:r>
            <a:r>
              <a:rPr lang="en-US" sz="2400" dirty="0" err="1"/>
              <a:t>keylogger</a:t>
            </a:r>
            <a:r>
              <a:rPr lang="en-US" sz="2400" dirty="0"/>
              <a:t> threats to protect user data and privacy.</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4751755-56C2-48FF-9655-811945BCF515}"/>
              </a:ext>
            </a:extLst>
          </p:cNvPr>
          <p:cNvSpPr txBox="1"/>
          <p:nvPr/>
        </p:nvSpPr>
        <p:spPr>
          <a:xfrm>
            <a:off x="832485" y="1770787"/>
            <a:ext cx="5863590" cy="3970318"/>
          </a:xfrm>
          <a:prstGeom prst="rect">
            <a:avLst/>
          </a:prstGeom>
          <a:noFill/>
        </p:spPr>
        <p:txBody>
          <a:bodyPr wrap="square" rtlCol="0">
            <a:spAutoFit/>
          </a:bodyPr>
          <a:lstStyle/>
          <a:p>
            <a:pPr algn="just"/>
            <a:r>
              <a:rPr lang="en-US" dirty="0"/>
              <a:t>Developing robust </a:t>
            </a:r>
            <a:r>
              <a:rPr lang="en-US" dirty="0" err="1"/>
              <a:t>keylogger</a:t>
            </a:r>
            <a:r>
              <a:rPr lang="en-US" dirty="0"/>
              <a:t> detection and security protocols is crucial for protecting sensitive data and maintaining system integrity. These measures enhance user privacy and bolster overall cybersecurity posture. Implementing such strategies requires ongoing maintenance and resource allocation. Balancing the benefits of enhanced security with the challenges of resource-intensive implementation is essential. By prioritizing </a:t>
            </a:r>
            <a:r>
              <a:rPr lang="en-US" dirty="0" err="1"/>
              <a:t>keylogger</a:t>
            </a:r>
            <a:r>
              <a:rPr lang="en-US" dirty="0"/>
              <a:t> detection and security, organizations can mitigate risks and safeguard against unauthorized access to sensitive information. This proactive approach strengthens resilience against evolving cyber threats, ensuring the integrity and confidentiality of data across various computing environments.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10681335" cy="758190"/>
          </a:xfrm>
        </p:spPr>
        <p:txBody>
          <a:bodyPr/>
          <a:lstStyle/>
          <a:p>
            <a:r>
              <a:rPr lang="en-IN" dirty="0"/>
              <a:t>Implementation of a </a:t>
            </a:r>
            <a:r>
              <a:rPr lang="en-IN" dirty="0" err="1" smtClean="0"/>
              <a:t>Keylogger</a:t>
            </a:r>
            <a:endParaRPr lang="en-IN" dirty="0"/>
          </a:p>
        </p:txBody>
      </p:sp>
      <p:sp>
        <p:nvSpPr>
          <p:cNvPr id="3" name="Rectangle 2"/>
          <p:cNvSpPr/>
          <p:nvPr/>
        </p:nvSpPr>
        <p:spPr>
          <a:xfrm>
            <a:off x="762000" y="1981200"/>
            <a:ext cx="8305800" cy="2677656"/>
          </a:xfrm>
          <a:prstGeom prst="rect">
            <a:avLst/>
          </a:prstGeom>
        </p:spPr>
        <p:txBody>
          <a:bodyPr wrap="square">
            <a:spAutoFit/>
          </a:bodyPr>
          <a:lstStyle/>
          <a:p>
            <a:pPr algn="just"/>
            <a:r>
              <a:rPr lang="en-US" sz="2400" dirty="0"/>
              <a:t>Our </a:t>
            </a:r>
            <a:r>
              <a:rPr lang="en-US" sz="2400" dirty="0" err="1"/>
              <a:t>keylogger</a:t>
            </a:r>
            <a:r>
              <a:rPr lang="en-US" sz="2400" dirty="0"/>
              <a:t> is implemented using Python with the following features:</a:t>
            </a:r>
          </a:p>
          <a:p>
            <a:pPr marL="342900" indent="-342900" algn="just">
              <a:buFont typeface="Wingdings" panose="05000000000000000000" pitchFamily="2" charset="2"/>
              <a:buChar char="ü"/>
            </a:pPr>
            <a:r>
              <a:rPr lang="en-US" sz="2400" b="1" dirty="0"/>
              <a:t>Key Capture:</a:t>
            </a:r>
            <a:r>
              <a:rPr lang="en-US" sz="2400" dirty="0"/>
              <a:t> Captures each keystroke and logs it.</a:t>
            </a:r>
          </a:p>
          <a:p>
            <a:pPr marL="342900" indent="-342900" algn="just">
              <a:buFont typeface="Wingdings" panose="05000000000000000000" pitchFamily="2" charset="2"/>
              <a:buChar char="ü"/>
            </a:pPr>
            <a:r>
              <a:rPr lang="en-US" sz="2400" b="1" dirty="0"/>
              <a:t>Logging Mechanism:</a:t>
            </a:r>
            <a:r>
              <a:rPr lang="en-US" sz="2400" dirty="0"/>
              <a:t> Logs data in both text and JSON format.</a:t>
            </a:r>
          </a:p>
          <a:p>
            <a:pPr marL="342900" indent="-342900" algn="just">
              <a:buFont typeface="Wingdings" panose="05000000000000000000" pitchFamily="2" charset="2"/>
              <a:buChar char="ü"/>
            </a:pPr>
            <a:r>
              <a:rPr lang="en-US" sz="2400" b="1" dirty="0"/>
              <a:t>Real-time Monitoring:</a:t>
            </a:r>
            <a:r>
              <a:rPr lang="en-US" sz="2400" dirty="0"/>
              <a:t> Captures key presses and releases in real-time.</a:t>
            </a:r>
          </a:p>
          <a:p>
            <a:pPr marL="342900" indent="-342900" algn="just">
              <a:buFont typeface="Wingdings" panose="05000000000000000000" pitchFamily="2" charset="2"/>
              <a:buChar char="ü"/>
            </a:pPr>
            <a:r>
              <a:rPr lang="en-US" sz="2400" b="1" dirty="0"/>
              <a:t>GUI Interface:</a:t>
            </a:r>
            <a:r>
              <a:rPr lang="en-US" sz="2400" dirty="0"/>
              <a:t> Simple GUI to start and stop the </a:t>
            </a:r>
            <a:r>
              <a:rPr lang="en-US" sz="2400" dirty="0" err="1"/>
              <a:t>keylogger</a:t>
            </a:r>
            <a:r>
              <a:rPr lang="en-US" sz="2400" dirty="0"/>
              <a:t>.</a:t>
            </a:r>
          </a:p>
        </p:txBody>
      </p:sp>
    </p:spTree>
    <p:extLst>
      <p:ext uri="{BB962C8B-B14F-4D97-AF65-F5344CB8AC3E}">
        <p14:creationId xmlns:p14="http://schemas.microsoft.com/office/powerpoint/2010/main" val="259211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7DF49FEE-D271-454E-97A0-949B10C9D46F}"/>
              </a:ext>
            </a:extLst>
          </p:cNvPr>
          <p:cNvSpPr txBox="1"/>
          <p:nvPr/>
        </p:nvSpPr>
        <p:spPr>
          <a:xfrm>
            <a:off x="381000" y="2590746"/>
            <a:ext cx="9726468" cy="1200329"/>
          </a:xfrm>
          <a:prstGeom prst="rect">
            <a:avLst/>
          </a:prstGeom>
          <a:noFill/>
        </p:spPr>
        <p:txBody>
          <a:bodyPr wrap="square" rtlCol="0">
            <a:spAutoFit/>
          </a:bodyPr>
          <a:lstStyle/>
          <a:p>
            <a:pPr marL="457200" lvl="0" indent="-457200" eaLnBrk="0" fontAlgn="base" hangingPunct="0">
              <a:spcBef>
                <a:spcPct val="0"/>
              </a:spcBef>
              <a:spcAft>
                <a:spcPct val="0"/>
              </a:spcAft>
              <a:buFont typeface="Courier New" panose="02070309020205020404" pitchFamily="49" charset="0"/>
              <a:buChar char="o"/>
            </a:pPr>
            <a:r>
              <a:rPr lang="en-US" altLang="en-US" sz="2400" b="1" dirty="0">
                <a:latin typeface="Arial" panose="020B0604020202020204" pitchFamily="34" charset="0"/>
              </a:rPr>
              <a:t>Hackers:</a:t>
            </a:r>
            <a:r>
              <a:rPr lang="en-US" altLang="en-US" sz="2400" dirty="0">
                <a:latin typeface="Arial" panose="020B0604020202020204" pitchFamily="34" charset="0"/>
              </a:rPr>
              <a:t> Individuals who may use </a:t>
            </a:r>
            <a:r>
              <a:rPr lang="en-US" altLang="en-US" sz="2400" dirty="0" err="1">
                <a:latin typeface="Arial" panose="020B0604020202020204" pitchFamily="34" charset="0"/>
              </a:rPr>
              <a:t>keyloggers</a:t>
            </a:r>
            <a:r>
              <a:rPr lang="en-US" altLang="en-US" sz="2400" dirty="0">
                <a:latin typeface="Arial" panose="020B0604020202020204" pitchFamily="34" charset="0"/>
              </a:rPr>
              <a:t> maliciously.</a:t>
            </a:r>
          </a:p>
          <a:p>
            <a:pPr marL="457200" lvl="0" indent="-457200" eaLnBrk="0" fontAlgn="base" hangingPunct="0">
              <a:spcBef>
                <a:spcPct val="0"/>
              </a:spcBef>
              <a:spcAft>
                <a:spcPct val="0"/>
              </a:spcAft>
              <a:buFont typeface="Courier New" panose="02070309020205020404" pitchFamily="49" charset="0"/>
              <a:buChar char="o"/>
            </a:pPr>
            <a:r>
              <a:rPr lang="en-US" altLang="en-US" sz="2400" b="1" dirty="0">
                <a:latin typeface="Arial" panose="020B0604020202020204" pitchFamily="34" charset="0"/>
              </a:rPr>
              <a:t>IT Companies:</a:t>
            </a:r>
            <a:r>
              <a:rPr lang="en-US" altLang="en-US" sz="2400" dirty="0">
                <a:latin typeface="Arial" panose="020B0604020202020204" pitchFamily="34" charset="0"/>
              </a:rPr>
              <a:t> Organizations that need to understand and defend against </a:t>
            </a:r>
            <a:r>
              <a:rPr lang="en-US" altLang="en-US" sz="2400" dirty="0" err="1">
                <a:latin typeface="Arial" panose="020B0604020202020204" pitchFamily="34" charset="0"/>
              </a:rPr>
              <a:t>keyloggers</a:t>
            </a:r>
            <a:r>
              <a:rPr lang="en-US" altLang="en-US" sz="2400" dirty="0">
                <a:latin typeface="Arial" panose="020B060402020202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2" name="TextBox 11">
            <a:extLst>
              <a:ext uri="{FF2B5EF4-FFF2-40B4-BE49-F238E27FC236}">
                <a16:creationId xmlns:a16="http://schemas.microsoft.com/office/drawing/2014/main" id="{E8091519-21DF-48C2-81CE-82703927E5E2}"/>
              </a:ext>
            </a:extLst>
          </p:cNvPr>
          <p:cNvSpPr txBox="1"/>
          <p:nvPr/>
        </p:nvSpPr>
        <p:spPr>
          <a:xfrm>
            <a:off x="3048000" y="1426268"/>
            <a:ext cx="6305550" cy="4401205"/>
          </a:xfrm>
          <a:prstGeom prst="rect">
            <a:avLst/>
          </a:prstGeom>
          <a:noFill/>
        </p:spPr>
        <p:txBody>
          <a:bodyPr wrap="square" rtlCol="0">
            <a:spAutoFit/>
          </a:bodyPr>
          <a:lstStyle/>
          <a:p>
            <a:r>
              <a:rPr lang="en-US" sz="2000" b="1" dirty="0"/>
              <a:t>Value Proposition:</a:t>
            </a:r>
            <a:endParaRPr lang="en-US" sz="2000" dirty="0"/>
          </a:p>
          <a:p>
            <a:r>
              <a:rPr lang="en-US" sz="2000" b="1" dirty="0"/>
              <a:t>Effective Detection:</a:t>
            </a:r>
            <a:r>
              <a:rPr lang="en-US" sz="2000" dirty="0"/>
              <a:t> Our software swiftly identifies and blocks </a:t>
            </a:r>
            <a:r>
              <a:rPr lang="en-US" sz="2000" dirty="0" err="1"/>
              <a:t>keyloggers</a:t>
            </a:r>
            <a:r>
              <a:rPr lang="en-US" sz="2000" dirty="0"/>
              <a:t>, protecting sensitive data and user privacy.</a:t>
            </a:r>
          </a:p>
          <a:p>
            <a:r>
              <a:rPr lang="en-US" sz="2000" b="1" dirty="0"/>
              <a:t>Proactive Defense:</a:t>
            </a:r>
            <a:r>
              <a:rPr lang="en-US" sz="2000" dirty="0"/>
              <a:t> With advanced algorithms, it preemptively detects threats, minimizing the risk of data breaches.</a:t>
            </a:r>
          </a:p>
          <a:p>
            <a:r>
              <a:rPr lang="en-US" sz="2000" b="1" dirty="0"/>
              <a:t>User-Friendly Interface:</a:t>
            </a:r>
            <a:r>
              <a:rPr lang="en-US" sz="2000" dirty="0"/>
              <a:t> Easy-to-use interface facilitates seamless integration and operation.</a:t>
            </a:r>
          </a:p>
          <a:p>
            <a:r>
              <a:rPr lang="en-US" sz="2000" b="1" dirty="0"/>
              <a:t>Cost-Effective Security:</a:t>
            </a:r>
            <a:r>
              <a:rPr lang="en-US" sz="2000" dirty="0"/>
              <a:t> Provides robust protection at an affordable price, reducing financial risks associated with breaches.</a:t>
            </a:r>
          </a:p>
          <a:p>
            <a:r>
              <a:rPr lang="en-US" sz="2000" b="1" dirty="0"/>
              <a:t>Comprehensive Protection:</a:t>
            </a:r>
            <a:r>
              <a:rPr lang="en-US" sz="2000" dirty="0"/>
              <a:t> Ensures data integrity and confidentiality, safeguarding against evolving cyber threats.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57200" y="3438525"/>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61DFD7FE-2DF8-4CA0-86B8-BCB6963EA7BA}"/>
              </a:ext>
            </a:extLst>
          </p:cNvPr>
          <p:cNvSpPr txBox="1"/>
          <p:nvPr/>
        </p:nvSpPr>
        <p:spPr>
          <a:xfrm>
            <a:off x="739775" y="1505876"/>
            <a:ext cx="7413625" cy="830997"/>
          </a:xfrm>
          <a:prstGeom prst="rect">
            <a:avLst/>
          </a:prstGeom>
          <a:noFill/>
        </p:spPr>
        <p:txBody>
          <a:bodyPr wrap="square" rtlCol="0">
            <a:spAutoFit/>
          </a:bodyPr>
          <a:lstStyle/>
          <a:p>
            <a:r>
              <a:rPr lang="en-US" sz="2400" b="1" dirty="0"/>
              <a:t>Wow Factor:</a:t>
            </a:r>
            <a:r>
              <a:rPr lang="en-US" sz="2400" dirty="0"/>
              <a:t> Our software swiftly detects and neutralizes keyloggers, ensuring your data's safety.</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TotalTime>
  <Words>645</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Courier New</vt:lpstr>
      <vt:lpstr>Trebuchet MS</vt:lpstr>
      <vt:lpstr>Wingdings</vt:lpstr>
      <vt:lpstr>Office Theme</vt:lpstr>
      <vt:lpstr>M. DURGA SAI SANDEEP</vt:lpstr>
      <vt:lpstr>Keylogger and Security</vt:lpstr>
      <vt:lpstr>AGENDA</vt:lpstr>
      <vt:lpstr>PROBLEM STATEMENT</vt:lpstr>
      <vt:lpstr>PROJECT OVERVIEW</vt:lpstr>
      <vt:lpstr>Implementation of a Keylogger</vt:lpstr>
      <vt:lpstr>WHO ARE THE END USERS?</vt:lpstr>
      <vt:lpstr> SOLUTION AND ITS VALUE PROPOSITION</vt:lpstr>
      <vt:lpstr>THE WOW IN YOUR SOLUTION</vt:lpstr>
      <vt:lpstr>Code Snippet</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 Krishna Sai</dc:title>
  <dc:creator>krishna master</dc:creator>
  <cp:lastModifiedBy>Sandeep Mopidevi</cp:lastModifiedBy>
  <cp:revision>18</cp:revision>
  <dcterms:created xsi:type="dcterms:W3CDTF">2024-06-03T05:48:59Z</dcterms:created>
  <dcterms:modified xsi:type="dcterms:W3CDTF">2024-06-12T10:22:25Z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