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y="10287000" cx="18288000"/>
  <p:notesSz cx="18288000" cy="10287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bg object 1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/>
        </p:spPr>
      </p:pic>
      <p:sp>
        <p:nvSpPr>
          <p:cNvPr id="1048595" name="bg object 17"/>
          <p:cNvSpPr/>
          <p:nvPr/>
        </p:nvSpPr>
        <p:spPr>
          <a:xfrm>
            <a:off x="3838642" y="4174609"/>
            <a:ext cx="10610850" cy="53975"/>
          </a:xfrm>
          <a:custGeom>
            <a:avLst/>
            <a:ahLst/>
            <a:rect l="l" t="t" r="r" b="b"/>
            <a:pathLst>
              <a:path w="10610850" h="53975">
                <a:moveTo>
                  <a:pt x="10610666" y="0"/>
                </a:moveTo>
                <a:lnTo>
                  <a:pt x="0" y="53683"/>
                </a:lnTo>
              </a:path>
            </a:pathLst>
          </a:custGeom>
          <a:ln w="76199">
            <a:solidFill>
              <a:srgbClr val="F5F5F5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96" name="Holder 2"/>
          <p:cNvSpPr>
            <a:spLocks noGrp="1"/>
          </p:cNvSpPr>
          <p:nvPr>
            <p:ph type="ctrTitle"/>
          </p:nvPr>
        </p:nvSpPr>
        <p:spPr>
          <a:xfrm>
            <a:off x="2138119" y="1500627"/>
            <a:ext cx="13065125" cy="14274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920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1048597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415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10485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10486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920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415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920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1048631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2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104863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bIns="0" lIns="0" rIns="0" rtlCol="0" tIns="0" wrap="square"/>
          <a:p/>
        </p:txBody>
      </p:sp>
      <p:pic>
        <p:nvPicPr>
          <p:cNvPr id="2097175" name="bg 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4801552"/>
            <a:ext cx="18291196" cy="5485368"/>
          </a:xfrm>
          <a:prstGeom prst="rect"/>
        </p:spPr>
      </p:pic>
      <p:sp>
        <p:nvSpPr>
          <p:cNvPr id="104862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920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104862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104862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104863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1357555" y="603928"/>
            <a:ext cx="15572889" cy="14274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920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626200" y="2539593"/>
            <a:ext cx="12958444" cy="597154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415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hyperlink" Target="http://www.tensorflow.org/tutorials/text/text_classification_rnn" TargetMode="External"/><Relationship Id="rId5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097152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/>
          </p:spPr>
        </p:pic>
        <p:sp>
          <p:nvSpPr>
            <p:cNvPr id="1048586" name="object 4"/>
            <p:cNvSpPr/>
            <p:nvPr/>
          </p:nvSpPr>
          <p:spPr>
            <a:xfrm>
              <a:off x="1502626" y="4565677"/>
              <a:ext cx="9450705" cy="0"/>
            </a:xfrm>
            <a:custGeom>
              <a:avLst/>
              <a:ahLst/>
              <a:rect l="l" t="t" r="r" b="b"/>
              <a:pathLst>
                <a:path w="9450705">
                  <a:moveTo>
                    <a:pt x="0" y="0"/>
                  </a:moveTo>
                  <a:lnTo>
                    <a:pt x="9450083" y="0"/>
                  </a:lnTo>
                </a:path>
              </a:pathLst>
            </a:custGeom>
            <a:ln w="76199">
              <a:solidFill>
                <a:srgbClr val="F5F5F5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587" name="object 5"/>
          <p:cNvSpPr txBox="1">
            <a:spLocks noGrp="1"/>
          </p:cNvSpPr>
          <p:nvPr>
            <p:ph type="title"/>
          </p:nvPr>
        </p:nvSpPr>
        <p:spPr>
          <a:xfrm>
            <a:off x="1016297" y="983958"/>
            <a:ext cx="12901930" cy="2876550"/>
          </a:xfrm>
          <a:prstGeom prst="rect"/>
        </p:spPr>
        <p:txBody>
          <a:bodyPr bIns="0" lIns="0" rIns="0" rtlCol="0" tIns="479425" vert="horz" wrap="square">
            <a:spAutoFit/>
          </a:bodyPr>
          <a:p>
            <a:pPr marL="12700">
              <a:lnSpc>
                <a:spcPct val="100000"/>
              </a:lnSpc>
              <a:spcBef>
                <a:spcPts val="3775"/>
              </a:spcBef>
            </a:pPr>
            <a:r>
              <a:rPr dirty="0" spc="-855"/>
              <a:t>SENTIMENT</a:t>
            </a:r>
            <a:r>
              <a:rPr dirty="0" spc="-869"/>
              <a:t> </a:t>
            </a:r>
            <a:r>
              <a:rPr dirty="0" spc="-885"/>
              <a:t>ANALYSIS</a:t>
            </a:r>
          </a:p>
          <a:p>
            <a:pPr algn="ctr" marR="447040">
              <a:lnSpc>
                <a:spcPct val="100000"/>
              </a:lnSpc>
              <a:spcBef>
                <a:spcPts val="2075"/>
              </a:spcBef>
            </a:pPr>
            <a:r>
              <a:rPr dirty="0" sz="5200" spc="-540"/>
              <a:t>RESTAURANT</a:t>
            </a:r>
            <a:r>
              <a:rPr dirty="0" sz="5200" spc="-475"/>
              <a:t> </a:t>
            </a:r>
            <a:r>
              <a:rPr dirty="0" sz="5200" spc="-515"/>
              <a:t>REVIEWS</a:t>
            </a:r>
            <a:endParaRPr sz="5200"/>
          </a:p>
        </p:txBody>
      </p:sp>
      <p:sp>
        <p:nvSpPr>
          <p:cNvPr id="1048588" name="object 6"/>
          <p:cNvSpPr txBox="1"/>
          <p:nvPr/>
        </p:nvSpPr>
        <p:spPr>
          <a:xfrm>
            <a:off x="762001" y="5547913"/>
            <a:ext cx="13157200" cy="1791833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2068195" marL="2844165" marR="2730500">
              <a:lnSpc>
                <a:spcPct val="115799"/>
              </a:lnSpc>
              <a:spcBef>
                <a:spcPts val="100"/>
              </a:spcBef>
            </a:pP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Presented</a:t>
            </a:r>
            <a:r>
              <a:rPr dirty="0" sz="34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85">
                <a:solidFill>
                  <a:srgbClr val="FFFFFF"/>
                </a:solidFill>
                <a:latin typeface="Verdana"/>
                <a:cs typeface="Verdana"/>
              </a:rPr>
              <a:t>By: </a:t>
            </a:r>
            <a:endParaRPr dirty="0" sz="3400" lang="en-US" spc="-90">
              <a:solidFill>
                <a:srgbClr val="FFFFFF"/>
              </a:solidFill>
              <a:latin typeface="Verdana"/>
              <a:cs typeface="Verdana"/>
            </a:endParaRPr>
          </a:p>
          <a:p>
            <a:pPr indent="2068195" marL="2844165" marR="2730500">
              <a:lnSpc>
                <a:spcPct val="115799"/>
              </a:lnSpc>
              <a:spcBef>
                <a:spcPts val="100"/>
              </a:spcBef>
            </a:pPr>
            <a:r>
              <a:rPr dirty="0" sz="3400" lang="en-US" spc="-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lang="en-US" spc="-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lang="en-US" spc="-9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400" lang="en-US" spc="-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lang="en-US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lang="en-US" spc="-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lang="en-US" spc="-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lang="en-US" spc="-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lang="en-US" spc="-90">
                <a:solidFill>
                  <a:srgbClr val="FFFFFF"/>
                </a:solidFill>
                <a:latin typeface="Verdana"/>
                <a:cs typeface="Verdana"/>
              </a:rPr>
              <a:t>DEEP </a:t>
            </a:r>
            <a:endParaRPr dirty="0" sz="3400" lang="en-US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3400" lang="en-US" spc="-140">
                <a:solidFill>
                  <a:srgbClr val="FFFFFF"/>
                </a:solidFill>
                <a:latin typeface="Verdana"/>
                <a:cs typeface="Verdana"/>
              </a:rPr>
              <a:t>      Kakinada</a:t>
            </a:r>
            <a:r>
              <a:rPr dirty="0" sz="3400" lang="en-US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lang="en-US" spc="-75">
                <a:solidFill>
                  <a:srgbClr val="FFFFFF"/>
                </a:solidFill>
                <a:latin typeface="Verdana"/>
                <a:cs typeface="Verdana"/>
              </a:rPr>
              <a:t>Institute</a:t>
            </a:r>
            <a:r>
              <a:rPr dirty="0" sz="3400" lang="en-US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lang="en-US" spc="5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400" lang="en-US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lang="en-US" spc="-105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r>
              <a:rPr dirty="0" sz="3400" lang="en-US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lang="en-US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 lang="en-US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lang="en-US" spc="-55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dirty="0" sz="3400" lang="en-US" spc="-310">
                <a:solidFill>
                  <a:srgbClr val="FFFFFF"/>
                </a:solidFill>
                <a:latin typeface="Verdana"/>
                <a:cs typeface="Verdana"/>
              </a:rPr>
              <a:t> (KIET)</a:t>
            </a:r>
            <a:endParaRPr dirty="0" sz="3400" lang="en-US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097172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/>
          </p:spPr>
        </p:pic>
        <p:sp>
          <p:nvSpPr>
            <p:cNvPr id="1048619" name="object 4"/>
            <p:cNvSpPr/>
            <p:nvPr/>
          </p:nvSpPr>
          <p:spPr>
            <a:xfrm>
              <a:off x="0" y="3135355"/>
              <a:ext cx="13320394" cy="76200"/>
            </a:xfrm>
            <a:custGeom>
              <a:avLst/>
              <a:ahLst/>
              <a:rect l="l" t="t" r="r" b="b"/>
              <a:pathLst>
                <a:path w="13320394" h="76200">
                  <a:moveTo>
                    <a:pt x="13320397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3320397" y="0"/>
                  </a:lnTo>
                  <a:lnTo>
                    <a:pt x="13320397" y="76199"/>
                  </a:lnTo>
                  <a:close/>
                </a:path>
              </a:pathLst>
            </a:custGeom>
            <a:solidFill>
              <a:srgbClr val="C23A97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5"/>
          <p:cNvSpPr txBox="1">
            <a:spLocks noGrp="1"/>
          </p:cNvSpPr>
          <p:nvPr>
            <p:ph type="title"/>
          </p:nvPr>
        </p:nvSpPr>
        <p:spPr>
          <a:xfrm>
            <a:off x="1016148" y="1226635"/>
            <a:ext cx="7576820" cy="13716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75"/>
              <a:t>REFERENCES</a:t>
            </a:r>
          </a:p>
        </p:txBody>
      </p:sp>
      <p:grpSp>
        <p:nvGrpSpPr>
          <p:cNvPr id="40" name="object 6"/>
          <p:cNvGrpSpPr/>
          <p:nvPr/>
        </p:nvGrpSpPr>
        <p:grpSpPr>
          <a:xfrm>
            <a:off x="317867" y="4100526"/>
            <a:ext cx="130810" cy="2184400"/>
            <a:chOff x="317867" y="4100526"/>
            <a:chExt cx="130810" cy="2184400"/>
          </a:xfrm>
        </p:grpSpPr>
        <p:pic>
          <p:nvPicPr>
            <p:cNvPr id="2097173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17867" y="4100526"/>
              <a:ext cx="130407" cy="130407"/>
            </a:xfrm>
            <a:prstGeom prst="rect"/>
          </p:spPr>
        </p:pic>
        <p:pic>
          <p:nvPicPr>
            <p:cNvPr id="2097174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17867" y="6154438"/>
              <a:ext cx="130407" cy="130406"/>
            </a:xfrm>
            <a:prstGeom prst="rect"/>
          </p:spPr>
        </p:pic>
      </p:grpSp>
      <p:sp>
        <p:nvSpPr>
          <p:cNvPr id="1048621" name="object 9"/>
          <p:cNvSpPr txBox="1"/>
          <p:nvPr/>
        </p:nvSpPr>
        <p:spPr>
          <a:xfrm>
            <a:off x="144832" y="3835701"/>
            <a:ext cx="17998440" cy="4530771"/>
          </a:xfrm>
          <a:prstGeom prst="rect"/>
        </p:spPr>
        <p:txBody>
          <a:bodyPr bIns="0" lIns="0" rIns="0" rtlCol="0" tIns="83820" vert="horz" wrap="square">
            <a:spAutoFit/>
          </a:bodyPr>
          <a:p>
            <a:pPr algn="ctr" marL="628015">
              <a:lnSpc>
                <a:spcPct val="100000"/>
              </a:lnSpc>
              <a:spcBef>
                <a:spcPts val="660"/>
              </a:spcBef>
            </a:pPr>
            <a:r>
              <a:rPr dirty="0" sz="2900" spc="-254">
                <a:solidFill>
                  <a:srgbClr val="FFFFFF"/>
                </a:solidFill>
                <a:latin typeface="Arial Black"/>
                <a:cs typeface="Arial Black"/>
              </a:rPr>
              <a:t>Research</a:t>
            </a:r>
            <a:r>
              <a:rPr dirty="0" sz="2900" spc="-2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900" spc="-55">
                <a:solidFill>
                  <a:srgbClr val="FFFFFF"/>
                </a:solidFill>
                <a:latin typeface="Arial Black"/>
                <a:cs typeface="Arial Black"/>
              </a:rPr>
              <a:t>Papers:</a:t>
            </a:r>
            <a:endParaRPr dirty="0" sz="2900">
              <a:latin typeface="Arial Black"/>
              <a:cs typeface="Arial Black"/>
            </a:endParaRPr>
          </a:p>
          <a:p>
            <a:pPr algn="ctr" indent="-635" marL="12065" marR="5080">
              <a:lnSpc>
                <a:spcPct val="116199"/>
              </a:lnSpc>
            </a:pP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Maas,</a:t>
            </a:r>
            <a:r>
              <a:rPr dirty="0" sz="29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20">
                <a:solidFill>
                  <a:srgbClr val="FFFFFF"/>
                </a:solidFill>
                <a:latin typeface="Lucida Sans Unicode"/>
                <a:cs typeface="Lucida Sans Unicode"/>
              </a:rPr>
              <a:t>A.</a:t>
            </a:r>
            <a:r>
              <a:rPr dirty="0" sz="29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80">
                <a:solidFill>
                  <a:srgbClr val="FFFFFF"/>
                </a:solidFill>
                <a:latin typeface="Lucida Sans Unicode"/>
                <a:cs typeface="Lucida Sans Unicode"/>
              </a:rPr>
              <a:t>L.,</a:t>
            </a:r>
            <a:r>
              <a:rPr dirty="0" sz="29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Daly,</a:t>
            </a:r>
            <a:r>
              <a:rPr dirty="0" sz="29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50">
                <a:solidFill>
                  <a:srgbClr val="FFFFFF"/>
                </a:solidFill>
                <a:latin typeface="Lucida Sans Unicode"/>
                <a:cs typeface="Lucida Sans Unicode"/>
              </a:rPr>
              <a:t>R.</a:t>
            </a:r>
            <a:r>
              <a:rPr dirty="0" sz="29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45">
                <a:solidFill>
                  <a:srgbClr val="FFFFFF"/>
                </a:solidFill>
                <a:latin typeface="Lucida Sans Unicode"/>
                <a:cs typeface="Lucida Sans Unicode"/>
              </a:rPr>
              <a:t>E.,</a:t>
            </a:r>
            <a:r>
              <a:rPr dirty="0" sz="29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Pham,</a:t>
            </a:r>
            <a:r>
              <a:rPr dirty="0" sz="29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60">
                <a:solidFill>
                  <a:srgbClr val="FFFFFF"/>
                </a:solidFill>
                <a:latin typeface="Lucida Sans Unicode"/>
                <a:cs typeface="Lucida Sans Unicode"/>
              </a:rPr>
              <a:t>P.</a:t>
            </a:r>
            <a:r>
              <a:rPr dirty="0" sz="29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60">
                <a:solidFill>
                  <a:srgbClr val="FFFFFF"/>
                </a:solidFill>
                <a:latin typeface="Lucida Sans Unicode"/>
                <a:cs typeface="Lucida Sans Unicode"/>
              </a:rPr>
              <a:t>T., </a:t>
            </a:r>
            <a:r>
              <a:rPr dirty="0" sz="2900" spc="-60">
                <a:solidFill>
                  <a:srgbClr val="FFFFFF"/>
                </a:solidFill>
                <a:latin typeface="Lucida Sans Unicode"/>
                <a:cs typeface="Lucida Sans Unicode"/>
              </a:rPr>
              <a:t>Huang,</a:t>
            </a:r>
            <a:r>
              <a:rPr dirty="0" sz="29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95">
                <a:solidFill>
                  <a:srgbClr val="FFFFFF"/>
                </a:solidFill>
                <a:latin typeface="Lucida Sans Unicode"/>
                <a:cs typeface="Lucida Sans Unicode"/>
              </a:rPr>
              <a:t>D.,</a:t>
            </a:r>
            <a:r>
              <a:rPr dirty="0" sz="29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5">
                <a:solidFill>
                  <a:srgbClr val="FFFFFF"/>
                </a:solidFill>
                <a:latin typeface="Lucida Sans Unicode"/>
                <a:cs typeface="Lucida Sans Unicode"/>
              </a:rPr>
              <a:t>Ng,</a:t>
            </a:r>
            <a:r>
              <a:rPr dirty="0" sz="29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20">
                <a:solidFill>
                  <a:srgbClr val="FFFFFF"/>
                </a:solidFill>
                <a:latin typeface="Lucida Sans Unicode"/>
                <a:cs typeface="Lucida Sans Unicode"/>
              </a:rPr>
              <a:t>A.</a:t>
            </a:r>
            <a:r>
              <a:rPr dirty="0" sz="29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14">
                <a:solidFill>
                  <a:srgbClr val="FFFFFF"/>
                </a:solidFill>
                <a:latin typeface="Lucida Sans Unicode"/>
                <a:cs typeface="Lucida Sans Unicode"/>
              </a:rPr>
              <a:t>Y.,</a:t>
            </a:r>
            <a:r>
              <a:rPr dirty="0" sz="29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1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dirty="0" sz="29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Potts,</a:t>
            </a:r>
            <a:r>
              <a:rPr dirty="0" sz="29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70">
                <a:solidFill>
                  <a:srgbClr val="FFFFFF"/>
                </a:solidFill>
                <a:latin typeface="Lucida Sans Unicode"/>
                <a:cs typeface="Lucida Sans Unicode"/>
              </a:rPr>
              <a:t>C.</a:t>
            </a:r>
            <a:r>
              <a:rPr dirty="0" sz="29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20">
                <a:solidFill>
                  <a:srgbClr val="FFFFFF"/>
                </a:solidFill>
                <a:latin typeface="Lucida Sans Unicode"/>
                <a:cs typeface="Lucida Sans Unicode"/>
              </a:rPr>
              <a:t>(2011).</a:t>
            </a:r>
            <a:r>
              <a:rPr dirty="0" sz="29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25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9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60">
                <a:solidFill>
                  <a:srgbClr val="FFFFFF"/>
                </a:solidFill>
                <a:latin typeface="Lucida Sans Unicode"/>
                <a:cs typeface="Lucida Sans Unicode"/>
              </a:rPr>
              <a:t>Word</a:t>
            </a:r>
            <a:r>
              <a:rPr dirty="0" sz="29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Vectors</a:t>
            </a:r>
            <a:r>
              <a:rPr dirty="0" sz="29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2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Sentiment</a:t>
            </a:r>
            <a:r>
              <a:rPr dirty="0" sz="29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30">
                <a:solidFill>
                  <a:srgbClr val="FFFFFF"/>
                </a:solidFill>
                <a:latin typeface="Lucida Sans Unicode"/>
                <a:cs typeface="Lucida Sans Unicode"/>
              </a:rPr>
              <a:t>Analysis.</a:t>
            </a:r>
            <a:r>
              <a:rPr dirty="0" sz="29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9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i="1" spc="-30">
                <a:solidFill>
                  <a:srgbClr val="FFFFFF"/>
                </a:solidFill>
                <a:latin typeface="Verdana"/>
                <a:cs typeface="Verdana"/>
              </a:rPr>
              <a:t>Proceedings</a:t>
            </a:r>
            <a:r>
              <a:rPr dirty="0" sz="2900" i="1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i="1" spc="5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900" i="1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i="1" spc="-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900" i="1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i="1" spc="-25">
                <a:solidFill>
                  <a:srgbClr val="FFFFFF"/>
                </a:solidFill>
                <a:latin typeface="Verdana"/>
                <a:cs typeface="Verdana"/>
              </a:rPr>
              <a:t>49th</a:t>
            </a:r>
            <a:r>
              <a:rPr dirty="0" sz="2900" i="1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i="1" spc="-10">
                <a:solidFill>
                  <a:srgbClr val="FFFFFF"/>
                </a:solidFill>
                <a:latin typeface="Verdana"/>
                <a:cs typeface="Verdana"/>
              </a:rPr>
              <a:t>Annual</a:t>
            </a:r>
            <a:r>
              <a:rPr dirty="0" sz="2900" i="1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i="1" spc="-35">
                <a:solidFill>
                  <a:srgbClr val="FFFFFF"/>
                </a:solidFill>
                <a:latin typeface="Verdana"/>
                <a:cs typeface="Verdana"/>
              </a:rPr>
              <a:t>Meeting</a:t>
            </a:r>
            <a:r>
              <a:rPr dirty="0" sz="2900" i="1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i="1" spc="5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900" i="1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i="1" spc="-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900" i="1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i="1">
                <a:solidFill>
                  <a:srgbClr val="FFFFFF"/>
                </a:solidFill>
                <a:latin typeface="Verdana"/>
                <a:cs typeface="Verdana"/>
              </a:rPr>
              <a:t>Association</a:t>
            </a:r>
            <a:r>
              <a:rPr dirty="0" sz="2900" i="1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i="1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900" i="1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i="1" spc="-10">
                <a:solidFill>
                  <a:srgbClr val="FFFFFF"/>
                </a:solidFill>
                <a:latin typeface="Verdana"/>
                <a:cs typeface="Verdana"/>
              </a:rPr>
              <a:t>Computational </a:t>
            </a:r>
            <a:r>
              <a:rPr dirty="0" sz="2900" i="1" spc="-85">
                <a:solidFill>
                  <a:srgbClr val="FFFFFF"/>
                </a:solidFill>
                <a:latin typeface="Verdana"/>
                <a:cs typeface="Verdana"/>
              </a:rPr>
              <a:t>Linguistics:</a:t>
            </a:r>
            <a:r>
              <a:rPr dirty="0" sz="2900" i="1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i="1" spc="-45">
                <a:solidFill>
                  <a:srgbClr val="FFFFFF"/>
                </a:solidFill>
                <a:latin typeface="Verdana"/>
                <a:cs typeface="Verdana"/>
              </a:rPr>
              <a:t>Human</a:t>
            </a:r>
            <a:r>
              <a:rPr dirty="0" sz="2900" i="1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i="1" spc="-5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dirty="0" sz="2900" i="1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i="1" spc="-45">
                <a:solidFill>
                  <a:srgbClr val="FFFFFF"/>
                </a:solidFill>
                <a:latin typeface="Verdana"/>
                <a:cs typeface="Verdana"/>
              </a:rPr>
              <a:t>Technologies</a:t>
            </a:r>
            <a:r>
              <a:rPr dirty="0" sz="2900" i="1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FFFFFF"/>
                </a:solidFill>
                <a:latin typeface="Lucida Sans Unicode"/>
                <a:cs typeface="Lucida Sans Unicode"/>
              </a:rPr>
              <a:t>(pp.</a:t>
            </a:r>
            <a:r>
              <a:rPr dirty="0" sz="29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315">
                <a:solidFill>
                  <a:srgbClr val="FFFFFF"/>
                </a:solidFill>
                <a:latin typeface="Lucida Sans Unicode"/>
                <a:cs typeface="Lucida Sans Unicode"/>
              </a:rPr>
              <a:t>142-</a:t>
            </a:r>
            <a:r>
              <a:rPr dirty="0" sz="2900" spc="-20">
                <a:solidFill>
                  <a:srgbClr val="FFFFFF"/>
                </a:solidFill>
                <a:latin typeface="Lucida Sans Unicode"/>
                <a:cs typeface="Lucida Sans Unicode"/>
              </a:rPr>
              <a:t>150)</a:t>
            </a:r>
            <a:endParaRPr dirty="0" sz="2900">
              <a:latin typeface="Lucida Sans Unicode"/>
              <a:cs typeface="Lucida Sans Unicode"/>
            </a:endParaRPr>
          </a:p>
          <a:p>
            <a:pPr algn="ctr" marL="628015">
              <a:lnSpc>
                <a:spcPct val="100000"/>
              </a:lnSpc>
              <a:spcBef>
                <a:spcPts val="560"/>
              </a:spcBef>
            </a:pPr>
            <a:r>
              <a:rPr dirty="0" sz="2900" spc="-165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2900" spc="-165">
                <a:solidFill>
                  <a:srgbClr val="FFFFFF"/>
                </a:solidFill>
                <a:latin typeface="Arial Black"/>
                <a:cs typeface="Arial Black"/>
              </a:rPr>
              <a:t>ebsites</a:t>
            </a:r>
            <a:r>
              <a:rPr dirty="0" sz="290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900" spc="-17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2900" spc="-2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900" spc="-150">
                <a:solidFill>
                  <a:srgbClr val="FFFFFF"/>
                </a:solidFill>
                <a:latin typeface="Arial Black"/>
                <a:cs typeface="Arial Black"/>
              </a:rPr>
              <a:t>Online</a:t>
            </a:r>
            <a:r>
              <a:rPr dirty="0" sz="290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900" spc="-120">
                <a:solidFill>
                  <a:srgbClr val="FFFFFF"/>
                </a:solidFill>
                <a:latin typeface="Arial Black"/>
                <a:cs typeface="Arial Black"/>
              </a:rPr>
              <a:t>Resources:</a:t>
            </a:r>
            <a:endParaRPr dirty="0" sz="2900">
              <a:latin typeface="Arial Black"/>
              <a:cs typeface="Arial Black"/>
            </a:endParaRPr>
          </a:p>
          <a:p>
            <a:pPr indent="-238125" marL="2752090" marR="2611755">
              <a:lnSpc>
                <a:spcPct val="116199"/>
              </a:lnSpc>
              <a:buSzPct val="96551"/>
              <a:buChar char="•"/>
              <a:tabLst>
                <a:tab algn="l" pos="3235960"/>
              </a:tabLst>
            </a:pPr>
            <a:r>
              <a:rPr dirty="0" sz="2900" spc="-20">
                <a:solidFill>
                  <a:srgbClr val="FFFFFF"/>
                </a:solidFill>
                <a:latin typeface="Lucida Sans Unicode"/>
                <a:cs typeface="Lucida Sans Unicode"/>
              </a:rPr>
              <a:t>TensorFlow.</a:t>
            </a:r>
            <a:r>
              <a:rPr dirty="0" sz="29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65">
                <a:solidFill>
                  <a:srgbClr val="FFFFFF"/>
                </a:solidFill>
                <a:latin typeface="Lucida Sans Unicode"/>
                <a:cs typeface="Lucida Sans Unicode"/>
              </a:rPr>
              <a:t>(n.d.).</a:t>
            </a:r>
            <a:r>
              <a:rPr dirty="0" sz="29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Sentiment</a:t>
            </a:r>
            <a:r>
              <a:rPr dirty="0" sz="29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r>
              <a:rPr dirty="0" sz="29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9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20">
                <a:solidFill>
                  <a:srgbClr val="FFFFFF"/>
                </a:solidFill>
                <a:latin typeface="Lucida Sans Unicode"/>
                <a:cs typeface="Lucida Sans Unicode"/>
              </a:rPr>
              <a:t>TensorFlow.</a:t>
            </a:r>
            <a:r>
              <a:rPr dirty="0" sz="29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45">
                <a:solidFill>
                  <a:srgbClr val="FFFFFF"/>
                </a:solidFill>
                <a:latin typeface="Lucida Sans Unicode"/>
                <a:cs typeface="Lucida Sans Unicode"/>
              </a:rPr>
              <a:t>Retrieved</a:t>
            </a:r>
            <a:r>
              <a:rPr dirty="0" sz="29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20">
                <a:solidFill>
                  <a:srgbClr val="FFFFFF"/>
                </a:solidFill>
                <a:latin typeface="Lucida Sans Unicode"/>
                <a:cs typeface="Lucida Sans Unicode"/>
              </a:rPr>
              <a:t>from 	</a:t>
            </a:r>
            <a:r>
              <a:rPr dirty="0" sz="2900" spc="-25">
                <a:solidFill>
                  <a:srgbClr val="FFFFFF"/>
                </a:solidFill>
                <a:latin typeface="Lucida Sans Unicode"/>
                <a:cs typeface="Lucida Sans Unicode"/>
              </a:rPr>
              <a:t>https://</a:t>
            </a:r>
            <a:r>
              <a:rPr dirty="0" sz="2900" spc="-25">
                <a:solidFill>
                  <a:srgbClr val="FFFFFF"/>
                </a:solidFill>
                <a:latin typeface="Lucida Sans Unicode"/>
                <a:cs typeface="Lucida Sans Unicode"/>
                <a:hlinkClick r:id="rId4"/>
              </a:rPr>
              <a:t>www.tensorflow.org/tutorials/text/text_classification_rnn</a:t>
            </a:r>
            <a:endParaRPr dirty="0" sz="2900">
              <a:latin typeface="Lucida Sans Unicode"/>
              <a:cs typeface="Lucida Sans Unicode"/>
            </a:endParaRPr>
          </a:p>
          <a:p>
            <a:pPr indent="-150495" lvl="1" marL="2946400" marR="2893695">
              <a:lnSpc>
                <a:spcPct val="116199"/>
              </a:lnSpc>
              <a:buSzPct val="96551"/>
              <a:buChar char="•"/>
              <a:tabLst>
                <a:tab algn="l" pos="2946400"/>
                <a:tab algn="l" pos="3034030"/>
              </a:tabLst>
            </a:pPr>
            <a:r>
              <a:rPr dirty="0" sz="2900" spc="-90">
                <a:solidFill>
                  <a:srgbClr val="FFFFFF"/>
                </a:solidFill>
                <a:latin typeface="Lucida Sans Unicode"/>
                <a:cs typeface="Lucida Sans Unicode"/>
              </a:rPr>
              <a:t>	Scikit-</a:t>
            </a:r>
            <a:r>
              <a:rPr dirty="0" sz="2900" spc="-20">
                <a:solidFill>
                  <a:srgbClr val="FFFFFF"/>
                </a:solidFill>
                <a:latin typeface="Lucida Sans Unicode"/>
                <a:cs typeface="Lucida Sans Unicode"/>
              </a:rPr>
              <a:t>learn.</a:t>
            </a:r>
            <a:r>
              <a:rPr dirty="0" sz="29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65">
                <a:solidFill>
                  <a:srgbClr val="FFFFFF"/>
                </a:solidFill>
                <a:latin typeface="Lucida Sans Unicode"/>
                <a:cs typeface="Lucida Sans Unicode"/>
              </a:rPr>
              <a:t>(n.d.).</a:t>
            </a:r>
            <a:r>
              <a:rPr dirty="0" sz="29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Sentiment</a:t>
            </a:r>
            <a:r>
              <a:rPr dirty="0" sz="29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30">
                <a:solidFill>
                  <a:srgbClr val="FFFFFF"/>
                </a:solidFill>
                <a:latin typeface="Lucida Sans Unicode"/>
                <a:cs typeface="Lucida Sans Unicode"/>
              </a:rPr>
              <a:t>Analysis.</a:t>
            </a:r>
            <a:r>
              <a:rPr dirty="0" sz="29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45">
                <a:solidFill>
                  <a:srgbClr val="FFFFFF"/>
                </a:solidFill>
                <a:latin typeface="Lucida Sans Unicode"/>
                <a:cs typeface="Lucida Sans Unicode"/>
              </a:rPr>
              <a:t>Retrieved</a:t>
            </a:r>
            <a:r>
              <a:rPr dirty="0" sz="29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29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65">
                <a:solidFill>
                  <a:srgbClr val="FFFFFF"/>
                </a:solidFill>
                <a:latin typeface="Lucida Sans Unicode"/>
                <a:cs typeface="Lucida Sans Unicode"/>
              </a:rPr>
              <a:t>https://scikit- </a:t>
            </a:r>
            <a:r>
              <a:rPr dirty="0" sz="2900" spc="-35">
                <a:solidFill>
                  <a:srgbClr val="FFFFFF"/>
                </a:solidFill>
                <a:latin typeface="Lucida Sans Unicode"/>
                <a:cs typeface="Lucida Sans Unicode"/>
              </a:rPr>
              <a:t>learn.org/stable/tutorial/text_analytics/working_with_text_data.html</a:t>
            </a:r>
            <a:endParaRPr dirty="0" sz="2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1357555" y="603929"/>
            <a:ext cx="15572889" cy="2717800"/>
          </a:xfrm>
        </p:spPr>
        <p:txBody>
          <a:bodyPr/>
          <a:p>
            <a:r>
              <a:rPr dirty="0" lang="en-US">
                <a:solidFill>
                  <a:schemeClr val="tx1"/>
                </a:solidFill>
              </a:rPr>
              <a:t>PROJECT LINK</a:t>
            </a:r>
            <a:br>
              <a:rPr dirty="0" lang="en-US">
                <a:solidFill>
                  <a:schemeClr val="tx1"/>
                </a:solidFill>
              </a:rPr>
            </a:br>
            <a:endParaRPr dirty="0" lang="en-IN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048645" name=""/>
          <p:cNvSpPr txBox="1"/>
          <p:nvPr/>
        </p:nvSpPr>
        <p:spPr>
          <a:xfrm>
            <a:off x="3405859" y="4632960"/>
            <a:ext cx="12431618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https://github.com/Sandeepsaka/Sandeep-AIML.git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 txBox="1">
            <a:spLocks noGrp="1"/>
          </p:cNvSpPr>
          <p:nvPr>
            <p:ph type="title"/>
          </p:nvPr>
        </p:nvSpPr>
        <p:spPr>
          <a:xfrm>
            <a:off x="5667681" y="4414900"/>
            <a:ext cx="6952615" cy="13716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44">
                <a:solidFill>
                  <a:srgbClr val="000000"/>
                </a:solidFill>
              </a:rPr>
              <a:t>THANK</a:t>
            </a:r>
            <a:r>
              <a:rPr dirty="0" spc="-855">
                <a:solidFill>
                  <a:srgbClr val="000000"/>
                </a:solidFill>
              </a:rPr>
              <a:t> </a:t>
            </a:r>
            <a:r>
              <a:rPr dirty="0" spc="-894">
                <a:solidFill>
                  <a:srgbClr val="000000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bIns="0" lIns="0" rIns="0" rtlCol="0" tIns="0" wrap="square"/>
          <a:p/>
        </p:txBody>
      </p:sp>
      <p:grpSp>
        <p:nvGrpSpPr>
          <p:cNvPr id="23" name="object 3"/>
          <p:cNvGrpSpPr/>
          <p:nvPr/>
        </p:nvGrpSpPr>
        <p:grpSpPr>
          <a:xfrm>
            <a:off x="0" y="-8187"/>
            <a:ext cx="18288000" cy="10295255"/>
            <a:chOff x="0" y="-8187"/>
            <a:chExt cx="18288000" cy="10295255"/>
          </a:xfrm>
        </p:grpSpPr>
        <p:pic>
          <p:nvPicPr>
            <p:cNvPr id="2097153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7" y="-8187"/>
              <a:ext cx="13641300" cy="10295147"/>
            </a:xfrm>
            <a:prstGeom prst="rect"/>
          </p:spPr>
        </p:pic>
        <p:sp>
          <p:nvSpPr>
            <p:cNvPr id="1048590" name="object 5"/>
            <p:cNvSpPr/>
            <p:nvPr/>
          </p:nvSpPr>
          <p:spPr>
            <a:xfrm>
              <a:off x="8509346" y="273489"/>
              <a:ext cx="9779000" cy="10013950"/>
            </a:xfrm>
            <a:custGeom>
              <a:avLst/>
              <a:ahLst/>
              <a:rect l="l" t="t" r="r" b="b"/>
              <a:pathLst>
                <a:path w="9779000" h="10013950">
                  <a:moveTo>
                    <a:pt x="9778556" y="0"/>
                  </a:moveTo>
                  <a:lnTo>
                    <a:pt x="9778556" y="10013510"/>
                  </a:lnTo>
                  <a:lnTo>
                    <a:pt x="0" y="10013510"/>
                  </a:lnTo>
                  <a:lnTo>
                    <a:pt x="0" y="0"/>
                  </a:lnTo>
                  <a:lnTo>
                    <a:pt x="9778556" y="0"/>
                  </a:lnTo>
                  <a:close/>
                </a:path>
              </a:pathLst>
            </a:custGeom>
            <a:solidFill>
              <a:srgbClr val="182153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1" name="object 6"/>
            <p:cNvSpPr/>
            <p:nvPr/>
          </p:nvSpPr>
          <p:spPr>
            <a:xfrm>
              <a:off x="0" y="8251178"/>
              <a:ext cx="14668500" cy="76200"/>
            </a:xfrm>
            <a:custGeom>
              <a:avLst/>
              <a:ahLst/>
              <a:rect l="l" t="t" r="r" b="b"/>
              <a:pathLst>
                <a:path w="14668500" h="76200">
                  <a:moveTo>
                    <a:pt x="14667981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4667981" y="0"/>
                  </a:lnTo>
                  <a:lnTo>
                    <a:pt x="14667981" y="76199"/>
                  </a:lnTo>
                  <a:close/>
                </a:path>
              </a:pathLst>
            </a:custGeom>
            <a:solidFill>
              <a:srgbClr val="C23A9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2" name="object 7"/>
            <p:cNvSpPr/>
            <p:nvPr/>
          </p:nvSpPr>
          <p:spPr>
            <a:xfrm>
              <a:off x="9143886" y="2685735"/>
              <a:ext cx="8347709" cy="0"/>
            </a:xfrm>
            <a:custGeom>
              <a:avLst/>
              <a:ahLst/>
              <a:rect l="l" t="t" r="r" b="b"/>
              <a:pathLst>
                <a:path w="8347709">
                  <a:moveTo>
                    <a:pt x="8347435" y="0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F5F5F5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593" name="object 8"/>
          <p:cNvSpPr txBox="1">
            <a:spLocks noGrp="1"/>
          </p:cNvSpPr>
          <p:nvPr>
            <p:ph type="title"/>
          </p:nvPr>
        </p:nvSpPr>
        <p:spPr>
          <a:xfrm>
            <a:off x="1357555" y="603928"/>
            <a:ext cx="15572889" cy="13716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8136255">
              <a:lnSpc>
                <a:spcPct val="100000"/>
              </a:lnSpc>
              <a:spcBef>
                <a:spcPts val="100"/>
              </a:spcBef>
            </a:pPr>
            <a:r>
              <a:rPr dirty="0" spc="-815"/>
              <a:t>OUTLINE</a:t>
            </a:r>
          </a:p>
        </p:txBody>
      </p:sp>
      <p:sp>
        <p:nvSpPr>
          <p:cNvPr id="1048594" name="object 9"/>
          <p:cNvSpPr txBox="1"/>
          <p:nvPr/>
        </p:nvSpPr>
        <p:spPr>
          <a:xfrm>
            <a:off x="8774170" y="3215847"/>
            <a:ext cx="9249410" cy="262054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indent="-87630" marL="2195195" marR="2187575">
              <a:lnSpc>
                <a:spcPct val="117300"/>
              </a:lnSpc>
              <a:spcBef>
                <a:spcPts val="95"/>
              </a:spcBef>
            </a:pPr>
            <a:r>
              <a:rPr dirty="0" sz="2900" spc="-145">
                <a:solidFill>
                  <a:srgbClr val="FFFFFF"/>
                </a:solidFill>
                <a:latin typeface="Arial Black"/>
                <a:cs typeface="Arial Black"/>
              </a:rPr>
              <a:t>Problem</a:t>
            </a:r>
            <a:r>
              <a:rPr dirty="0" sz="2900" spc="-22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900" spc="-65">
                <a:solidFill>
                  <a:srgbClr val="FFFFFF"/>
                </a:solidFill>
                <a:latin typeface="Arial Black"/>
                <a:cs typeface="Arial Black"/>
              </a:rPr>
              <a:t>Statement </a:t>
            </a:r>
            <a:r>
              <a:rPr dirty="0" sz="2900" spc="-160">
                <a:solidFill>
                  <a:srgbClr val="FFFFFF"/>
                </a:solidFill>
                <a:latin typeface="Arial Black"/>
                <a:cs typeface="Arial Black"/>
              </a:rPr>
              <a:t>Proposed</a:t>
            </a:r>
            <a:r>
              <a:rPr dirty="0" sz="29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900" spc="-125">
                <a:solidFill>
                  <a:srgbClr val="FFFFFF"/>
                </a:solidFill>
                <a:latin typeface="Arial Black"/>
                <a:cs typeface="Arial Black"/>
              </a:rPr>
              <a:t>System/Solution</a:t>
            </a:r>
            <a:endParaRPr sz="2900">
              <a:latin typeface="Arial Black"/>
              <a:cs typeface="Arial Black"/>
            </a:endParaRPr>
          </a:p>
          <a:p>
            <a:pPr algn="ctr" marL="12700" marR="5080">
              <a:lnSpc>
                <a:spcPts val="4079"/>
              </a:lnSpc>
              <a:spcBef>
                <a:spcPts val="235"/>
              </a:spcBef>
            </a:pPr>
            <a:r>
              <a:rPr dirty="0" sz="2900" spc="-220">
                <a:solidFill>
                  <a:srgbClr val="FFFFFF"/>
                </a:solidFill>
                <a:latin typeface="Arial Black"/>
                <a:cs typeface="Arial Black"/>
              </a:rPr>
              <a:t>System </a:t>
            </a:r>
            <a:r>
              <a:rPr dirty="0" sz="2900" spc="-145">
                <a:solidFill>
                  <a:srgbClr val="FFFFFF"/>
                </a:solidFill>
                <a:latin typeface="Arial Black"/>
                <a:cs typeface="Arial Black"/>
              </a:rPr>
              <a:t>Development</a:t>
            </a:r>
            <a:r>
              <a:rPr dirty="0" sz="2900" spc="-2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900" spc="-165">
                <a:solidFill>
                  <a:srgbClr val="FFFFFF"/>
                </a:solidFill>
                <a:latin typeface="Arial Black"/>
                <a:cs typeface="Arial Black"/>
              </a:rPr>
              <a:t>Approach</a:t>
            </a:r>
            <a:r>
              <a:rPr dirty="0" sz="2900" spc="-2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900" spc="-185">
                <a:solidFill>
                  <a:srgbClr val="FFFFFF"/>
                </a:solidFill>
                <a:latin typeface="Arial Black"/>
                <a:cs typeface="Arial Black"/>
              </a:rPr>
              <a:t>(Technology</a:t>
            </a:r>
            <a:r>
              <a:rPr dirty="0" sz="2900" spc="-2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900" spc="-120">
                <a:solidFill>
                  <a:srgbClr val="FFFFFF"/>
                </a:solidFill>
                <a:latin typeface="Arial Black"/>
                <a:cs typeface="Arial Black"/>
              </a:rPr>
              <a:t>Used) </a:t>
            </a:r>
            <a:r>
              <a:rPr dirty="0" sz="2900" spc="-155">
                <a:solidFill>
                  <a:srgbClr val="FFFFFF"/>
                </a:solidFill>
                <a:latin typeface="Arial Black"/>
                <a:cs typeface="Arial Black"/>
              </a:rPr>
              <a:t>Algorithm</a:t>
            </a:r>
            <a:r>
              <a:rPr dirty="0" sz="2900" spc="-1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900" spc="-75">
                <a:solidFill>
                  <a:srgbClr val="FFFFFF"/>
                </a:solidFill>
                <a:latin typeface="Arial Black"/>
                <a:cs typeface="Arial Black"/>
              </a:rPr>
              <a:t>&amp;Deployment</a:t>
            </a:r>
            <a:endParaRPr sz="2900">
              <a:latin typeface="Arial Black"/>
              <a:cs typeface="Arial Black"/>
            </a:endParaRPr>
          </a:p>
          <a:p>
            <a:pPr algn="ctr" marL="3418204" marR="3411220">
              <a:lnSpc>
                <a:spcPts val="4079"/>
              </a:lnSpc>
            </a:pPr>
            <a:r>
              <a:rPr dirty="0" sz="2900" spc="-35">
                <a:solidFill>
                  <a:srgbClr val="FFFFFF"/>
                </a:solidFill>
                <a:latin typeface="Arial Black"/>
                <a:cs typeface="Arial Black"/>
              </a:rPr>
              <a:t>Result </a:t>
            </a:r>
            <a:r>
              <a:rPr dirty="0" sz="2900" spc="-70">
                <a:solidFill>
                  <a:srgbClr val="FFFFFF"/>
                </a:solidFill>
                <a:latin typeface="Arial Black"/>
                <a:cs typeface="Arial Black"/>
              </a:rPr>
              <a:t>Conclusion </a:t>
            </a:r>
            <a:r>
              <a:rPr dirty="0" sz="2900" spc="-160">
                <a:solidFill>
                  <a:srgbClr val="FFFFFF"/>
                </a:solidFill>
                <a:latin typeface="Arial Black"/>
                <a:cs typeface="Arial Black"/>
              </a:rPr>
              <a:t>Future</a:t>
            </a:r>
            <a:r>
              <a:rPr dirty="0" sz="2900" spc="-2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900" spc="-204">
                <a:solidFill>
                  <a:srgbClr val="FFFFFF"/>
                </a:solidFill>
                <a:latin typeface="Arial Black"/>
                <a:cs typeface="Arial Black"/>
              </a:rPr>
              <a:t>Scope </a:t>
            </a:r>
            <a:r>
              <a:rPr dirty="0" sz="2900" spc="-114">
                <a:solidFill>
                  <a:srgbClr val="FFFFFF"/>
                </a:solidFill>
                <a:latin typeface="Arial Black"/>
                <a:cs typeface="Arial Black"/>
              </a:rPr>
              <a:t>References</a:t>
            </a:r>
            <a:endParaRPr sz="2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ctrTitle"/>
          </p:nvPr>
        </p:nvSpPr>
        <p:spPr>
          <a:xfrm>
            <a:off x="2138119" y="1500627"/>
            <a:ext cx="13065125" cy="13716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5"/>
              <a:t>PROBLEM</a:t>
            </a:r>
            <a:r>
              <a:rPr dirty="0" spc="-890"/>
              <a:t> </a:t>
            </a:r>
            <a:r>
              <a:rPr dirty="0" spc="-969"/>
              <a:t>STATEMENT</a:t>
            </a:r>
          </a:p>
        </p:txBody>
      </p:sp>
      <p:sp>
        <p:nvSpPr>
          <p:cNvPr id="1048602" name="object 3"/>
          <p:cNvSpPr txBox="1"/>
          <p:nvPr/>
        </p:nvSpPr>
        <p:spPr>
          <a:xfrm>
            <a:off x="1056652" y="4989957"/>
            <a:ext cx="16318230" cy="1652905"/>
          </a:xfrm>
          <a:prstGeom prst="rect"/>
        </p:spPr>
        <p:txBody>
          <a:bodyPr bIns="0" lIns="0" rIns="0" rtlCol="0" tIns="11430" vert="horz" wrap="square">
            <a:spAutoFit/>
          </a:bodyPr>
          <a:p>
            <a:pPr indent="-4742180" marL="4754245" marR="5080">
              <a:lnSpc>
                <a:spcPct val="117500"/>
              </a:lnSpc>
              <a:spcBef>
                <a:spcPts val="90"/>
              </a:spcBef>
            </a:pPr>
            <a:r>
              <a:rPr dirty="0" sz="4750" spc="-204">
                <a:solidFill>
                  <a:srgbClr val="FFFFFF"/>
                </a:solidFill>
                <a:latin typeface="Arial Black"/>
                <a:cs typeface="Arial Black"/>
              </a:rPr>
              <a:t>Develop</a:t>
            </a:r>
            <a:r>
              <a:rPr dirty="0" sz="4750" spc="-43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750" spc="-47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4750" spc="-43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750" spc="-275">
                <a:solidFill>
                  <a:srgbClr val="FFFFFF"/>
                </a:solidFill>
                <a:latin typeface="Arial Black"/>
                <a:cs typeface="Arial Black"/>
              </a:rPr>
              <a:t>sentiment</a:t>
            </a:r>
            <a:r>
              <a:rPr dirty="0" sz="4750" spc="-43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750" spc="-340">
                <a:solidFill>
                  <a:srgbClr val="FFFFFF"/>
                </a:solidFill>
                <a:latin typeface="Arial Black"/>
                <a:cs typeface="Arial Black"/>
              </a:rPr>
              <a:t>analysis</a:t>
            </a:r>
            <a:r>
              <a:rPr dirty="0" sz="4750" spc="-43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750" spc="-235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r>
              <a:rPr dirty="0" sz="4750" spc="-4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750" spc="-17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4750" spc="-43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750" spc="-325">
                <a:solidFill>
                  <a:srgbClr val="FFFFFF"/>
                </a:solidFill>
                <a:latin typeface="Arial Black"/>
                <a:cs typeface="Arial Black"/>
              </a:rPr>
              <a:t>classify</a:t>
            </a:r>
            <a:r>
              <a:rPr dirty="0" sz="4750" spc="-43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750" spc="-375">
                <a:solidFill>
                  <a:srgbClr val="FFFFFF"/>
                </a:solidFill>
                <a:latin typeface="Arial Black"/>
                <a:cs typeface="Arial Black"/>
              </a:rPr>
              <a:t>reviews </a:t>
            </a:r>
            <a:r>
              <a:rPr dirty="0" sz="4750" spc="-520">
                <a:solidFill>
                  <a:srgbClr val="FFFFFF"/>
                </a:solidFill>
                <a:latin typeface="Arial Black"/>
                <a:cs typeface="Arial Black"/>
              </a:rPr>
              <a:t>as</a:t>
            </a:r>
            <a:r>
              <a:rPr dirty="0" sz="4750" spc="-4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750" spc="-250">
                <a:solidFill>
                  <a:srgbClr val="FFFFFF"/>
                </a:solidFill>
                <a:latin typeface="Arial Black"/>
                <a:cs typeface="Arial Black"/>
              </a:rPr>
              <a:t>positive</a:t>
            </a:r>
            <a:r>
              <a:rPr dirty="0" sz="4750" spc="-4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750" spc="-16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dirty="0" sz="4750" spc="-4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750" spc="-315">
                <a:solidFill>
                  <a:srgbClr val="FFFFFF"/>
                </a:solidFill>
                <a:latin typeface="Arial Black"/>
                <a:cs typeface="Arial Black"/>
              </a:rPr>
              <a:t>negative</a:t>
            </a:r>
            <a:endParaRPr sz="4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/>
        </p:spPr>
      </p:pic>
      <p:sp>
        <p:nvSpPr>
          <p:cNvPr id="1048603" name="object 3"/>
          <p:cNvSpPr txBox="1"/>
          <p:nvPr/>
        </p:nvSpPr>
        <p:spPr>
          <a:xfrm>
            <a:off x="1792008" y="2345796"/>
            <a:ext cx="13190219" cy="7135763"/>
          </a:xfrm>
          <a:prstGeom prst="rect"/>
        </p:spPr>
        <p:txBody>
          <a:bodyPr bIns="0" lIns="0" rIns="0" rtlCol="0" tIns="59690" vert="horz" wrap="square">
            <a:spAutoFit/>
          </a:bodyPr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1950" spc="-20">
                <a:solidFill>
                  <a:srgbClr val="FFFFFF"/>
                </a:solidFill>
                <a:latin typeface="Arial Black"/>
                <a:cs typeface="Arial Black"/>
              </a:rPr>
              <a:t>Objective:</a:t>
            </a:r>
            <a:endParaRPr sz="1950">
              <a:latin typeface="Arial Black"/>
              <a:cs typeface="Arial Black"/>
            </a:endParaRPr>
          </a:p>
          <a:p>
            <a:pPr algn="ctr" marL="12700" marR="5080">
              <a:lnSpc>
                <a:spcPct val="115900"/>
              </a:lnSpc>
            </a:pPr>
            <a:r>
              <a:rPr dirty="0" sz="1950" spc="-110">
                <a:solidFill>
                  <a:srgbClr val="FFFFFF"/>
                </a:solidFill>
                <a:latin typeface="Verdana"/>
                <a:cs typeface="Verdana"/>
              </a:rPr>
              <a:t>±Enhance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Verdana"/>
                <a:cs typeface="Verdana"/>
              </a:rPr>
              <a:t>satisfaction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4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45">
                <a:solidFill>
                  <a:srgbClr val="FFFFFF"/>
                </a:solidFill>
                <a:latin typeface="Verdana"/>
                <a:cs typeface="Verdana"/>
              </a:rPr>
              <a:t>restaurant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Verdana"/>
                <a:cs typeface="Verdana"/>
              </a:rPr>
              <a:t>reputation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70">
                <a:solidFill>
                  <a:srgbClr val="FFFFFF"/>
                </a:solidFill>
                <a:latin typeface="Verdana"/>
                <a:cs typeface="Verdana"/>
              </a:rPr>
              <a:t>analyzing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FFFFFF"/>
                </a:solidFill>
                <a:latin typeface="Verdana"/>
                <a:cs typeface="Verdana"/>
              </a:rPr>
              <a:t>feedback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45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sentiment analysis</a:t>
            </a:r>
            <a:endParaRPr sz="1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1950" spc="-105">
                <a:solidFill>
                  <a:srgbClr val="FFFFFF"/>
                </a:solidFill>
                <a:latin typeface="Arial Black"/>
                <a:cs typeface="Arial Black"/>
              </a:rPr>
              <a:t>Solution</a:t>
            </a:r>
            <a:r>
              <a:rPr dirty="0" sz="195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Arial Black"/>
                <a:cs typeface="Arial Black"/>
              </a:rPr>
              <a:t>Overview:</a:t>
            </a:r>
            <a:endParaRPr sz="1950">
              <a:latin typeface="Arial Black"/>
              <a:cs typeface="Arial Black"/>
            </a:endParaRPr>
          </a:p>
          <a:p>
            <a:pPr algn="ctr" indent="-196850" marL="196850">
              <a:lnSpc>
                <a:spcPct val="100000"/>
              </a:lnSpc>
              <a:spcBef>
                <a:spcPts val="375"/>
              </a:spcBef>
              <a:buSzPct val="74358"/>
              <a:buFont typeface="Verdana"/>
              <a:buAutoNum type="arabicPeriod"/>
              <a:tabLst>
                <a:tab algn="l" pos="196850"/>
              </a:tabLst>
            </a:pPr>
            <a:r>
              <a:rPr dirty="0" sz="1950" spc="-125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dirty="0" sz="195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105">
                <a:solidFill>
                  <a:srgbClr val="FFFFFF"/>
                </a:solidFill>
                <a:latin typeface="Arial Black"/>
                <a:cs typeface="Arial Black"/>
              </a:rPr>
              <a:t>Collection:</a:t>
            </a:r>
            <a:r>
              <a:rPr dirty="0" sz="1950" spc="-105">
                <a:solidFill>
                  <a:srgbClr val="FFFFFF"/>
                </a:solidFill>
                <a:latin typeface="Verdana"/>
                <a:cs typeface="Verdana"/>
              </a:rPr>
              <a:t>1.Gather</a:t>
            </a:r>
            <a:r>
              <a:rPr dirty="0" sz="19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55">
                <a:solidFill>
                  <a:srgbClr val="FFFFFF"/>
                </a:solidFill>
                <a:latin typeface="Verdana"/>
                <a:cs typeface="Verdana"/>
              </a:rPr>
              <a:t>reviews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5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dirty="0" sz="19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80">
                <a:solidFill>
                  <a:srgbClr val="FFFFFF"/>
                </a:solidFill>
                <a:latin typeface="Verdana"/>
                <a:cs typeface="Verdana"/>
              </a:rPr>
              <a:t>(e.g.,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45">
                <a:solidFill>
                  <a:srgbClr val="FFFFFF"/>
                </a:solidFill>
                <a:latin typeface="Verdana"/>
                <a:cs typeface="Verdana"/>
              </a:rPr>
              <a:t>Yelp,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65">
                <a:solidFill>
                  <a:srgbClr val="FFFFFF"/>
                </a:solidFill>
                <a:latin typeface="Verdana"/>
                <a:cs typeface="Verdana"/>
              </a:rPr>
              <a:t>Google,</a:t>
            </a:r>
            <a:r>
              <a:rPr dirty="0" sz="19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TripAdvisor).</a:t>
            </a:r>
            <a:endParaRPr sz="1950">
              <a:latin typeface="Verdana"/>
              <a:cs typeface="Verdana"/>
            </a:endParaRPr>
          </a:p>
          <a:p>
            <a:pPr algn="ctr" indent="-200660" marL="200660">
              <a:lnSpc>
                <a:spcPct val="100000"/>
              </a:lnSpc>
              <a:spcBef>
                <a:spcPts val="370"/>
              </a:spcBef>
              <a:buSzPct val="74358"/>
              <a:buFont typeface="Verdana"/>
              <a:buAutoNum type="arabicPeriod"/>
              <a:tabLst>
                <a:tab algn="l" pos="200660"/>
              </a:tabLst>
            </a:pPr>
            <a:r>
              <a:rPr dirty="0" sz="1950" spc="-125">
                <a:solidFill>
                  <a:srgbClr val="FFFFFF"/>
                </a:solidFill>
                <a:latin typeface="Arial Black"/>
                <a:cs typeface="Arial Black"/>
              </a:rPr>
              <a:t>Data Preprocessing:</a:t>
            </a:r>
            <a:r>
              <a:rPr dirty="0" sz="1950" spc="-125">
                <a:solidFill>
                  <a:srgbClr val="FFFFFF"/>
                </a:solidFill>
                <a:latin typeface="Verdana"/>
                <a:cs typeface="Verdana"/>
              </a:rPr>
              <a:t>1.Clean</a:t>
            </a:r>
            <a:r>
              <a:rPr dirty="0" sz="19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4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9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60">
                <a:solidFill>
                  <a:srgbClr val="FFFFFF"/>
                </a:solidFill>
                <a:latin typeface="Verdana"/>
                <a:cs typeface="Verdana"/>
              </a:rPr>
              <a:t>tokenize</a:t>
            </a:r>
            <a:r>
              <a:rPr dirty="0" sz="19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reviews.</a:t>
            </a:r>
            <a:endParaRPr sz="1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1950" spc="-95">
                <a:solidFill>
                  <a:srgbClr val="FFFFFF"/>
                </a:solidFill>
                <a:latin typeface="Verdana"/>
                <a:cs typeface="Verdana"/>
              </a:rPr>
              <a:t>2.Remove</a:t>
            </a:r>
            <a:r>
              <a:rPr dirty="0" sz="19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FFFFFF"/>
                </a:solidFill>
                <a:latin typeface="Verdana"/>
                <a:cs typeface="Verdana"/>
              </a:rPr>
              <a:t>stop</a:t>
            </a:r>
            <a:r>
              <a:rPr dirty="0" sz="19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35">
                <a:solidFill>
                  <a:srgbClr val="FFFFFF"/>
                </a:solidFill>
                <a:latin typeface="Verdana"/>
                <a:cs typeface="Verdana"/>
              </a:rPr>
              <a:t>words</a:t>
            </a:r>
            <a:r>
              <a:rPr dirty="0" sz="19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4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9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Verdana"/>
                <a:cs typeface="Verdana"/>
              </a:rPr>
              <a:t>perform</a:t>
            </a:r>
            <a:r>
              <a:rPr dirty="0" sz="19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stemming/lemmatization.</a:t>
            </a:r>
            <a:endParaRPr sz="1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dirty="0" sz="1950" spc="-130">
                <a:solidFill>
                  <a:srgbClr val="FFFFFF"/>
                </a:solidFill>
                <a:latin typeface="Verdana"/>
                <a:cs typeface="Verdana"/>
              </a:rPr>
              <a:t>3.</a:t>
            </a:r>
            <a:r>
              <a:rPr dirty="0" sz="1950" spc="-130">
                <a:solidFill>
                  <a:srgbClr val="FFFFFF"/>
                </a:solidFill>
                <a:latin typeface="Arial Black"/>
                <a:cs typeface="Arial Black"/>
              </a:rPr>
              <a:t>Sentiment </a:t>
            </a:r>
            <a:r>
              <a:rPr dirty="0" sz="1950" spc="-105">
                <a:solidFill>
                  <a:srgbClr val="FFFFFF"/>
                </a:solidFill>
                <a:latin typeface="Arial Black"/>
                <a:cs typeface="Arial Black"/>
              </a:rPr>
              <a:t>Analysis:</a:t>
            </a:r>
            <a:r>
              <a:rPr dirty="0" sz="1950" spc="-105">
                <a:solidFill>
                  <a:srgbClr val="FFFFFF"/>
                </a:solidFill>
                <a:latin typeface="Verdana"/>
                <a:cs typeface="Verdana"/>
              </a:rPr>
              <a:t>1.Utilize</a:t>
            </a:r>
            <a:r>
              <a:rPr dirty="0" sz="19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35">
                <a:solidFill>
                  <a:srgbClr val="FFFFFF"/>
                </a:solidFill>
                <a:latin typeface="Verdana"/>
                <a:cs typeface="Verdana"/>
              </a:rPr>
              <a:t>Natural</a:t>
            </a:r>
            <a:r>
              <a:rPr dirty="0" sz="19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85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dirty="0" sz="19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dirty="0" sz="19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90">
                <a:solidFill>
                  <a:srgbClr val="FFFFFF"/>
                </a:solidFill>
                <a:latin typeface="Verdana"/>
                <a:cs typeface="Verdana"/>
              </a:rPr>
              <a:t>(NLP)</a:t>
            </a:r>
            <a:r>
              <a:rPr dirty="0" sz="19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techniques.</a:t>
            </a:r>
            <a:endParaRPr sz="1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1950" spc="-90">
                <a:solidFill>
                  <a:srgbClr val="FFFFFF"/>
                </a:solidFill>
                <a:latin typeface="Verdana"/>
                <a:cs typeface="Verdana"/>
              </a:rPr>
              <a:t>2.Implement</a:t>
            </a:r>
            <a:r>
              <a:rPr dirty="0" sz="195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FFFFFF"/>
                </a:solidFill>
                <a:latin typeface="Verdana"/>
                <a:cs typeface="Verdana"/>
              </a:rPr>
              <a:t>models</a:t>
            </a:r>
            <a:r>
              <a:rPr dirty="0" sz="195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6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dirty="0" sz="195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85">
                <a:solidFill>
                  <a:srgbClr val="FFFFFF"/>
                </a:solidFill>
                <a:latin typeface="Verdana"/>
                <a:cs typeface="Verdana"/>
              </a:rPr>
              <a:t>VADER,</a:t>
            </a:r>
            <a:r>
              <a:rPr dirty="0" sz="195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50">
                <a:solidFill>
                  <a:srgbClr val="FFFFFF"/>
                </a:solidFill>
                <a:latin typeface="Verdana"/>
                <a:cs typeface="Verdana"/>
              </a:rPr>
              <a:t>TextBlob,</a:t>
            </a:r>
            <a:r>
              <a:rPr dirty="0" sz="195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195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5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dirty="0" sz="195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55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dirty="0" sz="195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FFFFFF"/>
                </a:solidFill>
                <a:latin typeface="Verdana"/>
                <a:cs typeface="Verdana"/>
              </a:rPr>
              <a:t>classifiers</a:t>
            </a:r>
            <a:r>
              <a:rPr dirty="0" sz="195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80">
                <a:solidFill>
                  <a:srgbClr val="FFFFFF"/>
                </a:solidFill>
                <a:latin typeface="Verdana"/>
                <a:cs typeface="Verdana"/>
              </a:rPr>
              <a:t>(e.g.,</a:t>
            </a:r>
            <a:r>
              <a:rPr dirty="0" sz="195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45">
                <a:solidFill>
                  <a:srgbClr val="FFFFFF"/>
                </a:solidFill>
                <a:latin typeface="Verdana"/>
                <a:cs typeface="Verdana"/>
              </a:rPr>
              <a:t>Naive</a:t>
            </a:r>
            <a:r>
              <a:rPr dirty="0" sz="195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80">
                <a:solidFill>
                  <a:srgbClr val="FFFFFF"/>
                </a:solidFill>
                <a:latin typeface="Verdana"/>
                <a:cs typeface="Verdana"/>
              </a:rPr>
              <a:t>Bayes,</a:t>
            </a:r>
            <a:r>
              <a:rPr dirty="0" sz="195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Verdana"/>
                <a:cs typeface="Verdana"/>
              </a:rPr>
              <a:t>SVM.</a:t>
            </a:r>
            <a:endParaRPr sz="1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1950" spc="-145">
                <a:solidFill>
                  <a:srgbClr val="FFFFFF"/>
                </a:solidFill>
                <a:latin typeface="Verdana"/>
                <a:cs typeface="Verdana"/>
              </a:rPr>
              <a:t>4.</a:t>
            </a:r>
            <a:r>
              <a:rPr dirty="0" sz="1950" spc="-145">
                <a:solidFill>
                  <a:srgbClr val="FFFFFF"/>
                </a:solidFill>
                <a:latin typeface="Arial Black"/>
                <a:cs typeface="Arial Black"/>
              </a:rPr>
              <a:t>Insights</a:t>
            </a:r>
            <a:r>
              <a:rPr dirty="0" sz="195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11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195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100">
                <a:solidFill>
                  <a:srgbClr val="FFFFFF"/>
                </a:solidFill>
                <a:latin typeface="Arial Black"/>
                <a:cs typeface="Arial Black"/>
              </a:rPr>
              <a:t>Reporting:</a:t>
            </a:r>
            <a:r>
              <a:rPr dirty="0" sz="1950" spc="-100">
                <a:solidFill>
                  <a:srgbClr val="FFFFFF"/>
                </a:solidFill>
                <a:latin typeface="Verdana"/>
                <a:cs typeface="Verdana"/>
              </a:rPr>
              <a:t>1.Visualize</a:t>
            </a:r>
            <a:r>
              <a:rPr dirty="0" sz="19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40">
                <a:solidFill>
                  <a:srgbClr val="FFFFFF"/>
                </a:solidFill>
                <a:latin typeface="Verdana"/>
                <a:cs typeface="Verdana"/>
              </a:rPr>
              <a:t>sentiment</a:t>
            </a:r>
            <a:r>
              <a:rPr dirty="0" sz="19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distribution.</a:t>
            </a:r>
            <a:endParaRPr sz="1950">
              <a:latin typeface="Verdana"/>
              <a:cs typeface="Verdana"/>
            </a:endParaRPr>
          </a:p>
          <a:p>
            <a:pPr algn="ctr" indent="-200660" marL="200660">
              <a:lnSpc>
                <a:spcPct val="100000"/>
              </a:lnSpc>
              <a:spcBef>
                <a:spcPts val="375"/>
              </a:spcBef>
              <a:buSzPct val="74358"/>
              <a:buAutoNum type="arabicPeriod" startAt="2"/>
              <a:tabLst>
                <a:tab algn="l" pos="200660"/>
              </a:tabLst>
            </a:pPr>
            <a:r>
              <a:rPr dirty="0" sz="1950" spc="-4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dirty="0" sz="19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40">
                <a:solidFill>
                  <a:srgbClr val="FFFFFF"/>
                </a:solidFill>
                <a:latin typeface="Verdana"/>
                <a:cs typeface="Verdana"/>
              </a:rPr>
              <a:t>common</a:t>
            </a:r>
            <a:r>
              <a:rPr dirty="0" sz="19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50">
                <a:solidFill>
                  <a:srgbClr val="FFFFFF"/>
                </a:solidFill>
                <a:latin typeface="Verdana"/>
                <a:cs typeface="Verdana"/>
              </a:rPr>
              <a:t>themes</a:t>
            </a:r>
            <a:r>
              <a:rPr dirty="0" sz="19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4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9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Verdana"/>
                <a:cs typeface="Verdana"/>
              </a:rPr>
              <a:t>frequent</a:t>
            </a:r>
            <a:r>
              <a:rPr dirty="0" sz="19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35">
                <a:solidFill>
                  <a:srgbClr val="FFFFFF"/>
                </a:solidFill>
                <a:latin typeface="Verdana"/>
                <a:cs typeface="Verdana"/>
              </a:rPr>
              <a:t>words</a:t>
            </a:r>
            <a:r>
              <a:rPr dirty="0" sz="19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95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60">
                <a:solidFill>
                  <a:srgbClr val="FFFFFF"/>
                </a:solidFill>
                <a:latin typeface="Verdana"/>
                <a:cs typeface="Verdana"/>
              </a:rPr>
              <a:t>negative</a:t>
            </a:r>
            <a:r>
              <a:rPr dirty="0" sz="19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4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9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Verdana"/>
                <a:cs typeface="Verdana"/>
              </a:rPr>
              <a:t>positive</a:t>
            </a:r>
            <a:r>
              <a:rPr dirty="0" sz="195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reviews.</a:t>
            </a:r>
            <a:endParaRPr sz="1950">
              <a:latin typeface="Verdana"/>
              <a:cs typeface="Verdana"/>
            </a:endParaRPr>
          </a:p>
          <a:p>
            <a:pPr algn="ctr" indent="-36830" lvl="1" marL="2010410" marR="2002789">
              <a:lnSpc>
                <a:spcPct val="115900"/>
              </a:lnSpc>
              <a:buSzPct val="94871"/>
              <a:buFont typeface="Verdana"/>
              <a:buAutoNum type="arabicPeriod" startAt="5"/>
              <a:tabLst>
                <a:tab algn="l" pos="2010410"/>
                <a:tab algn="l" pos="2221230"/>
              </a:tabLst>
            </a:pPr>
            <a:r>
              <a:rPr dirty="0" sz="1950" spc="-114">
                <a:solidFill>
                  <a:srgbClr val="FFFFFF"/>
                </a:solidFill>
                <a:latin typeface="Arial Black"/>
                <a:cs typeface="Arial Black"/>
              </a:rPr>
              <a:t>	Integration</a:t>
            </a:r>
            <a:r>
              <a:rPr dirty="0" sz="195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11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195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95">
                <a:solidFill>
                  <a:srgbClr val="FFFFFF"/>
                </a:solidFill>
                <a:latin typeface="Arial Black"/>
                <a:cs typeface="Arial Black"/>
              </a:rPr>
              <a:t>Automation:</a:t>
            </a:r>
            <a:r>
              <a:rPr dirty="0" sz="1950" spc="-95">
                <a:solidFill>
                  <a:srgbClr val="FFFFFF"/>
                </a:solidFill>
                <a:latin typeface="Verdana"/>
                <a:cs typeface="Verdana"/>
              </a:rPr>
              <a:t>1.Deploy</a:t>
            </a:r>
            <a:r>
              <a:rPr dirty="0" sz="19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9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65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dirty="0" sz="1950" spc="-45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dirty="0" sz="19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40">
                <a:solidFill>
                  <a:srgbClr val="FFFFFF"/>
                </a:solidFill>
                <a:latin typeface="Verdana"/>
                <a:cs typeface="Verdana"/>
              </a:rPr>
              <a:t>sentiment</a:t>
            </a:r>
            <a:r>
              <a:rPr dirty="0" sz="19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55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dirty="0" sz="19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tool. </a:t>
            </a:r>
            <a:r>
              <a:rPr dirty="0" sz="1950" spc="-95">
                <a:solidFill>
                  <a:srgbClr val="FFFFFF"/>
                </a:solidFill>
                <a:latin typeface="Verdana"/>
                <a:cs typeface="Verdana"/>
              </a:rPr>
              <a:t>2.Integrate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3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9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50">
                <a:solidFill>
                  <a:srgbClr val="FFFFFF"/>
                </a:solidFill>
                <a:latin typeface="Verdana"/>
                <a:cs typeface="Verdana"/>
              </a:rPr>
              <a:t>restaurant's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FFFFFF"/>
                </a:solidFill>
                <a:latin typeface="Verdana"/>
                <a:cs typeface="Verdana"/>
              </a:rPr>
              <a:t>feedback</a:t>
            </a:r>
            <a:r>
              <a:rPr dirty="0" sz="19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55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Verdana"/>
                <a:cs typeface="Verdana"/>
              </a:rPr>
              <a:t>continuous</a:t>
            </a:r>
            <a:r>
              <a:rPr dirty="0" sz="19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monitoring.</a:t>
            </a:r>
            <a:endParaRPr sz="1950">
              <a:latin typeface="Verdana"/>
              <a:cs typeface="Verdana"/>
            </a:endParaRPr>
          </a:p>
          <a:p>
            <a:pPr marL="6053455">
              <a:lnSpc>
                <a:spcPct val="100000"/>
              </a:lnSpc>
              <a:spcBef>
                <a:spcPts val="370"/>
              </a:spcBef>
            </a:pPr>
            <a:r>
              <a:rPr dirty="0" sz="1950" spc="-10">
                <a:solidFill>
                  <a:srgbClr val="FFFFFF"/>
                </a:solidFill>
                <a:latin typeface="Arial Black"/>
                <a:cs typeface="Arial Black"/>
              </a:rPr>
              <a:t>Benefits:</a:t>
            </a:r>
            <a:endParaRPr sz="1950">
              <a:latin typeface="Arial Black"/>
              <a:cs typeface="Arial Black"/>
            </a:endParaRPr>
          </a:p>
          <a:p>
            <a:pPr indent="-141605" lvl="2" marL="4676140">
              <a:lnSpc>
                <a:spcPct val="100000"/>
              </a:lnSpc>
              <a:spcBef>
                <a:spcPts val="370"/>
              </a:spcBef>
              <a:buSzPct val="94871"/>
              <a:buFont typeface="Verdana"/>
              <a:buChar char="•"/>
              <a:tabLst>
                <a:tab algn="l" pos="4676140"/>
              </a:tabLst>
            </a:pPr>
            <a:r>
              <a:rPr dirty="0" sz="1950" spc="-145">
                <a:solidFill>
                  <a:srgbClr val="FFFFFF"/>
                </a:solidFill>
                <a:latin typeface="Arial Black"/>
                <a:cs typeface="Arial Black"/>
              </a:rPr>
              <a:t>Enhanced </a:t>
            </a:r>
            <a:r>
              <a:rPr dirty="0" sz="1950" spc="-130">
                <a:solidFill>
                  <a:srgbClr val="FFFFFF"/>
                </a:solidFill>
                <a:latin typeface="Arial Black"/>
                <a:cs typeface="Arial Black"/>
              </a:rPr>
              <a:t>Customer</a:t>
            </a:r>
            <a:r>
              <a:rPr dirty="0" sz="195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50">
                <a:solidFill>
                  <a:srgbClr val="FFFFFF"/>
                </a:solidFill>
                <a:latin typeface="Arial Black"/>
                <a:cs typeface="Arial Black"/>
              </a:rPr>
              <a:t>Experience:</a:t>
            </a:r>
            <a:endParaRPr sz="1950">
              <a:latin typeface="Arial Black"/>
              <a:cs typeface="Arial Black"/>
            </a:endParaRPr>
          </a:p>
          <a:p>
            <a:pPr indent="-141605" marL="3437254">
              <a:lnSpc>
                <a:spcPct val="100000"/>
              </a:lnSpc>
              <a:spcBef>
                <a:spcPts val="375"/>
              </a:spcBef>
              <a:buSzPct val="94871"/>
              <a:buChar char="•"/>
              <a:tabLst>
                <a:tab algn="l" pos="3437254"/>
              </a:tabLst>
            </a:pPr>
            <a:r>
              <a:rPr dirty="0" sz="1950" spc="-3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dirty="0" sz="19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5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dirty="0" sz="19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promptly</a:t>
            </a:r>
            <a:r>
              <a:rPr dirty="0" sz="19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19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9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60">
                <a:solidFill>
                  <a:srgbClr val="FFFFFF"/>
                </a:solidFill>
                <a:latin typeface="Verdana"/>
                <a:cs typeface="Verdana"/>
              </a:rPr>
              <a:t>negative</a:t>
            </a:r>
            <a:r>
              <a:rPr dirty="0" sz="19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feedback.</a:t>
            </a:r>
            <a:endParaRPr sz="1950">
              <a:latin typeface="Verdana"/>
              <a:cs typeface="Verdana"/>
            </a:endParaRPr>
          </a:p>
          <a:p>
            <a:pPr indent="-141605" lvl="1" marL="5248910">
              <a:lnSpc>
                <a:spcPct val="100000"/>
              </a:lnSpc>
              <a:spcBef>
                <a:spcPts val="370"/>
              </a:spcBef>
              <a:buSzPct val="94871"/>
              <a:buFont typeface="Verdana"/>
              <a:buChar char="•"/>
              <a:tabLst>
                <a:tab algn="l" pos="5248910"/>
              </a:tabLst>
            </a:pPr>
            <a:r>
              <a:rPr dirty="0" sz="1950" spc="-85">
                <a:solidFill>
                  <a:srgbClr val="FFFFFF"/>
                </a:solidFill>
                <a:latin typeface="Arial Black"/>
                <a:cs typeface="Arial Black"/>
              </a:rPr>
              <a:t>Data-Driven</a:t>
            </a:r>
            <a:r>
              <a:rPr dirty="0" sz="1950" spc="-1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35">
                <a:solidFill>
                  <a:srgbClr val="FFFFFF"/>
                </a:solidFill>
                <a:latin typeface="Arial Black"/>
                <a:cs typeface="Arial Black"/>
              </a:rPr>
              <a:t>Decisions:</a:t>
            </a:r>
            <a:endParaRPr sz="1950">
              <a:latin typeface="Arial Black"/>
              <a:cs typeface="Arial Black"/>
            </a:endParaRPr>
          </a:p>
          <a:p>
            <a:pPr indent="-141605" marL="1219835">
              <a:lnSpc>
                <a:spcPct val="100000"/>
              </a:lnSpc>
              <a:spcBef>
                <a:spcPts val="370"/>
              </a:spcBef>
              <a:buSzPct val="94871"/>
              <a:buChar char="•"/>
              <a:tabLst>
                <a:tab algn="l" pos="1219835"/>
              </a:tabLst>
            </a:pPr>
            <a:r>
              <a:rPr dirty="0" sz="1950" spc="-55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45">
                <a:solidFill>
                  <a:srgbClr val="FFFFFF"/>
                </a:solidFill>
                <a:latin typeface="Verdana"/>
                <a:cs typeface="Verdana"/>
              </a:rPr>
              <a:t>restaurant</a:t>
            </a:r>
            <a:r>
              <a:rPr dirty="0" sz="19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8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Verdana"/>
                <a:cs typeface="Verdana"/>
              </a:rPr>
              <a:t>decisions</a:t>
            </a:r>
            <a:r>
              <a:rPr dirty="0" sz="19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35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dirty="0" sz="19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55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9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sentiment.</a:t>
            </a:r>
            <a:endParaRPr sz="1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dirty="0" sz="1950" spc="-155">
                <a:solidFill>
                  <a:srgbClr val="FFFFFF"/>
                </a:solidFill>
                <a:latin typeface="Arial Black"/>
                <a:cs typeface="Arial Black"/>
              </a:rPr>
              <a:t>Tools</a:t>
            </a:r>
            <a:r>
              <a:rPr dirty="0" sz="1950" spc="-1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11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1950" spc="-1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65">
                <a:solidFill>
                  <a:srgbClr val="FFFFFF"/>
                </a:solidFill>
                <a:latin typeface="Arial Black"/>
                <a:cs typeface="Arial Black"/>
              </a:rPr>
              <a:t>Technologies:</a:t>
            </a:r>
            <a:endParaRPr sz="1950">
              <a:latin typeface="Arial Black"/>
              <a:cs typeface="Arial Black"/>
            </a:endParaRPr>
          </a:p>
          <a:p>
            <a:pPr indent="-141605" lvl="1" marL="5017770">
              <a:lnSpc>
                <a:spcPct val="100000"/>
              </a:lnSpc>
              <a:spcBef>
                <a:spcPts val="370"/>
              </a:spcBef>
              <a:buSzPct val="94871"/>
              <a:buFont typeface="Verdana"/>
              <a:buChar char="•"/>
              <a:tabLst>
                <a:tab algn="l" pos="5017770"/>
              </a:tabLst>
            </a:pPr>
            <a:r>
              <a:rPr dirty="0" sz="1950" spc="-155">
                <a:solidFill>
                  <a:srgbClr val="FFFFFF"/>
                </a:solidFill>
                <a:latin typeface="Arial Black"/>
                <a:cs typeface="Arial Black"/>
              </a:rPr>
              <a:t>NLP</a:t>
            </a:r>
            <a:r>
              <a:rPr dirty="0" sz="195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130">
                <a:solidFill>
                  <a:srgbClr val="FFFFFF"/>
                </a:solidFill>
                <a:latin typeface="Arial Black"/>
                <a:cs typeface="Arial Black"/>
              </a:rPr>
              <a:t>Libraries:</a:t>
            </a:r>
            <a:r>
              <a:rPr dirty="0" sz="1950" spc="-11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85">
                <a:solidFill>
                  <a:srgbClr val="FFFFFF"/>
                </a:solidFill>
                <a:latin typeface="Verdana"/>
                <a:cs typeface="Verdana"/>
              </a:rPr>
              <a:t>NLTK,</a:t>
            </a:r>
            <a:r>
              <a:rPr dirty="0" sz="19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Verdana"/>
                <a:cs typeface="Verdana"/>
              </a:rPr>
              <a:t>spaCy</a:t>
            </a:r>
            <a:endParaRPr sz="1950">
              <a:latin typeface="Verdana"/>
              <a:cs typeface="Verdana"/>
            </a:endParaRPr>
          </a:p>
          <a:p>
            <a:pPr indent="-141605" marL="3302635">
              <a:lnSpc>
                <a:spcPct val="100000"/>
              </a:lnSpc>
              <a:spcBef>
                <a:spcPts val="370"/>
              </a:spcBef>
              <a:buSzPct val="94871"/>
              <a:buFont typeface="Verdana"/>
              <a:buChar char="•"/>
              <a:tabLst>
                <a:tab algn="l" pos="3302635"/>
              </a:tabLst>
            </a:pPr>
            <a:r>
              <a:rPr dirty="0" sz="1950" spc="-135">
                <a:solidFill>
                  <a:srgbClr val="FFFFFF"/>
                </a:solidFill>
                <a:latin typeface="Arial Black"/>
                <a:cs typeface="Arial Black"/>
              </a:rPr>
              <a:t>Machine</a:t>
            </a:r>
            <a:r>
              <a:rPr dirty="0" sz="195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140">
                <a:solidFill>
                  <a:srgbClr val="FFFFFF"/>
                </a:solidFill>
                <a:latin typeface="Arial Black"/>
                <a:cs typeface="Arial Black"/>
              </a:rPr>
              <a:t>Learning</a:t>
            </a:r>
            <a:r>
              <a:rPr dirty="0" sz="195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170">
                <a:solidFill>
                  <a:srgbClr val="FFFFFF"/>
                </a:solidFill>
                <a:latin typeface="Arial Black"/>
                <a:cs typeface="Arial Black"/>
              </a:rPr>
              <a:t>Frameworks:</a:t>
            </a:r>
            <a:r>
              <a:rPr dirty="0" sz="1950" spc="-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70">
                <a:solidFill>
                  <a:srgbClr val="FFFFFF"/>
                </a:solidFill>
                <a:latin typeface="Verdana"/>
                <a:cs typeface="Verdana"/>
              </a:rPr>
              <a:t>Scikit-learn,</a:t>
            </a:r>
            <a:r>
              <a:rPr dirty="0" sz="19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TensorFlow</a:t>
            </a:r>
            <a:endParaRPr sz="1950">
              <a:latin typeface="Verdana"/>
              <a:cs typeface="Verdana"/>
            </a:endParaRPr>
          </a:p>
          <a:p>
            <a:pPr indent="-141605" lvl="1" marL="4252595">
              <a:lnSpc>
                <a:spcPct val="100000"/>
              </a:lnSpc>
              <a:spcBef>
                <a:spcPts val="375"/>
              </a:spcBef>
              <a:buSzPct val="94871"/>
              <a:buFont typeface="Verdana"/>
              <a:buChar char="•"/>
              <a:tabLst>
                <a:tab algn="l" pos="4252595"/>
              </a:tabLst>
            </a:pPr>
            <a:r>
              <a:rPr dirty="0" sz="1950" spc="-130">
                <a:solidFill>
                  <a:srgbClr val="FFFFFF"/>
                </a:solidFill>
                <a:latin typeface="Arial Black"/>
                <a:cs typeface="Arial Black"/>
              </a:rPr>
              <a:t>Visualization</a:t>
            </a:r>
            <a:r>
              <a:rPr dirty="0" sz="1950" spc="-11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150">
                <a:solidFill>
                  <a:srgbClr val="FFFFFF"/>
                </a:solidFill>
                <a:latin typeface="Arial Black"/>
                <a:cs typeface="Arial Black"/>
              </a:rPr>
              <a:t>Tools:</a:t>
            </a:r>
            <a:r>
              <a:rPr dirty="0" sz="1950" spc="-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Matplotlib,</a:t>
            </a:r>
            <a:r>
              <a:rPr dirty="0" sz="195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Verdana"/>
                <a:cs typeface="Verdana"/>
              </a:rPr>
              <a:t>Seaborn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048604" name="object 4"/>
          <p:cNvSpPr txBox="1">
            <a:spLocks noGrp="1"/>
          </p:cNvSpPr>
          <p:nvPr>
            <p:ph type="title"/>
          </p:nvPr>
        </p:nvSpPr>
        <p:spPr>
          <a:xfrm>
            <a:off x="1357555" y="603928"/>
            <a:ext cx="15572889" cy="13716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25"/>
              <a:t>PROPOSED</a:t>
            </a:r>
            <a:r>
              <a:rPr dirty="0" spc="-885"/>
              <a:t> </a:t>
            </a:r>
            <a:r>
              <a:rPr dirty="0" spc="-785"/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097156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/>
          </p:spPr>
        </p:pic>
        <p:sp>
          <p:nvSpPr>
            <p:cNvPr id="1048605" name="object 4"/>
            <p:cNvSpPr/>
            <p:nvPr/>
          </p:nvSpPr>
          <p:spPr>
            <a:xfrm>
              <a:off x="0" y="4861394"/>
              <a:ext cx="18288000" cy="114300"/>
            </a:xfrm>
            <a:custGeom>
              <a:avLst/>
              <a:ahLst/>
              <a:rect l="l" t="t" r="r" b="b"/>
              <a:pathLst>
                <a:path w="18288000" h="114300">
                  <a:moveTo>
                    <a:pt x="8417496" y="38100"/>
                  </a:moveTo>
                  <a:lnTo>
                    <a:pt x="0" y="38100"/>
                  </a:lnTo>
                  <a:lnTo>
                    <a:pt x="0" y="114300"/>
                  </a:lnTo>
                  <a:lnTo>
                    <a:pt x="8417496" y="114300"/>
                  </a:lnTo>
                  <a:lnTo>
                    <a:pt x="8417496" y="38100"/>
                  </a:lnTo>
                  <a:close/>
                </a:path>
                <a:path w="18288000" h="114300">
                  <a:moveTo>
                    <a:pt x="18288000" y="0"/>
                  </a:moveTo>
                  <a:lnTo>
                    <a:pt x="9581756" y="0"/>
                  </a:lnTo>
                  <a:lnTo>
                    <a:pt x="9581756" y="76200"/>
                  </a:lnTo>
                  <a:lnTo>
                    <a:pt x="18288000" y="762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C23A97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6" name="object 5"/>
          <p:cNvSpPr txBox="1">
            <a:spLocks noGrp="1"/>
          </p:cNvSpPr>
          <p:nvPr>
            <p:ph type="title"/>
          </p:nvPr>
        </p:nvSpPr>
        <p:spPr>
          <a:xfrm>
            <a:off x="1478500" y="997648"/>
            <a:ext cx="11544935" cy="13716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5"/>
              <a:t>SYSTEM</a:t>
            </a:r>
            <a:r>
              <a:rPr dirty="0" spc="-900"/>
              <a:t> </a:t>
            </a:r>
            <a:r>
              <a:rPr dirty="0" spc="-730"/>
              <a:t>APPROACH</a:t>
            </a:r>
          </a:p>
        </p:txBody>
      </p:sp>
      <p:grpSp>
        <p:nvGrpSpPr>
          <p:cNvPr id="29" name="object 6"/>
          <p:cNvGrpSpPr/>
          <p:nvPr/>
        </p:nvGrpSpPr>
        <p:grpSpPr>
          <a:xfrm>
            <a:off x="1550545" y="4006159"/>
            <a:ext cx="199390" cy="3413125"/>
            <a:chOff x="1550545" y="4006159"/>
            <a:chExt cx="199390" cy="3413125"/>
          </a:xfrm>
        </p:grpSpPr>
        <p:pic>
          <p:nvPicPr>
            <p:cNvPr id="2097157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550545" y="4006159"/>
              <a:ext cx="198798" cy="198798"/>
            </a:xfrm>
            <a:prstGeom prst="rect"/>
          </p:spPr>
        </p:pic>
        <p:pic>
          <p:nvPicPr>
            <p:cNvPr id="2097158" name="object 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550545" y="7220065"/>
              <a:ext cx="198798" cy="198798"/>
            </a:xfrm>
            <a:prstGeom prst="rect"/>
          </p:spPr>
        </p:pic>
      </p:grpSp>
      <p:sp>
        <p:nvSpPr>
          <p:cNvPr id="1048607" name="object 9"/>
          <p:cNvSpPr txBox="1"/>
          <p:nvPr/>
        </p:nvSpPr>
        <p:spPr>
          <a:xfrm>
            <a:off x="2042606" y="3603036"/>
            <a:ext cx="14852650" cy="3958133"/>
          </a:xfrm>
          <a:prstGeom prst="rect"/>
        </p:spPr>
        <p:txBody>
          <a:bodyPr bIns="0" lIns="0" rIns="0" rtlCol="0" tIns="11430" vert="horz" wrap="square">
            <a:spAutoFit/>
          </a:bodyPr>
          <a:p>
            <a:pPr algn="ctr" indent="-635" marL="12065" marR="5080">
              <a:lnSpc>
                <a:spcPct val="117200"/>
              </a:lnSpc>
              <a:spcBef>
                <a:spcPts val="90"/>
              </a:spcBef>
            </a:pPr>
            <a:r>
              <a:rPr dirty="0" sz="4500" spc="-37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4500" spc="-40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310">
                <a:solidFill>
                  <a:srgbClr val="FFFFFF"/>
                </a:solidFill>
                <a:latin typeface="Arial Black"/>
                <a:cs typeface="Arial Black"/>
              </a:rPr>
              <a:t>"System</a:t>
            </a:r>
            <a:r>
              <a:rPr dirty="0" sz="4500" spc="-4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240">
                <a:solidFill>
                  <a:srgbClr val="FFFFFF"/>
                </a:solidFill>
                <a:latin typeface="Arial Black"/>
                <a:cs typeface="Arial Black"/>
              </a:rPr>
              <a:t>Approach'</a:t>
            </a:r>
            <a:r>
              <a:rPr dirty="0" sz="4500" spc="-4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295">
                <a:solidFill>
                  <a:srgbClr val="FFFFFF"/>
                </a:solidFill>
                <a:latin typeface="Arial Black"/>
                <a:cs typeface="Arial Black"/>
              </a:rPr>
              <a:t>section</a:t>
            </a:r>
            <a:r>
              <a:rPr dirty="0" sz="4500" spc="-40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240">
                <a:solidFill>
                  <a:srgbClr val="FFFFFF"/>
                </a:solidFill>
                <a:latin typeface="Arial Black"/>
                <a:cs typeface="Arial Black"/>
              </a:rPr>
              <a:t>outlines</a:t>
            </a:r>
            <a:r>
              <a:rPr dirty="0" sz="4500" spc="-4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22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4500" spc="-4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Arial Black"/>
                <a:cs typeface="Arial Black"/>
              </a:rPr>
              <a:t>overall </a:t>
            </a:r>
            <a:r>
              <a:rPr dirty="0" sz="4500" spc="-295">
                <a:solidFill>
                  <a:srgbClr val="FFFFFF"/>
                </a:solidFill>
                <a:latin typeface="Arial Black"/>
                <a:cs typeface="Arial Black"/>
              </a:rPr>
              <a:t>strategy</a:t>
            </a:r>
            <a:r>
              <a:rPr dirty="0" sz="4500" spc="-4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24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450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220">
                <a:solidFill>
                  <a:srgbClr val="FFFFFF"/>
                </a:solidFill>
                <a:latin typeface="Arial Black"/>
                <a:cs typeface="Arial Black"/>
              </a:rPr>
              <a:t>methodology</a:t>
            </a:r>
            <a:r>
              <a:rPr dirty="0" sz="450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95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dirty="0" sz="450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225">
                <a:solidFill>
                  <a:srgbClr val="FFFFFF"/>
                </a:solidFill>
                <a:latin typeface="Arial Black"/>
                <a:cs typeface="Arial Black"/>
              </a:rPr>
              <a:t>developing</a:t>
            </a:r>
            <a:r>
              <a:rPr dirty="0" sz="4500" spc="-3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25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4500" spc="-240">
                <a:solidFill>
                  <a:srgbClr val="FFFFFF"/>
                </a:solidFill>
                <a:latin typeface="Arial Black"/>
                <a:cs typeface="Arial Black"/>
              </a:rPr>
              <a:t>implementingthe</a:t>
            </a:r>
            <a:r>
              <a:rPr dirty="0" sz="4500" spc="-4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265">
                <a:solidFill>
                  <a:srgbClr val="FFFFFF"/>
                </a:solidFill>
                <a:latin typeface="Arial Black"/>
                <a:cs typeface="Arial Black"/>
              </a:rPr>
              <a:t>restaurant</a:t>
            </a:r>
            <a:r>
              <a:rPr dirty="0" sz="4500" spc="-3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350">
                <a:solidFill>
                  <a:srgbClr val="FFFFFF"/>
                </a:solidFill>
                <a:latin typeface="Arial Black"/>
                <a:cs typeface="Arial Black"/>
              </a:rPr>
              <a:t>reviews</a:t>
            </a:r>
            <a:r>
              <a:rPr dirty="0" sz="4500" spc="-3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70">
                <a:solidFill>
                  <a:srgbClr val="FFFFFF"/>
                </a:solidFill>
                <a:latin typeface="Arial Black"/>
                <a:cs typeface="Arial Black"/>
              </a:rPr>
              <a:t>prediction </a:t>
            </a:r>
            <a:r>
              <a:rPr dirty="0" sz="4500" spc="-325">
                <a:solidFill>
                  <a:srgbClr val="FFFFFF"/>
                </a:solidFill>
                <a:latin typeface="Arial Black"/>
                <a:cs typeface="Arial Black"/>
              </a:rPr>
              <a:t>system.</a:t>
            </a:r>
            <a:r>
              <a:rPr dirty="0" sz="4500" spc="-4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285">
                <a:solidFill>
                  <a:srgbClr val="FFFFFF"/>
                </a:solidFill>
                <a:latin typeface="Arial Black"/>
                <a:cs typeface="Arial Black"/>
              </a:rPr>
              <a:t>Here's</a:t>
            </a:r>
            <a:r>
              <a:rPr dirty="0" sz="4500" spc="-4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45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4500" spc="-4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355">
                <a:solidFill>
                  <a:srgbClr val="FFFFFF"/>
                </a:solidFill>
                <a:latin typeface="Arial Black"/>
                <a:cs typeface="Arial Black"/>
              </a:rPr>
              <a:t>suggested</a:t>
            </a:r>
            <a:r>
              <a:rPr dirty="0" sz="4500" spc="-4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254">
                <a:solidFill>
                  <a:srgbClr val="FFFFFF"/>
                </a:solidFill>
                <a:latin typeface="Arial Black"/>
                <a:cs typeface="Arial Black"/>
              </a:rPr>
              <a:t>structure</a:t>
            </a:r>
            <a:r>
              <a:rPr dirty="0" sz="4500" spc="-4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95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dirty="0" sz="4500" spc="-4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254">
                <a:solidFill>
                  <a:srgbClr val="FFFFFF"/>
                </a:solidFill>
                <a:latin typeface="Arial Black"/>
                <a:cs typeface="Arial Black"/>
              </a:rPr>
              <a:t>this</a:t>
            </a:r>
            <a:r>
              <a:rPr dirty="0" sz="4500" spc="-4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300">
                <a:solidFill>
                  <a:srgbClr val="FFFFFF"/>
                </a:solidFill>
                <a:latin typeface="Arial Black"/>
                <a:cs typeface="Arial Black"/>
              </a:rPr>
              <a:t>section: </a:t>
            </a:r>
            <a:r>
              <a:rPr dirty="0" sz="4500" spc="-3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500" spc="-305">
                <a:solidFill>
                  <a:srgbClr val="FFFFFF"/>
                </a:solidFill>
                <a:latin typeface="Arial Black"/>
                <a:cs typeface="Arial Black"/>
              </a:rPr>
              <a:t>ystem</a:t>
            </a:r>
            <a:r>
              <a:rPr dirty="0" sz="450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240">
                <a:solidFill>
                  <a:srgbClr val="FFFFFF"/>
                </a:solidFill>
                <a:latin typeface="Arial Black"/>
                <a:cs typeface="Arial Black"/>
              </a:rPr>
              <a:t>requirementsLibrary</a:t>
            </a:r>
            <a:r>
              <a:rPr dirty="0" sz="4500" spc="-3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215">
                <a:solidFill>
                  <a:srgbClr val="FFFFFF"/>
                </a:solidFill>
                <a:latin typeface="Arial Black"/>
                <a:cs typeface="Arial Black"/>
              </a:rPr>
              <a:t>require</a:t>
            </a:r>
            <a:r>
              <a:rPr dirty="0" sz="4500" spc="-3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15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4500" spc="-3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140">
                <a:solidFill>
                  <a:srgbClr val="FFFFFF"/>
                </a:solidFill>
                <a:latin typeface="Arial Black"/>
                <a:cs typeface="Arial Black"/>
              </a:rPr>
              <a:t>build</a:t>
            </a:r>
            <a:r>
              <a:rPr dirty="0" sz="4500" spc="-3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25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endParaRPr sz="4500">
              <a:latin typeface="Arial Black"/>
              <a:cs typeface="Arial Black"/>
            </a:endParaRPr>
          </a:p>
          <a:p>
            <a:pPr algn="ctr" marR="127635">
              <a:lnSpc>
                <a:spcPct val="100000"/>
              </a:lnSpc>
              <a:spcBef>
                <a:spcPts val="930"/>
              </a:spcBef>
            </a:pPr>
            <a:r>
              <a:rPr dirty="0" sz="4500" spc="-90">
                <a:solidFill>
                  <a:srgbClr val="FFFFFF"/>
                </a:solidFill>
                <a:latin typeface="Arial Black"/>
                <a:cs typeface="Arial Black"/>
              </a:rPr>
              <a:t>model::</a:t>
            </a:r>
            <a:endParaRPr sz="4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/>
        </p:spPr>
      </p:pic>
      <p:sp>
        <p:nvSpPr>
          <p:cNvPr id="1048608" name="object 3"/>
          <p:cNvSpPr txBox="1">
            <a:spLocks noGrp="1"/>
          </p:cNvSpPr>
          <p:nvPr>
            <p:ph type="title"/>
          </p:nvPr>
        </p:nvSpPr>
        <p:spPr>
          <a:xfrm>
            <a:off x="3169139" y="352248"/>
            <a:ext cx="10754360" cy="3170122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1313180" marL="1325245" marR="5080">
              <a:lnSpc>
                <a:spcPct val="116199"/>
              </a:lnSpc>
              <a:spcBef>
                <a:spcPts val="95"/>
              </a:spcBef>
            </a:pPr>
            <a:r>
              <a:rPr dirty="0" spc="-780"/>
              <a:t>ALGORITHEM</a:t>
            </a:r>
            <a:r>
              <a:rPr dirty="0" spc="-865"/>
              <a:t> </a:t>
            </a:r>
            <a:r>
              <a:rPr dirty="0" spc="-520"/>
              <a:t>AND </a:t>
            </a:r>
            <a:r>
              <a:rPr dirty="0" spc="-785"/>
              <a:t>DEPLOYMENT</a:t>
            </a:r>
          </a:p>
        </p:txBody>
      </p:sp>
      <p:grpSp>
        <p:nvGrpSpPr>
          <p:cNvPr id="31" name="object 4"/>
          <p:cNvGrpSpPr/>
          <p:nvPr/>
        </p:nvGrpSpPr>
        <p:grpSpPr>
          <a:xfrm>
            <a:off x="561855" y="4483787"/>
            <a:ext cx="152400" cy="3152775"/>
            <a:chOff x="561855" y="4483787"/>
            <a:chExt cx="152400" cy="3152775"/>
          </a:xfrm>
        </p:grpSpPr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561855" y="4483787"/>
              <a:ext cx="152400" cy="152399"/>
            </a:xfrm>
            <a:prstGeom prst="rect"/>
          </p:spPr>
        </p:pic>
        <p:pic>
          <p:nvPicPr>
            <p:cNvPr id="2097161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561855" y="5083862"/>
              <a:ext cx="152400" cy="152399"/>
            </a:xfrm>
            <a:prstGeom prst="rect"/>
          </p:spPr>
        </p:pic>
        <p:pic>
          <p:nvPicPr>
            <p:cNvPr id="2097162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561855" y="5683937"/>
              <a:ext cx="152400" cy="152399"/>
            </a:xfrm>
            <a:prstGeom prst="rect"/>
          </p:spPr>
        </p:pic>
        <p:pic>
          <p:nvPicPr>
            <p:cNvPr id="2097163" name="object 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561855" y="6284012"/>
              <a:ext cx="152400" cy="152399"/>
            </a:xfrm>
            <a:prstGeom prst="rect"/>
          </p:spPr>
        </p:pic>
        <p:pic>
          <p:nvPicPr>
            <p:cNvPr id="2097164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561855" y="6884087"/>
              <a:ext cx="152400" cy="152399"/>
            </a:xfrm>
            <a:prstGeom prst="rect"/>
          </p:spPr>
        </p:pic>
        <p:pic>
          <p:nvPicPr>
            <p:cNvPr id="2097165" name="object 1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561855" y="7484162"/>
              <a:ext cx="152400" cy="152399"/>
            </a:xfrm>
            <a:prstGeom prst="rect"/>
          </p:spPr>
        </p:pic>
      </p:grpSp>
      <p:sp>
        <p:nvSpPr>
          <p:cNvPr id="1048609" name="object 11"/>
          <p:cNvSpPr txBox="1"/>
          <p:nvPr/>
        </p:nvSpPr>
        <p:spPr>
          <a:xfrm>
            <a:off x="911701" y="4176441"/>
            <a:ext cx="17198975" cy="295730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Algorithem: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naive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30">
                <a:solidFill>
                  <a:srgbClr val="FFFFFF"/>
                </a:solidFill>
                <a:latin typeface="Verdana"/>
                <a:cs typeface="Verdana"/>
              </a:rPr>
              <a:t>bayes,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svm,logistic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regression,decision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trees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7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forests Deployment:</a:t>
            </a:r>
            <a:endParaRPr sz="3400">
              <a:latin typeface="Verdana"/>
              <a:cs typeface="Verdana"/>
            </a:endParaRPr>
          </a:p>
          <a:p>
            <a:pPr algn="ctr" marL="105410">
              <a:lnSpc>
                <a:spcPct val="100000"/>
              </a:lnSpc>
              <a:spcBef>
                <a:spcPts val="645"/>
              </a:spcBef>
            </a:pPr>
            <a:r>
              <a:rPr dirty="0" sz="3400" spc="-229">
                <a:solidFill>
                  <a:srgbClr val="FFFFFF"/>
                </a:solidFill>
                <a:latin typeface="Arial Black"/>
                <a:cs typeface="Arial Black"/>
              </a:rPr>
              <a:t>Loading</a:t>
            </a:r>
            <a:r>
              <a:rPr dirty="0" sz="34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20">
                <a:solidFill>
                  <a:srgbClr val="FFFFFF"/>
                </a:solidFill>
                <a:latin typeface="Arial Black"/>
                <a:cs typeface="Arial Black"/>
              </a:rPr>
              <a:t>Data:</a:t>
            </a:r>
            <a:r>
              <a:rPr dirty="0" sz="34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Pandas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60">
                <a:solidFill>
                  <a:srgbClr val="FFFFFF"/>
                </a:solidFill>
                <a:latin typeface="Verdana"/>
                <a:cs typeface="Verdana"/>
              </a:rPr>
              <a:t>manage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review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3400">
              <a:latin typeface="Verdana"/>
              <a:cs typeface="Verdana"/>
            </a:endParaRPr>
          </a:p>
          <a:p>
            <a:pPr algn="ctr" marL="316865">
              <a:lnSpc>
                <a:spcPct val="100000"/>
              </a:lnSpc>
              <a:spcBef>
                <a:spcPts val="645"/>
              </a:spcBef>
            </a:pPr>
            <a:r>
              <a:rPr dirty="0" sz="3400" spc="-345">
                <a:solidFill>
                  <a:srgbClr val="FFFFFF"/>
                </a:solidFill>
                <a:latin typeface="Arial Black"/>
                <a:cs typeface="Arial Black"/>
              </a:rPr>
              <a:t>Text</a:t>
            </a:r>
            <a:r>
              <a:rPr dirty="0" sz="3400" spc="-2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235">
                <a:solidFill>
                  <a:srgbClr val="FFFFFF"/>
                </a:solidFill>
                <a:latin typeface="Arial Black"/>
                <a:cs typeface="Arial Black"/>
              </a:rPr>
              <a:t>Cleaning:</a:t>
            </a:r>
            <a:r>
              <a:rPr dirty="0" sz="3400" spc="-25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Remove</a:t>
            </a: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70">
                <a:solidFill>
                  <a:srgbClr val="FFFFFF"/>
                </a:solidFill>
                <a:latin typeface="Verdana"/>
                <a:cs typeface="Verdana"/>
              </a:rPr>
              <a:t>tags,</a:t>
            </a: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characters,</a:t>
            </a: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numbers.</a:t>
            </a:r>
            <a:endParaRPr sz="3400">
              <a:latin typeface="Verdana"/>
              <a:cs typeface="Verdana"/>
            </a:endParaRPr>
          </a:p>
          <a:p>
            <a:pPr algn="ctr" marL="2350135" marR="2342515">
              <a:lnSpc>
                <a:spcPct val="115799"/>
              </a:lnSpc>
            </a:pPr>
            <a:r>
              <a:rPr dirty="0" sz="3400" spc="-2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210">
                <a:solidFill>
                  <a:srgbClr val="FFFFFF"/>
                </a:solidFill>
                <a:latin typeface="Arial Black"/>
                <a:cs typeface="Arial Black"/>
              </a:rPr>
              <a:t>okenization:</a:t>
            </a:r>
            <a:r>
              <a:rPr dirty="0" sz="34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Split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words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NLT</a:t>
            </a:r>
            <a:r>
              <a:rPr dirty="0" sz="3400" spc="-20">
                <a:solidFill>
                  <a:srgbClr val="FFFFFF"/>
                </a:solidFill>
                <a:latin typeface="Arial Black"/>
                <a:cs typeface="Arial Black"/>
              </a:rPr>
              <a:t>K </a:t>
            </a:r>
            <a:r>
              <a:rPr dirty="0" sz="3400" spc="-2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-200">
                <a:solidFill>
                  <a:srgbClr val="FFFFFF"/>
                </a:solidFill>
                <a:latin typeface="Arial Black"/>
                <a:cs typeface="Arial Black"/>
              </a:rPr>
              <a:t>temming/Lemmatization:</a:t>
            </a:r>
            <a:r>
              <a:rPr dirty="0" sz="3400" spc="-22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dirty="0" sz="34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words</a:t>
            </a:r>
            <a:r>
              <a:rPr dirty="0" sz="34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34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dirty="0" sz="34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097166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/>
          </p:spPr>
        </p:pic>
        <p:sp>
          <p:nvSpPr>
            <p:cNvPr id="1048610" name="object 4"/>
            <p:cNvSpPr/>
            <p:nvPr/>
          </p:nvSpPr>
          <p:spPr>
            <a:xfrm>
              <a:off x="0" y="3006549"/>
              <a:ext cx="7578725" cy="76200"/>
            </a:xfrm>
            <a:custGeom>
              <a:avLst/>
              <a:ahLst/>
              <a:rect l="l" t="t" r="r" b="b"/>
              <a:pathLst>
                <a:path w="7578725" h="76200">
                  <a:moveTo>
                    <a:pt x="7578228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7578228" y="0"/>
                  </a:lnTo>
                  <a:lnTo>
                    <a:pt x="7578228" y="76199"/>
                  </a:lnTo>
                  <a:close/>
                </a:path>
              </a:pathLst>
            </a:custGeom>
            <a:solidFill>
              <a:srgbClr val="C23A97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1" name="object 5"/>
          <p:cNvSpPr txBox="1">
            <a:spLocks noGrp="1"/>
          </p:cNvSpPr>
          <p:nvPr>
            <p:ph type="title"/>
          </p:nvPr>
        </p:nvSpPr>
        <p:spPr>
          <a:xfrm>
            <a:off x="1444015" y="479386"/>
            <a:ext cx="4490085" cy="13716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30"/>
              <a:t>RESULT</a:t>
            </a:r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535911" y="4125903"/>
            <a:ext cx="193223" cy="193223"/>
          </a:xfrm>
          <a:prstGeom prst="rect"/>
        </p:spPr>
      </p:pic>
      <p:sp>
        <p:nvSpPr>
          <p:cNvPr id="1048612" name="object 7"/>
          <p:cNvSpPr txBox="1"/>
          <p:nvPr/>
        </p:nvSpPr>
        <p:spPr>
          <a:xfrm>
            <a:off x="2071683" y="3733728"/>
            <a:ext cx="14321155" cy="3089529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marL="12065" marR="5080">
              <a:lnSpc>
                <a:spcPct val="116500"/>
              </a:lnSpc>
              <a:spcBef>
                <a:spcPts val="95"/>
              </a:spcBef>
            </a:pPr>
            <a:r>
              <a:rPr dirty="0" sz="4400" spc="-290">
                <a:solidFill>
                  <a:srgbClr val="FFFFFF"/>
                </a:solidFill>
                <a:latin typeface="Arial Black"/>
                <a:cs typeface="Arial Black"/>
              </a:rPr>
              <a:t>Present</a:t>
            </a:r>
            <a:r>
              <a:rPr dirty="0" sz="4400" spc="-4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35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4400" spc="-4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60">
                <a:solidFill>
                  <a:srgbClr val="FFFFFF"/>
                </a:solidFill>
                <a:latin typeface="Arial Black"/>
                <a:cs typeface="Arial Black"/>
              </a:rPr>
              <a:t>resulte</a:t>
            </a:r>
            <a:r>
              <a:rPr dirty="0" sz="4400" spc="-4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12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4400" spc="-4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35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4400" spc="-4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320">
                <a:solidFill>
                  <a:srgbClr val="FFFFFF"/>
                </a:solidFill>
                <a:latin typeface="Arial Black"/>
                <a:cs typeface="Arial Black"/>
              </a:rPr>
              <a:t>machine</a:t>
            </a:r>
            <a:r>
              <a:rPr dirty="0" sz="4400" spc="-4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65">
                <a:solidFill>
                  <a:srgbClr val="FFFFFF"/>
                </a:solidFill>
                <a:latin typeface="Arial Black"/>
                <a:cs typeface="Arial Black"/>
              </a:rPr>
              <a:t>learning</a:t>
            </a:r>
            <a:r>
              <a:rPr dirty="0" sz="4400" spc="-4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35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r>
              <a:rPr dirty="0" sz="4400" spc="-4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5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dirty="0" sz="4400" spc="-285">
                <a:solidFill>
                  <a:srgbClr val="FFFFFF"/>
                </a:solidFill>
                <a:latin typeface="Arial Black"/>
                <a:cs typeface="Arial Black"/>
              </a:rPr>
              <a:t>terms</a:t>
            </a:r>
            <a:r>
              <a:rPr dirty="0" sz="4400" spc="-4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12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4400" spc="-4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75">
                <a:solidFill>
                  <a:srgbClr val="FFFFFF"/>
                </a:solidFill>
                <a:latin typeface="Arial Black"/>
                <a:cs typeface="Arial Black"/>
              </a:rPr>
              <a:t>its</a:t>
            </a:r>
            <a:r>
              <a:rPr dirty="0" sz="4400" spc="-4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370">
                <a:solidFill>
                  <a:srgbClr val="FFFFFF"/>
                </a:solidFill>
                <a:latin typeface="Arial Black"/>
                <a:cs typeface="Arial Black"/>
              </a:rPr>
              <a:t>accuracy</a:t>
            </a:r>
            <a:r>
              <a:rPr dirty="0" sz="4400" spc="-4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6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4400" spc="-4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90">
                <a:solidFill>
                  <a:srgbClr val="FFFFFF"/>
                </a:solidFill>
                <a:latin typeface="Arial Black"/>
                <a:cs typeface="Arial Black"/>
              </a:rPr>
              <a:t>effectiveness</a:t>
            </a:r>
            <a:r>
              <a:rPr dirty="0" sz="4400" spc="-4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19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4400" spc="-4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155">
                <a:solidFill>
                  <a:srgbClr val="FFFFFF"/>
                </a:solidFill>
                <a:latin typeface="Arial Black"/>
                <a:cs typeface="Arial Black"/>
              </a:rPr>
              <a:t>predicting </a:t>
            </a:r>
            <a:r>
              <a:rPr dirty="0" sz="4400" spc="-270">
                <a:solidFill>
                  <a:srgbClr val="FFFFFF"/>
                </a:solidFill>
                <a:latin typeface="Arial Black"/>
                <a:cs typeface="Arial Black"/>
              </a:rPr>
              <a:t>restaurant</a:t>
            </a:r>
            <a:r>
              <a:rPr dirty="0" sz="4400" spc="-4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350">
                <a:solidFill>
                  <a:srgbClr val="FFFFFF"/>
                </a:solidFill>
                <a:latin typeface="Arial Black"/>
                <a:cs typeface="Arial Black"/>
              </a:rPr>
              <a:t>reviews</a:t>
            </a:r>
            <a:r>
              <a:rPr dirty="0" sz="4400" spc="-4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65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dirty="0" sz="4400" spc="-4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60">
                <a:solidFill>
                  <a:srgbClr val="FFFFFF"/>
                </a:solidFill>
                <a:latin typeface="Arial Black"/>
                <a:cs typeface="Arial Black"/>
              </a:rPr>
              <a:t>Include</a:t>
            </a:r>
            <a:r>
              <a:rPr dirty="0" sz="4400" spc="-4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80">
                <a:solidFill>
                  <a:srgbClr val="FFFFFF"/>
                </a:solidFill>
                <a:latin typeface="Arial Black"/>
                <a:cs typeface="Arial Black"/>
              </a:rPr>
              <a:t>visualizations</a:t>
            </a:r>
            <a:r>
              <a:rPr dirty="0" sz="4400" spc="-4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85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4400" spc="-305">
                <a:solidFill>
                  <a:srgbClr val="FFFFFF"/>
                </a:solidFill>
                <a:latin typeface="Arial Black"/>
                <a:cs typeface="Arial Black"/>
              </a:rPr>
              <a:t>comparisons</a:t>
            </a:r>
            <a:r>
              <a:rPr dirty="0" sz="4400" spc="-40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330">
                <a:solidFill>
                  <a:srgbClr val="FFFFFF"/>
                </a:solidFill>
                <a:latin typeface="Arial Black"/>
                <a:cs typeface="Arial Black"/>
              </a:rPr>
              <a:t>between</a:t>
            </a:r>
            <a:r>
              <a:rPr dirty="0" sz="4400" spc="-40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35">
                <a:solidFill>
                  <a:srgbClr val="FFFFFF"/>
                </a:solidFill>
                <a:latin typeface="Arial Black"/>
                <a:cs typeface="Arial Black"/>
              </a:rPr>
              <a:t>predicted</a:t>
            </a:r>
            <a:r>
              <a:rPr dirty="0" sz="4400" spc="-40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6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4400" spc="-40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315">
                <a:solidFill>
                  <a:srgbClr val="FFFFFF"/>
                </a:solidFill>
                <a:latin typeface="Arial Black"/>
                <a:cs typeface="Arial Black"/>
              </a:rPr>
              <a:t>actual</a:t>
            </a:r>
            <a:r>
              <a:rPr dirty="0" sz="4400" spc="-40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300">
                <a:solidFill>
                  <a:srgbClr val="FFFFFF"/>
                </a:solidFill>
                <a:latin typeface="Arial Black"/>
                <a:cs typeface="Arial Black"/>
              </a:rPr>
              <a:t>counts </a:t>
            </a:r>
            <a:r>
              <a:rPr dirty="0" sz="4400" spc="-17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4400" spc="-40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45">
                <a:solidFill>
                  <a:srgbClr val="FFFFFF"/>
                </a:solidFill>
                <a:latin typeface="Arial Black"/>
                <a:cs typeface="Arial Black"/>
              </a:rPr>
              <a:t>highlight</a:t>
            </a:r>
            <a:r>
              <a:rPr dirty="0" sz="4400" spc="-4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35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4400" spc="-40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54">
                <a:solidFill>
                  <a:srgbClr val="FFFFFF"/>
                </a:solidFill>
                <a:latin typeface="Arial Black"/>
                <a:cs typeface="Arial Black"/>
              </a:rPr>
              <a:t>model's</a:t>
            </a:r>
            <a:r>
              <a:rPr dirty="0" sz="4400" spc="-4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65">
                <a:solidFill>
                  <a:srgbClr val="FFFFFF"/>
                </a:solidFill>
                <a:latin typeface="Arial Black"/>
                <a:cs typeface="Arial Black"/>
              </a:rPr>
              <a:t>performance.</a:t>
            </a:r>
            <a:endParaRPr sz="4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097168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/>
          </p:spPr>
        </p:pic>
        <p:sp>
          <p:nvSpPr>
            <p:cNvPr id="1048613" name="object 4"/>
            <p:cNvSpPr/>
            <p:nvPr/>
          </p:nvSpPr>
          <p:spPr>
            <a:xfrm>
              <a:off x="1854172" y="2986425"/>
              <a:ext cx="14579600" cy="22225"/>
            </a:xfrm>
            <a:custGeom>
              <a:avLst/>
              <a:ahLst/>
              <a:rect l="l" t="t" r="r" b="b"/>
              <a:pathLst>
                <a:path w="14579600" h="22225">
                  <a:moveTo>
                    <a:pt x="14579501" y="0"/>
                  </a:moveTo>
                  <a:lnTo>
                    <a:pt x="0" y="21933"/>
                  </a:lnTo>
                </a:path>
              </a:pathLst>
            </a:custGeom>
            <a:ln w="76199">
              <a:solidFill>
                <a:srgbClr val="C23A97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14" name="object 5"/>
          <p:cNvSpPr txBox="1">
            <a:spLocks noGrp="1"/>
          </p:cNvSpPr>
          <p:nvPr>
            <p:ph type="title"/>
          </p:nvPr>
        </p:nvSpPr>
        <p:spPr>
          <a:xfrm>
            <a:off x="2420858" y="1151910"/>
            <a:ext cx="7966709" cy="1371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0"/>
              <a:t>CONCLUSION</a:t>
            </a:r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569659" y="3666602"/>
            <a:ext cx="192103" cy="192103"/>
          </a:xfrm>
          <a:prstGeom prst="rect"/>
        </p:spPr>
      </p:pic>
      <p:sp>
        <p:nvSpPr>
          <p:cNvPr id="1048615" name="object 7"/>
          <p:cNvSpPr txBox="1"/>
          <p:nvPr/>
        </p:nvSpPr>
        <p:spPr>
          <a:xfrm>
            <a:off x="2037719" y="3276627"/>
            <a:ext cx="14367510" cy="372999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indent="-635" marL="12065" marR="5080">
              <a:lnSpc>
                <a:spcPct val="117100"/>
              </a:lnSpc>
              <a:spcBef>
                <a:spcPts val="95"/>
              </a:spcBef>
            </a:pPr>
            <a:r>
              <a:rPr dirty="0" sz="4350" spc="-215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4350" spc="-40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65">
                <a:solidFill>
                  <a:srgbClr val="FFFFFF"/>
                </a:solidFill>
                <a:latin typeface="Arial Black"/>
                <a:cs typeface="Arial Black"/>
              </a:rPr>
              <a:t>conclusion,</a:t>
            </a:r>
            <a:r>
              <a:rPr dirty="0" sz="4350" spc="-4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54">
                <a:solidFill>
                  <a:srgbClr val="FFFFFF"/>
                </a:solidFill>
                <a:latin typeface="Arial Black"/>
                <a:cs typeface="Arial Black"/>
              </a:rPr>
              <a:t>sentiment</a:t>
            </a:r>
            <a:r>
              <a:rPr dirty="0" sz="4350" spc="-4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315">
                <a:solidFill>
                  <a:srgbClr val="FFFFFF"/>
                </a:solidFill>
                <a:latin typeface="Arial Black"/>
                <a:cs typeface="Arial Black"/>
              </a:rPr>
              <a:t>analysis</a:t>
            </a:r>
            <a:r>
              <a:rPr dirty="0" sz="4350" spc="-4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95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4350" spc="-4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65">
                <a:solidFill>
                  <a:srgbClr val="FFFFFF"/>
                </a:solidFill>
                <a:latin typeface="Arial Black"/>
                <a:cs typeface="Arial Black"/>
              </a:rPr>
              <a:t>restaurant </a:t>
            </a:r>
            <a:r>
              <a:rPr dirty="0" sz="4350" spc="-335">
                <a:solidFill>
                  <a:srgbClr val="FFFFFF"/>
                </a:solidFill>
                <a:latin typeface="Arial Black"/>
                <a:cs typeface="Arial Black"/>
              </a:rPr>
              <a:t>reviews</a:t>
            </a:r>
            <a:r>
              <a:rPr dirty="0" sz="4350" spc="-4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35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4350" spc="-4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434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4350" spc="-4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25">
                <a:solidFill>
                  <a:srgbClr val="FFFFFF"/>
                </a:solidFill>
                <a:latin typeface="Arial Black"/>
                <a:cs typeface="Arial Black"/>
              </a:rPr>
              <a:t>powerful</a:t>
            </a:r>
            <a:r>
              <a:rPr dirty="0" sz="4350" spc="-4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150">
                <a:solidFill>
                  <a:srgbClr val="FFFFFF"/>
                </a:solidFill>
                <a:latin typeface="Arial Black"/>
                <a:cs typeface="Arial Black"/>
              </a:rPr>
              <a:t>tool</a:t>
            </a:r>
            <a:r>
              <a:rPr dirty="0" sz="4350" spc="-4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10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dirty="0" sz="4350" spc="-4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130">
                <a:solidFill>
                  <a:srgbClr val="FFFFFF"/>
                </a:solidFill>
                <a:latin typeface="Arial Black"/>
                <a:cs typeface="Arial Black"/>
              </a:rPr>
              <a:t>understanding </a:t>
            </a:r>
            <a:r>
              <a:rPr dirty="0" sz="4350" spc="-285">
                <a:solidFill>
                  <a:srgbClr val="FFFFFF"/>
                </a:solidFill>
                <a:latin typeface="Arial Black"/>
                <a:cs typeface="Arial Black"/>
              </a:rPr>
              <a:t>customer</a:t>
            </a:r>
            <a:r>
              <a:rPr dirty="0" sz="4350" spc="-3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45">
                <a:solidFill>
                  <a:srgbClr val="FFFFFF"/>
                </a:solidFill>
                <a:latin typeface="Arial Black"/>
                <a:cs typeface="Arial Black"/>
              </a:rPr>
              <a:t>perceptions</a:t>
            </a:r>
            <a:r>
              <a:rPr dirty="0" sz="4350" spc="-3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3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4350" spc="-3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195">
                <a:solidFill>
                  <a:srgbClr val="FFFFFF"/>
                </a:solidFill>
                <a:latin typeface="Arial Black"/>
                <a:cs typeface="Arial Black"/>
              </a:rPr>
              <a:t>driving</a:t>
            </a:r>
            <a:r>
              <a:rPr dirty="0" sz="4350" spc="-3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40">
                <a:solidFill>
                  <a:srgbClr val="FFFFFF"/>
                </a:solidFill>
                <a:latin typeface="Arial Black"/>
                <a:cs typeface="Arial Black"/>
              </a:rPr>
              <a:t>improvements</a:t>
            </a:r>
            <a:r>
              <a:rPr dirty="0" sz="4350" spc="-3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5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dirty="0" sz="4350" spc="-21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435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15">
                <a:solidFill>
                  <a:srgbClr val="FFFFFF"/>
                </a:solidFill>
                <a:latin typeface="Arial Black"/>
                <a:cs typeface="Arial Black"/>
              </a:rPr>
              <a:t>dining</a:t>
            </a:r>
            <a:r>
              <a:rPr dirty="0" sz="435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305">
                <a:solidFill>
                  <a:srgbClr val="FFFFFF"/>
                </a:solidFill>
                <a:latin typeface="Arial Black"/>
                <a:cs typeface="Arial Black"/>
              </a:rPr>
              <a:t>experience.</a:t>
            </a:r>
            <a:r>
              <a:rPr dirty="0" sz="435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54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dirty="0" sz="435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80">
                <a:solidFill>
                  <a:srgbClr val="FFFFFF"/>
                </a:solidFill>
                <a:latin typeface="Arial Black"/>
                <a:cs typeface="Arial Black"/>
              </a:rPr>
              <a:t>leveraging</a:t>
            </a:r>
            <a:r>
              <a:rPr dirty="0" sz="435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85">
                <a:solidFill>
                  <a:srgbClr val="FFFFFF"/>
                </a:solidFill>
                <a:latin typeface="Arial Black"/>
                <a:cs typeface="Arial Black"/>
              </a:rPr>
              <a:t>advanced </a:t>
            </a:r>
            <a:r>
              <a:rPr dirty="0" sz="4350" spc="-300">
                <a:solidFill>
                  <a:srgbClr val="FFFFFF"/>
                </a:solidFill>
                <a:latin typeface="Arial Black"/>
                <a:cs typeface="Arial Black"/>
              </a:rPr>
              <a:t>machine</a:t>
            </a:r>
            <a:r>
              <a:rPr dirty="0" sz="4350" spc="-3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50">
                <a:solidFill>
                  <a:srgbClr val="FFFFFF"/>
                </a:solidFill>
                <a:latin typeface="Arial Black"/>
                <a:cs typeface="Arial Black"/>
              </a:rPr>
              <a:t>learning</a:t>
            </a:r>
            <a:r>
              <a:rPr dirty="0" sz="4350" spc="-3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3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4350" spc="-3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29">
                <a:solidFill>
                  <a:srgbClr val="FFFFFF"/>
                </a:solidFill>
                <a:latin typeface="Arial Black"/>
                <a:cs typeface="Arial Black"/>
              </a:rPr>
              <a:t>deep</a:t>
            </a:r>
            <a:r>
              <a:rPr dirty="0" sz="4350" spc="-3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50">
                <a:solidFill>
                  <a:srgbClr val="FFFFFF"/>
                </a:solidFill>
                <a:latin typeface="Arial Black"/>
                <a:cs typeface="Arial Black"/>
              </a:rPr>
              <a:t>learning</a:t>
            </a:r>
            <a:r>
              <a:rPr dirty="0" sz="4350" spc="-3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75">
                <a:solidFill>
                  <a:srgbClr val="FFFFFF"/>
                </a:solidFill>
                <a:latin typeface="Arial Black"/>
                <a:cs typeface="Arial Black"/>
              </a:rPr>
              <a:t>techniques, </a:t>
            </a:r>
            <a:r>
              <a:rPr dirty="0" sz="4350" spc="-280">
                <a:solidFill>
                  <a:srgbClr val="FFFFFF"/>
                </a:solidFill>
                <a:latin typeface="Arial Black"/>
                <a:cs typeface="Arial Black"/>
              </a:rPr>
              <a:t>restaurants</a:t>
            </a:r>
            <a:r>
              <a:rPr dirty="0" sz="435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365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dirty="0" sz="435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315">
                <a:solidFill>
                  <a:srgbClr val="FFFFFF"/>
                </a:solidFill>
                <a:latin typeface="Arial Black"/>
                <a:cs typeface="Arial Black"/>
              </a:rPr>
              <a:t>gain</a:t>
            </a:r>
            <a:r>
              <a:rPr dirty="0" sz="435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40">
                <a:solidFill>
                  <a:srgbClr val="FFFFFF"/>
                </a:solidFill>
                <a:latin typeface="Arial Black"/>
                <a:cs typeface="Arial Black"/>
              </a:rPr>
              <a:t>valuable</a:t>
            </a:r>
            <a:r>
              <a:rPr dirty="0" sz="435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85">
                <a:solidFill>
                  <a:srgbClr val="FFFFFF"/>
                </a:solidFill>
                <a:latin typeface="Arial Black"/>
                <a:cs typeface="Arial Black"/>
              </a:rPr>
              <a:t>insights</a:t>
            </a:r>
            <a:r>
              <a:rPr dirty="0" sz="435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3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4350" spc="-3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54">
                <a:solidFill>
                  <a:srgbClr val="FFFFFF"/>
                </a:solidFill>
                <a:latin typeface="Arial Black"/>
                <a:cs typeface="Arial Black"/>
              </a:rPr>
              <a:t>maintain</a:t>
            </a:r>
            <a:r>
              <a:rPr dirty="0" sz="435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484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4350" spc="-235">
                <a:solidFill>
                  <a:srgbClr val="FFFFFF"/>
                </a:solidFill>
                <a:latin typeface="Arial Black"/>
                <a:cs typeface="Arial Black"/>
              </a:rPr>
              <a:t>competitive</a:t>
            </a:r>
            <a:r>
              <a:rPr dirty="0" sz="4350" spc="-4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320">
                <a:solidFill>
                  <a:srgbClr val="FFFFFF"/>
                </a:solidFill>
                <a:latin typeface="Arial Black"/>
                <a:cs typeface="Arial Black"/>
              </a:rPr>
              <a:t>edge</a:t>
            </a:r>
            <a:r>
              <a:rPr dirty="0" sz="435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175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4350" spc="-4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21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4350" spc="-3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50" spc="-315">
                <a:solidFill>
                  <a:srgbClr val="FFFFFF"/>
                </a:solidFill>
                <a:latin typeface="Arial Black"/>
                <a:cs typeface="Arial Black"/>
              </a:rPr>
              <a:t>market.</a:t>
            </a:r>
            <a:endParaRPr sz="43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097170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/>
          </p:spPr>
        </p:pic>
        <p:sp>
          <p:nvSpPr>
            <p:cNvPr id="1048616" name="object 4"/>
            <p:cNvSpPr/>
            <p:nvPr/>
          </p:nvSpPr>
          <p:spPr>
            <a:xfrm>
              <a:off x="1618703" y="0"/>
              <a:ext cx="38100" cy="10287000"/>
            </a:xfrm>
            <a:custGeom>
              <a:avLst/>
              <a:ahLst/>
              <a:rect l="l" t="t" r="r" b="b"/>
              <a:pathLst>
                <a:path w="38100" h="10287000">
                  <a:moveTo>
                    <a:pt x="380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7" name="object 5"/>
          <p:cNvSpPr txBox="1">
            <a:spLocks noGrp="1"/>
          </p:cNvSpPr>
          <p:nvPr>
            <p:ph type="title"/>
          </p:nvPr>
        </p:nvSpPr>
        <p:spPr>
          <a:xfrm>
            <a:off x="2068700" y="728469"/>
            <a:ext cx="8943340" cy="1371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40"/>
              <a:t>FURURE</a:t>
            </a:r>
            <a:r>
              <a:rPr dirty="0" spc="-890"/>
              <a:t> </a:t>
            </a:r>
            <a:r>
              <a:rPr dirty="0" spc="-825"/>
              <a:t>SCOPE</a:t>
            </a:r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172820" y="2913446"/>
            <a:ext cx="183894" cy="183893"/>
          </a:xfrm>
          <a:prstGeom prst="rect"/>
        </p:spPr>
      </p:pic>
      <p:sp>
        <p:nvSpPr>
          <p:cNvPr id="1048618" name="object 7"/>
          <p:cNvSpPr txBox="1">
            <a:spLocks noGrp="1"/>
          </p:cNvSpPr>
          <p:nvPr>
            <p:ph type="body" idx="1"/>
          </p:nvPr>
        </p:nvSpPr>
        <p:spPr>
          <a:xfrm>
            <a:off x="3626200" y="2539593"/>
            <a:ext cx="12958444" cy="430974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marL="12700" marR="5080">
              <a:lnSpc>
                <a:spcPct val="117500"/>
              </a:lnSpc>
              <a:spcBef>
                <a:spcPts val="95"/>
              </a:spcBef>
            </a:pPr>
            <a:r>
              <a:rPr dirty="0" spc="-335"/>
              <a:t>Discuss</a:t>
            </a:r>
            <a:r>
              <a:rPr dirty="0" spc="-370"/>
              <a:t> </a:t>
            </a:r>
            <a:r>
              <a:rPr dirty="0" spc="-185"/>
              <a:t>potential</a:t>
            </a:r>
            <a:r>
              <a:rPr dirty="0" spc="-365"/>
              <a:t> </a:t>
            </a:r>
            <a:r>
              <a:rPr dirty="0" spc="-280"/>
              <a:t>enhancements</a:t>
            </a:r>
            <a:r>
              <a:rPr dirty="0" spc="-365"/>
              <a:t> </a:t>
            </a:r>
            <a:r>
              <a:rPr dirty="0" spc="-225"/>
              <a:t>and</a:t>
            </a:r>
            <a:r>
              <a:rPr dirty="0" spc="-365"/>
              <a:t> </a:t>
            </a:r>
            <a:r>
              <a:rPr dirty="0" spc="-320"/>
              <a:t>expansions </a:t>
            </a:r>
            <a:r>
              <a:rPr dirty="0" spc="-90"/>
              <a:t>for</a:t>
            </a:r>
            <a:r>
              <a:rPr dirty="0" spc="-380"/>
              <a:t> </a:t>
            </a:r>
            <a:r>
              <a:rPr dirty="0" spc="-195"/>
              <a:t>the</a:t>
            </a:r>
            <a:r>
              <a:rPr dirty="0" spc="-375"/>
              <a:t> </a:t>
            </a:r>
            <a:r>
              <a:rPr dirty="0" spc="-300"/>
              <a:t>system.</a:t>
            </a:r>
            <a:r>
              <a:rPr dirty="0" spc="-375"/>
              <a:t> </a:t>
            </a:r>
            <a:r>
              <a:rPr dirty="0" spc="-340"/>
              <a:t>This</a:t>
            </a:r>
            <a:r>
              <a:rPr dirty="0" spc="-375"/>
              <a:t> </a:t>
            </a:r>
            <a:r>
              <a:rPr dirty="0" spc="-200"/>
              <a:t>could</a:t>
            </a:r>
            <a:r>
              <a:rPr dirty="0" spc="-380"/>
              <a:t> </a:t>
            </a:r>
            <a:r>
              <a:rPr dirty="0" spc="-25"/>
              <a:t>include </a:t>
            </a:r>
            <a:r>
              <a:rPr dirty="0" spc="-204"/>
              <a:t>incorporatingadditional</a:t>
            </a:r>
            <a:r>
              <a:rPr dirty="0" spc="-320"/>
              <a:t> </a:t>
            </a:r>
            <a:r>
              <a:rPr dirty="0" spc="-254"/>
              <a:t>data</a:t>
            </a:r>
            <a:r>
              <a:rPr dirty="0" spc="-320"/>
              <a:t> </a:t>
            </a:r>
            <a:r>
              <a:rPr dirty="0" spc="-305"/>
              <a:t>sources,</a:t>
            </a:r>
            <a:r>
              <a:rPr dirty="0" spc="-320"/>
              <a:t> </a:t>
            </a:r>
            <a:r>
              <a:rPr dirty="0" spc="-55"/>
              <a:t>optimizing </a:t>
            </a:r>
            <a:r>
              <a:rPr dirty="0" spc="-195"/>
              <a:t>the</a:t>
            </a:r>
            <a:r>
              <a:rPr dirty="0" spc="-360"/>
              <a:t> </a:t>
            </a:r>
            <a:r>
              <a:rPr dirty="0" spc="-220"/>
              <a:t>algorithm</a:t>
            </a:r>
            <a:r>
              <a:rPr dirty="0" spc="-355"/>
              <a:t> </a:t>
            </a:r>
            <a:r>
              <a:rPr dirty="0" spc="-90"/>
              <a:t>for</a:t>
            </a:r>
            <a:r>
              <a:rPr dirty="0" spc="-355"/>
              <a:t> </a:t>
            </a:r>
            <a:r>
              <a:rPr dirty="0" spc="-175"/>
              <a:t>better</a:t>
            </a:r>
            <a:r>
              <a:rPr dirty="0" spc="-355"/>
              <a:t> </a:t>
            </a:r>
            <a:r>
              <a:rPr dirty="0" spc="-225"/>
              <a:t>performance,</a:t>
            </a:r>
            <a:r>
              <a:rPr dirty="0" spc="-355"/>
              <a:t> </a:t>
            </a:r>
            <a:r>
              <a:rPr dirty="0" spc="-25"/>
              <a:t>and </a:t>
            </a:r>
            <a:r>
              <a:rPr dirty="0" spc="-275"/>
              <a:t>expanding</a:t>
            </a:r>
            <a:r>
              <a:rPr dirty="0" spc="-375"/>
              <a:t> </a:t>
            </a:r>
            <a:r>
              <a:rPr dirty="0" spc="-270"/>
              <a:t>thesystem</a:t>
            </a:r>
            <a:r>
              <a:rPr dirty="0" spc="-370"/>
              <a:t> </a:t>
            </a:r>
            <a:r>
              <a:rPr dirty="0" spc="-135"/>
              <a:t>to</a:t>
            </a:r>
            <a:r>
              <a:rPr dirty="0" spc="-370"/>
              <a:t> </a:t>
            </a:r>
            <a:r>
              <a:rPr dirty="0" spc="-240"/>
              <a:t>cover</a:t>
            </a:r>
            <a:r>
              <a:rPr dirty="0" spc="-370"/>
              <a:t> </a:t>
            </a:r>
            <a:r>
              <a:rPr dirty="0" spc="-175"/>
              <a:t>multiple</a:t>
            </a:r>
            <a:r>
              <a:rPr dirty="0" spc="-370"/>
              <a:t> </a:t>
            </a:r>
            <a:r>
              <a:rPr dirty="0" spc="-290"/>
              <a:t>cities</a:t>
            </a:r>
            <a:r>
              <a:rPr dirty="0" spc="-370"/>
              <a:t> </a:t>
            </a:r>
            <a:r>
              <a:rPr dirty="0" spc="-25"/>
              <a:t>or </a:t>
            </a:r>
            <a:r>
              <a:rPr dirty="0" spc="-260"/>
              <a:t>regions.</a:t>
            </a:r>
            <a:r>
              <a:rPr dirty="0" spc="-360"/>
              <a:t> </a:t>
            </a:r>
            <a:r>
              <a:rPr dirty="0" spc="-235"/>
              <a:t>Consider</a:t>
            </a:r>
            <a:r>
              <a:rPr dirty="0" spc="-360"/>
              <a:t> </a:t>
            </a:r>
            <a:r>
              <a:rPr dirty="0" spc="-195"/>
              <a:t>the</a:t>
            </a:r>
            <a:r>
              <a:rPr dirty="0" spc="-355"/>
              <a:t> </a:t>
            </a:r>
            <a:r>
              <a:rPr dirty="0" spc="-215"/>
              <a:t>integration</a:t>
            </a:r>
            <a:r>
              <a:rPr dirty="0" spc="-360"/>
              <a:t> </a:t>
            </a:r>
            <a:r>
              <a:rPr dirty="0" spc="-95"/>
              <a:t>of</a:t>
            </a:r>
            <a:r>
              <a:rPr dirty="0" spc="-360"/>
              <a:t> </a:t>
            </a:r>
            <a:r>
              <a:rPr dirty="0" spc="-295"/>
              <a:t>emerging </a:t>
            </a:r>
            <a:r>
              <a:rPr dirty="0" spc="-254"/>
              <a:t>technologies</a:t>
            </a:r>
            <a:r>
              <a:rPr dirty="0" spc="-375"/>
              <a:t> </a:t>
            </a:r>
            <a:r>
              <a:rPr dirty="0" spc="-360"/>
              <a:t>suchas</a:t>
            </a:r>
            <a:r>
              <a:rPr dirty="0" spc="-370"/>
              <a:t> </a:t>
            </a:r>
            <a:r>
              <a:rPr dirty="0" spc="-305"/>
              <a:t>edge</a:t>
            </a:r>
            <a:r>
              <a:rPr dirty="0" spc="-370"/>
              <a:t> </a:t>
            </a:r>
            <a:r>
              <a:rPr dirty="0" spc="-235"/>
              <a:t>computing</a:t>
            </a:r>
            <a:r>
              <a:rPr dirty="0" spc="-375"/>
              <a:t> </a:t>
            </a:r>
            <a:r>
              <a:rPr dirty="0" spc="-130"/>
              <a:t>or</a:t>
            </a:r>
            <a:r>
              <a:rPr dirty="0" spc="-370"/>
              <a:t> </a:t>
            </a:r>
            <a:r>
              <a:rPr dirty="0" spc="-270"/>
              <a:t>advanced </a:t>
            </a:r>
            <a:r>
              <a:rPr dirty="0" spc="-280"/>
              <a:t>machine</a:t>
            </a:r>
            <a:r>
              <a:rPr dirty="0" spc="-380"/>
              <a:t> </a:t>
            </a:r>
            <a:r>
              <a:rPr dirty="0" spc="-235"/>
              <a:t>learning</a:t>
            </a:r>
            <a:r>
              <a:rPr dirty="0" spc="-380"/>
              <a:t> </a:t>
            </a:r>
            <a:r>
              <a:rPr dirty="0" spc="-130"/>
              <a:t>techniques.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SENTIMENT ANALYSIS</dc:title>
  <dc:creator>Rankireddy Charishma</dc:creator>
  <cp:lastModifiedBy>Suresh Devadi</cp:lastModifiedBy>
  <dcterms:created xsi:type="dcterms:W3CDTF">2024-06-22T03:36:38Z</dcterms:created>
  <dcterms:modified xsi:type="dcterms:W3CDTF">2024-07-13T04:59:35Z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2024-06-21T00:00:00Z</vt:filetime>
  </property>
  <property fmtid="{D5CDD505-2E9C-101B-9397-08002B2CF9AE}" pid="3" name="Creator">
    <vt:lpwstr>Canva</vt:lpwstr>
  </property>
  <property fmtid="{D5CDD505-2E9C-101B-9397-08002B2CF9AE}" pid="4" name="LastSaved">
    <vt:filetime>2024-06-22T00:00:00Z</vt:filetime>
  </property>
  <property fmtid="{D5CDD505-2E9C-101B-9397-08002B2CF9AE}" pid="5" name="Producer">
    <vt:lpwstr>Canva</vt:lpwstr>
  </property>
  <property fmtid="{D5CDD505-2E9C-101B-9397-08002B2CF9AE}" pid="6" name="ICV">
    <vt:lpwstr>d2df265f677b4255808d52f8070c0ce9</vt:lpwstr>
  </property>
</Properties>
</file>