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74" r:id="rId8"/>
    <p:sldId id="275" r:id="rId9"/>
    <p:sldId id="276" r:id="rId10"/>
    <p:sldId id="277" r:id="rId11"/>
    <p:sldId id="278" r:id="rId12"/>
    <p:sldId id="279" r:id="rId13"/>
    <p:sldId id="280" r:id="rId14"/>
    <p:sldId id="262" r:id="rId15"/>
    <p:sldId id="263" r:id="rId16"/>
    <p:sldId id="264" r:id="rId17"/>
    <p:sldId id="265" r:id="rId18"/>
    <p:sldId id="266" r:id="rId19"/>
    <p:sldId id="268" r:id="rId20"/>
    <p:sldId id="282" r:id="rId21"/>
    <p:sldId id="269" r:id="rId22"/>
    <p:sldId id="270" r:id="rId23"/>
    <p:sldId id="271" r:id="rId24"/>
    <p:sldId id="273" r:id="rId25"/>
    <p:sldId id="272"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FE6772-7C76-45CC-9710-D40D10F15067}" type="datetimeFigureOut">
              <a:rPr lang="en-IN" smtClean="0"/>
              <a:t>19-12-2023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9A4ECB-7D71-44BF-AA12-8E683C68C89F}" type="slidenum">
              <a:rPr lang="en-IN" smtClean="0"/>
              <a:t>‹#›</a:t>
            </a:fld>
            <a:endParaRPr lang="en-IN"/>
          </a:p>
        </p:txBody>
      </p:sp>
    </p:spTree>
    <p:extLst>
      <p:ext uri="{BB962C8B-B14F-4D97-AF65-F5344CB8AC3E}">
        <p14:creationId xmlns:p14="http://schemas.microsoft.com/office/powerpoint/2010/main" val="295156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FE6772-7C76-45CC-9710-D40D10F15067}" type="datetimeFigureOut">
              <a:rPr lang="en-IN" smtClean="0"/>
              <a:t>19-12-2023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9A4ECB-7D71-44BF-AA12-8E683C68C89F}" type="slidenum">
              <a:rPr lang="en-IN" smtClean="0"/>
              <a:t>‹#›</a:t>
            </a:fld>
            <a:endParaRPr lang="en-IN"/>
          </a:p>
        </p:txBody>
      </p:sp>
    </p:spTree>
    <p:extLst>
      <p:ext uri="{BB962C8B-B14F-4D97-AF65-F5344CB8AC3E}">
        <p14:creationId xmlns:p14="http://schemas.microsoft.com/office/powerpoint/2010/main" val="1374290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4FE6772-7C76-45CC-9710-D40D10F15067}" type="datetimeFigureOut">
              <a:rPr lang="en-IN" smtClean="0"/>
              <a:t>19-12-2023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9A4ECB-7D71-44BF-AA12-8E683C68C89F}" type="slidenum">
              <a:rPr lang="en-IN" smtClean="0"/>
              <a:t>‹#›</a:t>
            </a:fld>
            <a:endParaRPr lang="en-IN"/>
          </a:p>
        </p:txBody>
      </p:sp>
    </p:spTree>
    <p:extLst>
      <p:ext uri="{BB962C8B-B14F-4D97-AF65-F5344CB8AC3E}">
        <p14:creationId xmlns:p14="http://schemas.microsoft.com/office/powerpoint/2010/main" val="1369262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4FE6772-7C76-45CC-9710-D40D10F15067}" type="datetimeFigureOut">
              <a:rPr lang="en-IN" smtClean="0"/>
              <a:t>19-12-2023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9A4ECB-7D71-44BF-AA12-8E683C68C89F}"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921114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FE6772-7C76-45CC-9710-D40D10F15067}" type="datetimeFigureOut">
              <a:rPr lang="en-IN" smtClean="0"/>
              <a:t>19-12-2023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9A4ECB-7D71-44BF-AA12-8E683C68C89F}" type="slidenum">
              <a:rPr lang="en-IN" smtClean="0"/>
              <a:t>‹#›</a:t>
            </a:fld>
            <a:endParaRPr lang="en-IN"/>
          </a:p>
        </p:txBody>
      </p:sp>
    </p:spTree>
    <p:extLst>
      <p:ext uri="{BB962C8B-B14F-4D97-AF65-F5344CB8AC3E}">
        <p14:creationId xmlns:p14="http://schemas.microsoft.com/office/powerpoint/2010/main" val="832237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4FE6772-7C76-45CC-9710-D40D10F15067}" type="datetimeFigureOut">
              <a:rPr lang="en-IN" smtClean="0"/>
              <a:t>19-12-2023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9A4ECB-7D71-44BF-AA12-8E683C68C89F}" type="slidenum">
              <a:rPr lang="en-IN" smtClean="0"/>
              <a:t>‹#›</a:t>
            </a:fld>
            <a:endParaRPr lang="en-IN"/>
          </a:p>
        </p:txBody>
      </p:sp>
    </p:spTree>
    <p:extLst>
      <p:ext uri="{BB962C8B-B14F-4D97-AF65-F5344CB8AC3E}">
        <p14:creationId xmlns:p14="http://schemas.microsoft.com/office/powerpoint/2010/main" val="7637415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4FE6772-7C76-45CC-9710-D40D10F15067}" type="datetimeFigureOut">
              <a:rPr lang="en-IN" smtClean="0"/>
              <a:t>19-12-2023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9A4ECB-7D71-44BF-AA12-8E683C68C89F}" type="slidenum">
              <a:rPr lang="en-IN" smtClean="0"/>
              <a:t>‹#›</a:t>
            </a:fld>
            <a:endParaRPr lang="en-IN"/>
          </a:p>
        </p:txBody>
      </p:sp>
    </p:spTree>
    <p:extLst>
      <p:ext uri="{BB962C8B-B14F-4D97-AF65-F5344CB8AC3E}">
        <p14:creationId xmlns:p14="http://schemas.microsoft.com/office/powerpoint/2010/main" val="15383784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FE6772-7C76-45CC-9710-D40D10F15067}" type="datetimeFigureOut">
              <a:rPr lang="en-IN" smtClean="0"/>
              <a:t>19-12-2023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9A4ECB-7D71-44BF-AA12-8E683C68C89F}" type="slidenum">
              <a:rPr lang="en-IN" smtClean="0"/>
              <a:t>‹#›</a:t>
            </a:fld>
            <a:endParaRPr lang="en-IN"/>
          </a:p>
        </p:txBody>
      </p:sp>
    </p:spTree>
    <p:extLst>
      <p:ext uri="{BB962C8B-B14F-4D97-AF65-F5344CB8AC3E}">
        <p14:creationId xmlns:p14="http://schemas.microsoft.com/office/powerpoint/2010/main" val="33172765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FE6772-7C76-45CC-9710-D40D10F15067}" type="datetimeFigureOut">
              <a:rPr lang="en-IN" smtClean="0"/>
              <a:t>19-12-2023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9A4ECB-7D71-44BF-AA12-8E683C68C89F}" type="slidenum">
              <a:rPr lang="en-IN" smtClean="0"/>
              <a:t>‹#›</a:t>
            </a:fld>
            <a:endParaRPr lang="en-IN"/>
          </a:p>
        </p:txBody>
      </p:sp>
    </p:spTree>
    <p:extLst>
      <p:ext uri="{BB962C8B-B14F-4D97-AF65-F5344CB8AC3E}">
        <p14:creationId xmlns:p14="http://schemas.microsoft.com/office/powerpoint/2010/main" val="8320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4FE6772-7C76-45CC-9710-D40D10F15067}" type="datetimeFigureOut">
              <a:rPr lang="en-IN" smtClean="0"/>
              <a:t>19-12-2023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9A4ECB-7D71-44BF-AA12-8E683C68C89F}" type="slidenum">
              <a:rPr lang="en-IN" smtClean="0"/>
              <a:t>‹#›</a:t>
            </a:fld>
            <a:endParaRPr lang="en-IN"/>
          </a:p>
        </p:txBody>
      </p:sp>
    </p:spTree>
    <p:extLst>
      <p:ext uri="{BB962C8B-B14F-4D97-AF65-F5344CB8AC3E}">
        <p14:creationId xmlns:p14="http://schemas.microsoft.com/office/powerpoint/2010/main" val="613307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FE6772-7C76-45CC-9710-D40D10F15067}" type="datetimeFigureOut">
              <a:rPr lang="en-IN" smtClean="0"/>
              <a:t>19-12-2023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9A4ECB-7D71-44BF-AA12-8E683C68C89F}" type="slidenum">
              <a:rPr lang="en-IN" smtClean="0"/>
              <a:t>‹#›</a:t>
            </a:fld>
            <a:endParaRPr lang="en-IN"/>
          </a:p>
        </p:txBody>
      </p:sp>
    </p:spTree>
    <p:extLst>
      <p:ext uri="{BB962C8B-B14F-4D97-AF65-F5344CB8AC3E}">
        <p14:creationId xmlns:p14="http://schemas.microsoft.com/office/powerpoint/2010/main" val="2725916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FE6772-7C76-45CC-9710-D40D10F15067}" type="datetimeFigureOut">
              <a:rPr lang="en-IN" smtClean="0"/>
              <a:t>19-12-2023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9A4ECB-7D71-44BF-AA12-8E683C68C89F}" type="slidenum">
              <a:rPr lang="en-IN" smtClean="0"/>
              <a:t>‹#›</a:t>
            </a:fld>
            <a:endParaRPr lang="en-IN"/>
          </a:p>
        </p:txBody>
      </p:sp>
    </p:spTree>
    <p:extLst>
      <p:ext uri="{BB962C8B-B14F-4D97-AF65-F5344CB8AC3E}">
        <p14:creationId xmlns:p14="http://schemas.microsoft.com/office/powerpoint/2010/main" val="323375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FE6772-7C76-45CC-9710-D40D10F15067}" type="datetimeFigureOut">
              <a:rPr lang="en-IN" smtClean="0"/>
              <a:t>19-12-2023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9A4ECB-7D71-44BF-AA12-8E683C68C89F}" type="slidenum">
              <a:rPr lang="en-IN" smtClean="0"/>
              <a:t>‹#›</a:t>
            </a:fld>
            <a:endParaRPr lang="en-IN"/>
          </a:p>
        </p:txBody>
      </p:sp>
    </p:spTree>
    <p:extLst>
      <p:ext uri="{BB962C8B-B14F-4D97-AF65-F5344CB8AC3E}">
        <p14:creationId xmlns:p14="http://schemas.microsoft.com/office/powerpoint/2010/main" val="631275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4FE6772-7C76-45CC-9710-D40D10F15067}" type="datetimeFigureOut">
              <a:rPr lang="en-IN" smtClean="0"/>
              <a:t>19-12-2023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69A4ECB-7D71-44BF-AA12-8E683C68C89F}" type="slidenum">
              <a:rPr lang="en-IN" smtClean="0"/>
              <a:t>‹#›</a:t>
            </a:fld>
            <a:endParaRPr lang="en-IN"/>
          </a:p>
        </p:txBody>
      </p:sp>
    </p:spTree>
    <p:extLst>
      <p:ext uri="{BB962C8B-B14F-4D97-AF65-F5344CB8AC3E}">
        <p14:creationId xmlns:p14="http://schemas.microsoft.com/office/powerpoint/2010/main" val="1597190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4FE6772-7C76-45CC-9710-D40D10F15067}" type="datetimeFigureOut">
              <a:rPr lang="en-IN" smtClean="0"/>
              <a:t>19-12-2023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69A4ECB-7D71-44BF-AA12-8E683C68C89F}" type="slidenum">
              <a:rPr lang="en-IN" smtClean="0"/>
              <a:t>‹#›</a:t>
            </a:fld>
            <a:endParaRPr lang="en-IN"/>
          </a:p>
        </p:txBody>
      </p:sp>
    </p:spTree>
    <p:extLst>
      <p:ext uri="{BB962C8B-B14F-4D97-AF65-F5344CB8AC3E}">
        <p14:creationId xmlns:p14="http://schemas.microsoft.com/office/powerpoint/2010/main" val="2995707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4FE6772-7C76-45CC-9710-D40D10F15067}" type="datetimeFigureOut">
              <a:rPr lang="en-IN" smtClean="0"/>
              <a:t>19-12-2023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69A4ECB-7D71-44BF-AA12-8E683C68C89F}" type="slidenum">
              <a:rPr lang="en-IN" smtClean="0"/>
              <a:t>‹#›</a:t>
            </a:fld>
            <a:endParaRPr lang="en-IN"/>
          </a:p>
        </p:txBody>
      </p:sp>
    </p:spTree>
    <p:extLst>
      <p:ext uri="{BB962C8B-B14F-4D97-AF65-F5344CB8AC3E}">
        <p14:creationId xmlns:p14="http://schemas.microsoft.com/office/powerpoint/2010/main" val="3158144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FE6772-7C76-45CC-9710-D40D10F15067}" type="datetimeFigureOut">
              <a:rPr lang="en-IN" smtClean="0"/>
              <a:t>19-12-2023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9A4ECB-7D71-44BF-AA12-8E683C68C89F}" type="slidenum">
              <a:rPr lang="en-IN" smtClean="0"/>
              <a:t>‹#›</a:t>
            </a:fld>
            <a:endParaRPr lang="en-IN"/>
          </a:p>
        </p:txBody>
      </p:sp>
    </p:spTree>
    <p:extLst>
      <p:ext uri="{BB962C8B-B14F-4D97-AF65-F5344CB8AC3E}">
        <p14:creationId xmlns:p14="http://schemas.microsoft.com/office/powerpoint/2010/main" val="4235857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4FE6772-7C76-45CC-9710-D40D10F15067}" type="datetimeFigureOut">
              <a:rPr lang="en-IN" smtClean="0"/>
              <a:t>19-12-2023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69A4ECB-7D71-44BF-AA12-8E683C68C89F}" type="slidenum">
              <a:rPr lang="en-IN" smtClean="0"/>
              <a:t>‹#›</a:t>
            </a:fld>
            <a:endParaRPr lang="en-IN"/>
          </a:p>
        </p:txBody>
      </p:sp>
    </p:spTree>
    <p:extLst>
      <p:ext uri="{BB962C8B-B14F-4D97-AF65-F5344CB8AC3E}">
        <p14:creationId xmlns:p14="http://schemas.microsoft.com/office/powerpoint/2010/main" val="76319259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863E10-DD07-E823-CE06-DEDD4819BBD5}"/>
              </a:ext>
            </a:extLst>
          </p:cNvPr>
          <p:cNvSpPr>
            <a:spLocks noGrp="1"/>
          </p:cNvSpPr>
          <p:nvPr>
            <p:ph type="title"/>
          </p:nvPr>
        </p:nvSpPr>
        <p:spPr>
          <a:xfrm>
            <a:off x="645290" y="1333662"/>
            <a:ext cx="11376381" cy="5443656"/>
          </a:xfrm>
        </p:spPr>
        <p:txBody>
          <a:bodyPr/>
          <a:lstStyle/>
          <a:p>
            <a:r>
              <a:rPr lang="en-IN" dirty="0"/>
              <a:t>                </a:t>
            </a:r>
            <a:r>
              <a:rPr lang="en-IN" b="1" dirty="0">
                <a:solidFill>
                  <a:schemeClr val="bg1"/>
                </a:solidFill>
              </a:rPr>
              <a:t>6T- SRAM CELL DESIGN</a:t>
            </a:r>
            <a:br>
              <a:rPr lang="en-IN" dirty="0"/>
            </a:br>
            <a:r>
              <a:rPr lang="en-IN" dirty="0"/>
              <a:t> </a:t>
            </a:r>
            <a:br>
              <a:rPr lang="en-IN" dirty="0"/>
            </a:br>
            <a:br>
              <a:rPr lang="en-IN" dirty="0"/>
            </a:br>
            <a:br>
              <a:rPr lang="en-IN" dirty="0"/>
            </a:br>
            <a:br>
              <a:rPr lang="en-IN" dirty="0"/>
            </a:br>
            <a:br>
              <a:rPr lang="en-IN" dirty="0"/>
            </a:br>
            <a:br>
              <a:rPr lang="en-IN" dirty="0"/>
            </a:br>
            <a:r>
              <a:rPr lang="en-IN" b="1" dirty="0">
                <a:solidFill>
                  <a:srgbClr val="FFC000"/>
                </a:solidFill>
              </a:rPr>
              <a:t>Sandeep Kumar (2K20/EC/186)</a:t>
            </a:r>
            <a:br>
              <a:rPr lang="en-IN" dirty="0"/>
            </a:br>
            <a:endParaRPr lang="en-IN" dirty="0"/>
          </a:p>
        </p:txBody>
      </p:sp>
      <p:pic>
        <p:nvPicPr>
          <p:cNvPr id="1026" name="Picture 2" descr="Delhi Technological University (Formerly DCE) | New Delhi">
            <a:extLst>
              <a:ext uri="{FF2B5EF4-FFF2-40B4-BE49-F238E27FC236}">
                <a16:creationId xmlns:a16="http://schemas.microsoft.com/office/drawing/2014/main" id="{BE9751D0-9EFA-294B-1DFA-8B19B73D90B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059" t="616" r="15882" b="2674"/>
          <a:stretch/>
        </p:blipFill>
        <p:spPr bwMode="auto">
          <a:xfrm>
            <a:off x="4930589" y="2859741"/>
            <a:ext cx="2277035" cy="2106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6883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E4A3F5-5430-15C5-AC62-5126604C2AF7}"/>
              </a:ext>
            </a:extLst>
          </p:cNvPr>
          <p:cNvPicPr>
            <a:picLocks noChangeAspect="1"/>
          </p:cNvPicPr>
          <p:nvPr/>
        </p:nvPicPr>
        <p:blipFill>
          <a:blip r:embed="rId2"/>
          <a:stretch>
            <a:fillRect/>
          </a:stretch>
        </p:blipFill>
        <p:spPr>
          <a:xfrm>
            <a:off x="2743200" y="453820"/>
            <a:ext cx="5585653" cy="4037498"/>
          </a:xfrm>
          <a:prstGeom prst="rect">
            <a:avLst/>
          </a:prstGeom>
        </p:spPr>
      </p:pic>
      <p:sp>
        <p:nvSpPr>
          <p:cNvPr id="7" name="TextBox 6">
            <a:extLst>
              <a:ext uri="{FF2B5EF4-FFF2-40B4-BE49-F238E27FC236}">
                <a16:creationId xmlns:a16="http://schemas.microsoft.com/office/drawing/2014/main" id="{B749E365-E307-FEF2-AFC8-A1F739DE4069}"/>
              </a:ext>
            </a:extLst>
          </p:cNvPr>
          <p:cNvSpPr txBox="1"/>
          <p:nvPr/>
        </p:nvSpPr>
        <p:spPr>
          <a:xfrm>
            <a:off x="2850777" y="5521824"/>
            <a:ext cx="6096000" cy="646331"/>
          </a:xfrm>
          <a:prstGeom prst="rect">
            <a:avLst/>
          </a:prstGeom>
          <a:noFill/>
        </p:spPr>
        <p:txBody>
          <a:bodyPr wrap="square">
            <a:spAutoFit/>
          </a:bodyPr>
          <a:lstStyle/>
          <a:p>
            <a:r>
              <a:rPr lang="en-US" dirty="0"/>
              <a:t>Figure: Commonly used current-mirror differential sense amplifier</a:t>
            </a:r>
            <a:endParaRPr lang="en-IN" dirty="0"/>
          </a:p>
        </p:txBody>
      </p:sp>
      <p:pic>
        <p:nvPicPr>
          <p:cNvPr id="9" name="Picture 8">
            <a:extLst>
              <a:ext uri="{FF2B5EF4-FFF2-40B4-BE49-F238E27FC236}">
                <a16:creationId xmlns:a16="http://schemas.microsoft.com/office/drawing/2014/main" id="{2B1F4873-3C3E-BCD3-09CB-0A652356391C}"/>
              </a:ext>
            </a:extLst>
          </p:cNvPr>
          <p:cNvPicPr>
            <a:picLocks noChangeAspect="1"/>
          </p:cNvPicPr>
          <p:nvPr/>
        </p:nvPicPr>
        <p:blipFill>
          <a:blip r:embed="rId3"/>
          <a:stretch>
            <a:fillRect/>
          </a:stretch>
        </p:blipFill>
        <p:spPr>
          <a:xfrm>
            <a:off x="4251944" y="4801474"/>
            <a:ext cx="2568163" cy="518205"/>
          </a:xfrm>
          <a:prstGeom prst="rect">
            <a:avLst/>
          </a:prstGeom>
        </p:spPr>
      </p:pic>
    </p:spTree>
    <p:extLst>
      <p:ext uri="{BB962C8B-B14F-4D97-AF65-F5344CB8AC3E}">
        <p14:creationId xmlns:p14="http://schemas.microsoft.com/office/powerpoint/2010/main" val="1233762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FBF14-5A1C-BB79-80ED-E457BE3C517B}"/>
              </a:ext>
            </a:extLst>
          </p:cNvPr>
          <p:cNvSpPr>
            <a:spLocks noGrp="1"/>
          </p:cNvSpPr>
          <p:nvPr>
            <p:ph type="title"/>
          </p:nvPr>
        </p:nvSpPr>
        <p:spPr>
          <a:xfrm>
            <a:off x="646111" y="452718"/>
            <a:ext cx="9404723" cy="838200"/>
          </a:xfrm>
        </p:spPr>
        <p:txBody>
          <a:bodyPr/>
          <a:lstStyle/>
          <a:p>
            <a:r>
              <a:rPr lang="en-IN" dirty="0"/>
              <a:t>                    Write Drivers</a:t>
            </a:r>
          </a:p>
        </p:txBody>
      </p:sp>
      <p:sp>
        <p:nvSpPr>
          <p:cNvPr id="3" name="Content Placeholder 2">
            <a:extLst>
              <a:ext uri="{FF2B5EF4-FFF2-40B4-BE49-F238E27FC236}">
                <a16:creationId xmlns:a16="http://schemas.microsoft.com/office/drawing/2014/main" id="{94FD0443-7D3D-7A67-BF4C-B031EC47EF75}"/>
              </a:ext>
            </a:extLst>
          </p:cNvPr>
          <p:cNvSpPr>
            <a:spLocks noGrp="1"/>
          </p:cNvSpPr>
          <p:nvPr>
            <p:ph idx="1"/>
          </p:nvPr>
        </p:nvSpPr>
        <p:spPr>
          <a:xfrm>
            <a:off x="179294" y="1290918"/>
            <a:ext cx="11743765" cy="5441576"/>
          </a:xfrm>
        </p:spPr>
        <p:txBody>
          <a:bodyPr/>
          <a:lstStyle/>
          <a:p>
            <a:r>
              <a:rPr lang="en-US" dirty="0"/>
              <a:t>Write drivers are used by a group of columns in an SRAM array to control the </a:t>
            </a:r>
            <a:r>
              <a:rPr lang="en-US" dirty="0" err="1"/>
              <a:t>bitline</a:t>
            </a:r>
            <a:r>
              <a:rPr lang="en-US" dirty="0"/>
              <a:t> pair (BL and complement of BL) during write operation. As the </a:t>
            </a:r>
            <a:r>
              <a:rPr lang="en-US" dirty="0" err="1"/>
              <a:t>bitline</a:t>
            </a:r>
            <a:r>
              <a:rPr lang="en-US" dirty="0"/>
              <a:t> pair is </a:t>
            </a:r>
            <a:r>
              <a:rPr lang="en-US" dirty="0" err="1"/>
              <a:t>precharged</a:t>
            </a:r>
            <a:r>
              <a:rPr lang="en-US" dirty="0"/>
              <a:t> to VDD before every operation, the write driver has just to act the pull down one of the two </a:t>
            </a:r>
            <a:r>
              <a:rPr lang="en-US" dirty="0" err="1"/>
              <a:t>bitlines</a:t>
            </a:r>
            <a:r>
              <a:rPr lang="en-US" dirty="0"/>
              <a:t> below the write margin of the SRAM cell during write operation according to the input data. </a:t>
            </a:r>
          </a:p>
          <a:p>
            <a:r>
              <a:rPr lang="en-US" dirty="0"/>
              <a:t>write driver shown in Fig.1.12 writes data through two stacked NMOS transistors, that is, M1, M3 and M2, M4, which </a:t>
            </a:r>
            <a:r>
              <a:rPr lang="en-US" dirty="0" err="1"/>
              <a:t>formtwo</a:t>
            </a:r>
            <a:r>
              <a:rPr lang="en-US" dirty="0"/>
              <a:t> pass-transistor AND gates. Write driver is enabled by the WE signal which activates the transistor M3 and M4, while data in </a:t>
            </a:r>
            <a:r>
              <a:rPr lang="en-US" dirty="0" err="1"/>
              <a:t>enablesthe</a:t>
            </a:r>
            <a:r>
              <a:rPr lang="en-US" dirty="0"/>
              <a:t> transistor M1 or M2 </a:t>
            </a:r>
            <a:r>
              <a:rPr lang="en-US" dirty="0" err="1"/>
              <a:t>dependinguponthe</a:t>
            </a:r>
            <a:r>
              <a:rPr lang="en-US" dirty="0"/>
              <a:t> </a:t>
            </a:r>
            <a:r>
              <a:rPr lang="en-US" dirty="0" err="1"/>
              <a:t>inputdatathrough</a:t>
            </a:r>
            <a:r>
              <a:rPr lang="en-US" dirty="0"/>
              <a:t> inverter buffers (INV-1 and INV2). When WE is enabled, one of the </a:t>
            </a:r>
            <a:r>
              <a:rPr lang="en-US" dirty="0" err="1"/>
              <a:t>bitline</a:t>
            </a:r>
            <a:r>
              <a:rPr lang="en-US" dirty="0"/>
              <a:t> (BL and</a:t>
            </a:r>
          </a:p>
          <a:p>
            <a:r>
              <a:rPr lang="en-US" dirty="0"/>
              <a:t>complement of BL) is discharged from </a:t>
            </a:r>
            <a:r>
              <a:rPr lang="en-US" dirty="0" err="1"/>
              <a:t>precharged</a:t>
            </a:r>
            <a:r>
              <a:rPr lang="en-US" dirty="0"/>
              <a:t> level to ground through one of the transistor M1 or M2 depending upon the input data.</a:t>
            </a:r>
            <a:endParaRPr lang="en-IN" dirty="0"/>
          </a:p>
        </p:txBody>
      </p:sp>
    </p:spTree>
    <p:extLst>
      <p:ext uri="{BB962C8B-B14F-4D97-AF65-F5344CB8AC3E}">
        <p14:creationId xmlns:p14="http://schemas.microsoft.com/office/powerpoint/2010/main" val="3292680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C3D5651-D644-26D5-59C9-1D0339912EE0}"/>
              </a:ext>
            </a:extLst>
          </p:cNvPr>
          <p:cNvPicPr>
            <a:picLocks noChangeAspect="1"/>
          </p:cNvPicPr>
          <p:nvPr/>
        </p:nvPicPr>
        <p:blipFill>
          <a:blip r:embed="rId2"/>
          <a:stretch>
            <a:fillRect/>
          </a:stretch>
        </p:blipFill>
        <p:spPr>
          <a:xfrm>
            <a:off x="2384612" y="911523"/>
            <a:ext cx="6329085" cy="4293091"/>
          </a:xfrm>
          <a:prstGeom prst="rect">
            <a:avLst/>
          </a:prstGeom>
        </p:spPr>
      </p:pic>
      <p:sp>
        <p:nvSpPr>
          <p:cNvPr id="7" name="TextBox 6">
            <a:extLst>
              <a:ext uri="{FF2B5EF4-FFF2-40B4-BE49-F238E27FC236}">
                <a16:creationId xmlns:a16="http://schemas.microsoft.com/office/drawing/2014/main" id="{B65D7E8A-7286-9580-D9F9-66859248936C}"/>
              </a:ext>
            </a:extLst>
          </p:cNvPr>
          <p:cNvSpPr txBox="1"/>
          <p:nvPr/>
        </p:nvSpPr>
        <p:spPr>
          <a:xfrm>
            <a:off x="3379695" y="5485510"/>
            <a:ext cx="6096000" cy="369332"/>
          </a:xfrm>
          <a:prstGeom prst="rect">
            <a:avLst/>
          </a:prstGeom>
          <a:noFill/>
        </p:spPr>
        <p:txBody>
          <a:bodyPr wrap="square">
            <a:spAutoFit/>
          </a:bodyPr>
          <a:lstStyle/>
          <a:p>
            <a:r>
              <a:rPr lang="en-IN" dirty="0"/>
              <a:t>Figure: Pass gates based write driver circuit</a:t>
            </a:r>
          </a:p>
        </p:txBody>
      </p:sp>
    </p:spTree>
    <p:extLst>
      <p:ext uri="{BB962C8B-B14F-4D97-AF65-F5344CB8AC3E}">
        <p14:creationId xmlns:p14="http://schemas.microsoft.com/office/powerpoint/2010/main" val="3484223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24F11F-DB0E-DB5F-DA23-4814898FA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659" y="33324"/>
            <a:ext cx="11270873" cy="6439195"/>
          </a:xfrm>
          <a:prstGeom prst="rect">
            <a:avLst/>
          </a:prstGeom>
        </p:spPr>
      </p:pic>
      <p:sp>
        <p:nvSpPr>
          <p:cNvPr id="5" name="TextBox 4">
            <a:extLst>
              <a:ext uri="{FF2B5EF4-FFF2-40B4-BE49-F238E27FC236}">
                <a16:creationId xmlns:a16="http://schemas.microsoft.com/office/drawing/2014/main" id="{E3521B84-E8E7-E175-D1ED-53B159F91FF6}"/>
              </a:ext>
            </a:extLst>
          </p:cNvPr>
          <p:cNvSpPr txBox="1"/>
          <p:nvPr/>
        </p:nvSpPr>
        <p:spPr>
          <a:xfrm>
            <a:off x="5082988" y="6455344"/>
            <a:ext cx="6096000" cy="369332"/>
          </a:xfrm>
          <a:prstGeom prst="rect">
            <a:avLst/>
          </a:prstGeom>
          <a:noFill/>
        </p:spPr>
        <p:txBody>
          <a:bodyPr wrap="square">
            <a:spAutoFit/>
          </a:bodyPr>
          <a:lstStyle/>
          <a:p>
            <a:r>
              <a:rPr lang="en-IN" dirty="0"/>
              <a:t> 6T SRAM Circuit</a:t>
            </a:r>
          </a:p>
        </p:txBody>
      </p:sp>
    </p:spTree>
    <p:extLst>
      <p:ext uri="{BB962C8B-B14F-4D97-AF65-F5344CB8AC3E}">
        <p14:creationId xmlns:p14="http://schemas.microsoft.com/office/powerpoint/2010/main" val="2538904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DFA12-B0DD-D3D8-EA17-96D740557F60}"/>
              </a:ext>
            </a:extLst>
          </p:cNvPr>
          <p:cNvSpPr>
            <a:spLocks noGrp="1"/>
          </p:cNvSpPr>
          <p:nvPr>
            <p:ph type="title"/>
          </p:nvPr>
        </p:nvSpPr>
        <p:spPr>
          <a:xfrm>
            <a:off x="646111" y="452718"/>
            <a:ext cx="9404723" cy="936811"/>
          </a:xfrm>
        </p:spPr>
        <p:txBody>
          <a:bodyPr/>
          <a:lstStyle/>
          <a:p>
            <a:r>
              <a:rPr lang="en-IN" dirty="0"/>
              <a:t>                Read Operation</a:t>
            </a:r>
          </a:p>
        </p:txBody>
      </p:sp>
      <p:sp>
        <p:nvSpPr>
          <p:cNvPr id="3" name="Content Placeholder 2">
            <a:extLst>
              <a:ext uri="{FF2B5EF4-FFF2-40B4-BE49-F238E27FC236}">
                <a16:creationId xmlns:a16="http://schemas.microsoft.com/office/drawing/2014/main" id="{292F22B5-735E-6B16-69B7-1CD31CAD1331}"/>
              </a:ext>
            </a:extLst>
          </p:cNvPr>
          <p:cNvSpPr>
            <a:spLocks noGrp="1"/>
          </p:cNvSpPr>
          <p:nvPr>
            <p:ph idx="1"/>
          </p:nvPr>
        </p:nvSpPr>
        <p:spPr>
          <a:xfrm>
            <a:off x="0" y="1281954"/>
            <a:ext cx="12120282" cy="5576046"/>
          </a:xfrm>
        </p:spPr>
        <p:txBody>
          <a:bodyPr>
            <a:normAutofit fontScale="85000" lnSpcReduction="20000"/>
          </a:bodyPr>
          <a:lstStyle/>
          <a:p>
            <a:pPr marL="0" indent="0">
              <a:buNone/>
            </a:pPr>
            <a:r>
              <a:rPr lang="en-IN" dirty="0"/>
              <a:t> </a:t>
            </a:r>
            <a:r>
              <a:rPr lang="en-US" dirty="0"/>
              <a:t>Without loss of generality, it is assumed that the internal data storage nodes Q and Q </a:t>
            </a:r>
            <a:r>
              <a:rPr lang="en-US" dirty="0" err="1"/>
              <a:t>Bareat</a:t>
            </a:r>
            <a:r>
              <a:rPr lang="en-US" dirty="0"/>
              <a:t> ‘0’and‘1’, respectively.</a:t>
            </a:r>
          </a:p>
          <a:p>
            <a:pPr marL="0" indent="0">
              <a:buNone/>
            </a:pPr>
            <a:r>
              <a:rPr lang="en-US" dirty="0"/>
              <a:t>• Conventionally to read a </a:t>
            </a:r>
            <a:r>
              <a:rPr lang="en-US" dirty="0" err="1"/>
              <a:t>bitcell</a:t>
            </a:r>
            <a:r>
              <a:rPr lang="en-US" dirty="0"/>
              <a:t>, the </a:t>
            </a:r>
            <a:r>
              <a:rPr lang="en-US" dirty="0" err="1"/>
              <a:t>bitlines</a:t>
            </a:r>
            <a:r>
              <a:rPr lang="en-US" dirty="0"/>
              <a:t> (BL and BLB) are </a:t>
            </a:r>
            <a:r>
              <a:rPr lang="en-US" dirty="0" err="1"/>
              <a:t>precharged</a:t>
            </a:r>
            <a:r>
              <a:rPr lang="en-US" dirty="0"/>
              <a:t> to the supply voltage (VDD). In some SRAM designs these </a:t>
            </a:r>
            <a:r>
              <a:rPr lang="en-US" dirty="0" err="1"/>
              <a:t>bitlines</a:t>
            </a:r>
            <a:r>
              <a:rPr lang="en-US" dirty="0"/>
              <a:t> are </a:t>
            </a:r>
            <a:r>
              <a:rPr lang="en-US" dirty="0" err="1"/>
              <a:t>precharged</a:t>
            </a:r>
            <a:r>
              <a:rPr lang="en-US" dirty="0"/>
              <a:t> to intermediate level of 0 and VDD.</a:t>
            </a:r>
          </a:p>
          <a:p>
            <a:pPr marL="0" indent="0">
              <a:buNone/>
            </a:pPr>
            <a:r>
              <a:rPr lang="en-US" dirty="0"/>
              <a:t>• </a:t>
            </a:r>
            <a:r>
              <a:rPr lang="en-US" dirty="0" err="1"/>
              <a:t>Thewordline</a:t>
            </a:r>
            <a:r>
              <a:rPr lang="en-US" dirty="0"/>
              <a:t> (WL) is asserted to high.</a:t>
            </a:r>
          </a:p>
          <a:p>
            <a:pPr marL="0" indent="0">
              <a:buNone/>
            </a:pPr>
            <a:r>
              <a:rPr lang="en-US" dirty="0"/>
              <a:t>• Rise the WL from ‘0’ to ‘1’, result, one of the </a:t>
            </a:r>
            <a:r>
              <a:rPr lang="en-US" dirty="0" err="1"/>
              <a:t>bitcell</a:t>
            </a:r>
            <a:r>
              <a:rPr lang="en-US" dirty="0"/>
              <a:t> sides (node) stores the logical ‘0’; that side   of the </a:t>
            </a:r>
            <a:r>
              <a:rPr lang="en-US" dirty="0" err="1"/>
              <a:t>bitline</a:t>
            </a:r>
            <a:r>
              <a:rPr lang="en-US" dirty="0"/>
              <a:t> is discharged through the pass-gate and pull down transistors. In standard 6T, devices M1 and M4 discharges the </a:t>
            </a:r>
            <a:r>
              <a:rPr lang="en-US" dirty="0" err="1"/>
              <a:t>precharged</a:t>
            </a:r>
            <a:r>
              <a:rPr lang="en-US" dirty="0"/>
              <a:t> </a:t>
            </a:r>
            <a:r>
              <a:rPr lang="en-US" dirty="0" err="1"/>
              <a:t>bitlines</a:t>
            </a:r>
            <a:r>
              <a:rPr lang="en-US" dirty="0"/>
              <a:t> BL.</a:t>
            </a:r>
          </a:p>
          <a:p>
            <a:pPr marL="0" indent="0">
              <a:buNone/>
            </a:pPr>
            <a:r>
              <a:rPr lang="en-US" dirty="0"/>
              <a:t> If BLB goes to low (or discharges), then the </a:t>
            </a:r>
            <a:r>
              <a:rPr lang="en-US" dirty="0" err="1"/>
              <a:t>bitcell</a:t>
            </a:r>
            <a:r>
              <a:rPr lang="en-US" dirty="0"/>
              <a:t> holds a logic ‘1’ value, which </a:t>
            </a:r>
            <a:r>
              <a:rPr lang="en-US" dirty="0" err="1"/>
              <a:t>correspond.Standard</a:t>
            </a:r>
            <a:r>
              <a:rPr lang="en-US" dirty="0"/>
              <a:t> 6T SRAM </a:t>
            </a:r>
            <a:r>
              <a:rPr lang="en-US" dirty="0" err="1"/>
              <a:t>Bitcell</a:t>
            </a:r>
            <a:r>
              <a:rPr lang="en-US" dirty="0"/>
              <a:t>: An Overview 33- If      BL goes to low (or discharges), then the </a:t>
            </a:r>
            <a:r>
              <a:rPr lang="en-US" dirty="0" err="1"/>
              <a:t>bitcell</a:t>
            </a:r>
            <a:r>
              <a:rPr lang="en-US" dirty="0"/>
              <a:t> holds a logic ‘0’ value, which correspond.</a:t>
            </a:r>
          </a:p>
          <a:p>
            <a:pPr marL="0" indent="0">
              <a:buNone/>
            </a:pPr>
            <a:r>
              <a:rPr lang="en-US" dirty="0"/>
              <a:t> • Depending upon whether the </a:t>
            </a:r>
            <a:r>
              <a:rPr lang="en-US" dirty="0" err="1"/>
              <a:t>bitline</a:t>
            </a:r>
            <a:r>
              <a:rPr lang="en-US" dirty="0"/>
              <a:t> BL or BLB is discharged, the </a:t>
            </a:r>
            <a:r>
              <a:rPr lang="en-US" dirty="0" err="1"/>
              <a:t>bitcell</a:t>
            </a:r>
            <a:r>
              <a:rPr lang="en-US" dirty="0"/>
              <a:t> is read as a logical ‘1’ or ‘0’. A sense amplifier converts the differential signal exists on </a:t>
            </a:r>
            <a:r>
              <a:rPr lang="en-US" dirty="0" err="1"/>
              <a:t>BLand</a:t>
            </a:r>
            <a:r>
              <a:rPr lang="en-US" dirty="0"/>
              <a:t> </a:t>
            </a:r>
            <a:r>
              <a:rPr lang="en-US" dirty="0" err="1"/>
              <a:t>BLBtoalogic</a:t>
            </a:r>
            <a:r>
              <a:rPr lang="en-US" dirty="0"/>
              <a:t>-level output.</a:t>
            </a:r>
          </a:p>
          <a:p>
            <a:pPr marL="0" indent="0">
              <a:buNone/>
            </a:pPr>
            <a:r>
              <a:rPr lang="en-US" dirty="0"/>
              <a:t> • De-assert the </a:t>
            </a:r>
            <a:r>
              <a:rPr lang="en-US" dirty="0" err="1"/>
              <a:t>wordline</a:t>
            </a:r>
            <a:r>
              <a:rPr lang="en-US" dirty="0"/>
              <a:t> (WL) back to 0. During a read operation, the internal node (say Q) of the </a:t>
            </a:r>
            <a:r>
              <a:rPr lang="en-US" dirty="0" err="1"/>
              <a:t>bitcell</a:t>
            </a:r>
            <a:r>
              <a:rPr lang="en-US" dirty="0"/>
              <a:t> that holds a logical ‘0’ will        pull its </a:t>
            </a:r>
            <a:r>
              <a:rPr lang="en-US" dirty="0" err="1"/>
              <a:t>bitline</a:t>
            </a:r>
            <a:r>
              <a:rPr lang="en-US" dirty="0"/>
              <a:t> (BL) low </a:t>
            </a:r>
            <a:r>
              <a:rPr lang="en-US" dirty="0" err="1"/>
              <a:t>throughthe</a:t>
            </a:r>
            <a:r>
              <a:rPr lang="en-US" dirty="0"/>
              <a:t> pass-gate transistor, M1 and pull down transistor, M4. It is important that the low internal node (Q) should not rise above the trip-point (switching threshold voltage) of the inverter INV-2,to avoid a destructive read operation. A destructive read operation can be prevented by ensuring a large enough </a:t>
            </a:r>
            <a:r>
              <a:rPr lang="en-US" dirty="0" err="1"/>
              <a:t>bitcell</a:t>
            </a:r>
            <a:r>
              <a:rPr lang="en-US" dirty="0"/>
              <a:t> ratio (β), in other words, pull-down</a:t>
            </a:r>
          </a:p>
          <a:p>
            <a:pPr marL="0" indent="0">
              <a:buNone/>
            </a:pPr>
            <a:r>
              <a:rPr lang="en-US" dirty="0"/>
              <a:t>transistors (M4 and M6) must be stronger than the access transistors (M1 and M2).For a symmetric </a:t>
            </a:r>
            <a:r>
              <a:rPr lang="en-US" dirty="0" err="1"/>
              <a:t>bitcell</a:t>
            </a:r>
            <a:r>
              <a:rPr lang="en-US" dirty="0"/>
              <a:t>, </a:t>
            </a:r>
            <a:r>
              <a:rPr lang="en-US" dirty="0" err="1"/>
              <a:t>bitcell</a:t>
            </a:r>
            <a:r>
              <a:rPr lang="en-US" dirty="0"/>
              <a:t> ratio (β)</a:t>
            </a:r>
            <a:r>
              <a:rPr lang="en-US" dirty="0" err="1"/>
              <a:t>isdefinedas</a:t>
            </a:r>
            <a:r>
              <a:rPr lang="en-US" dirty="0"/>
              <a:t>:</a:t>
            </a:r>
          </a:p>
          <a:p>
            <a:pPr marL="0" indent="0">
              <a:buNone/>
            </a:pPr>
            <a:endParaRPr lang="en-IN" dirty="0"/>
          </a:p>
        </p:txBody>
      </p:sp>
    </p:spTree>
    <p:extLst>
      <p:ext uri="{BB962C8B-B14F-4D97-AF65-F5344CB8AC3E}">
        <p14:creationId xmlns:p14="http://schemas.microsoft.com/office/powerpoint/2010/main" val="1955166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01F826-5570-C552-1CFE-7F014B391B13}"/>
              </a:ext>
            </a:extLst>
          </p:cNvPr>
          <p:cNvSpPr txBox="1"/>
          <p:nvPr/>
        </p:nvSpPr>
        <p:spPr>
          <a:xfrm>
            <a:off x="116541" y="206189"/>
            <a:ext cx="11940988" cy="3139321"/>
          </a:xfrm>
          <a:prstGeom prst="rect">
            <a:avLst/>
          </a:prstGeom>
          <a:noFill/>
        </p:spPr>
        <p:txBody>
          <a:bodyPr wrap="square">
            <a:spAutoFit/>
          </a:bodyPr>
          <a:lstStyle/>
          <a:p>
            <a:r>
              <a:rPr lang="en-IN" dirty="0"/>
              <a:t> In general, the </a:t>
            </a:r>
            <a:r>
              <a:rPr lang="en-IN" dirty="0" err="1"/>
              <a:t>bitcell</a:t>
            </a:r>
            <a:r>
              <a:rPr lang="en-IN" dirty="0"/>
              <a:t> ratio can be varied from 1.25 to 2.5 depending on the target application and desired static noise margin (SNM). A   larger </a:t>
            </a:r>
            <a:r>
              <a:rPr lang="en-IN" dirty="0" err="1"/>
              <a:t>bitcell</a:t>
            </a:r>
            <a:r>
              <a:rPr lang="en-IN" dirty="0"/>
              <a:t> ratio makes the </a:t>
            </a:r>
            <a:r>
              <a:rPr lang="en-IN" dirty="0" err="1"/>
              <a:t>bitcell</a:t>
            </a:r>
            <a:r>
              <a:rPr lang="en-IN" dirty="0"/>
              <a:t> robust and provides higher SNM and read current </a:t>
            </a:r>
            <a:r>
              <a:rPr lang="en-IN" dirty="0" err="1"/>
              <a:t>Iread</a:t>
            </a:r>
            <a:r>
              <a:rPr lang="en-IN" dirty="0"/>
              <a:t> (and hence– the speed), at the expense of increased silicon overhead and leakage current. A smaller </a:t>
            </a:r>
            <a:r>
              <a:rPr lang="en-IN" dirty="0" err="1"/>
              <a:t>bitcell</a:t>
            </a:r>
            <a:r>
              <a:rPr lang="en-IN" dirty="0"/>
              <a:t> ratio, whilst maintaining an adequate speed and noise margin, makes the </a:t>
            </a:r>
            <a:r>
              <a:rPr lang="en-IN" dirty="0" err="1"/>
              <a:t>bitcell</a:t>
            </a:r>
            <a:r>
              <a:rPr lang="en-IN" dirty="0"/>
              <a:t> compact for a high density cache design but more vulnerable to process variation induced failures.</a:t>
            </a:r>
          </a:p>
          <a:p>
            <a:r>
              <a:rPr lang="en-IN" dirty="0"/>
              <a:t>                                                           </a:t>
            </a:r>
          </a:p>
          <a:p>
            <a:r>
              <a:rPr lang="en-IN" dirty="0"/>
              <a:t>                                                                   </a:t>
            </a:r>
          </a:p>
          <a:p>
            <a:endParaRPr lang="en-IN" dirty="0"/>
          </a:p>
          <a:p>
            <a:endParaRPr lang="en-IN" dirty="0"/>
          </a:p>
          <a:p>
            <a:endParaRPr lang="en-IN" dirty="0"/>
          </a:p>
        </p:txBody>
      </p:sp>
      <p:pic>
        <p:nvPicPr>
          <p:cNvPr id="7" name="Picture 6">
            <a:extLst>
              <a:ext uri="{FF2B5EF4-FFF2-40B4-BE49-F238E27FC236}">
                <a16:creationId xmlns:a16="http://schemas.microsoft.com/office/drawing/2014/main" id="{C0254DD7-2E9C-90F3-ECE8-76E7AF376DBF}"/>
              </a:ext>
            </a:extLst>
          </p:cNvPr>
          <p:cNvPicPr>
            <a:picLocks noChangeAspect="1"/>
          </p:cNvPicPr>
          <p:nvPr/>
        </p:nvPicPr>
        <p:blipFill>
          <a:blip r:embed="rId2"/>
          <a:stretch>
            <a:fillRect/>
          </a:stretch>
        </p:blipFill>
        <p:spPr>
          <a:xfrm>
            <a:off x="4132729" y="2940425"/>
            <a:ext cx="3523129" cy="1837764"/>
          </a:xfrm>
          <a:prstGeom prst="rect">
            <a:avLst/>
          </a:prstGeom>
        </p:spPr>
      </p:pic>
    </p:spTree>
    <p:extLst>
      <p:ext uri="{BB962C8B-B14F-4D97-AF65-F5344CB8AC3E}">
        <p14:creationId xmlns:p14="http://schemas.microsoft.com/office/powerpoint/2010/main" val="221823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163D9-2013-8A77-46D7-D2A1AB5AE680}"/>
              </a:ext>
            </a:extLst>
          </p:cNvPr>
          <p:cNvSpPr>
            <a:spLocks noGrp="1"/>
          </p:cNvSpPr>
          <p:nvPr>
            <p:ph type="title"/>
          </p:nvPr>
        </p:nvSpPr>
        <p:spPr/>
        <p:txBody>
          <a:bodyPr/>
          <a:lstStyle/>
          <a:p>
            <a:r>
              <a:rPr lang="en-IN" sz="3600" dirty="0"/>
              <a:t>                     WRITE OPERATION</a:t>
            </a:r>
          </a:p>
        </p:txBody>
      </p:sp>
      <p:sp>
        <p:nvSpPr>
          <p:cNvPr id="3" name="Content Placeholder 2">
            <a:extLst>
              <a:ext uri="{FF2B5EF4-FFF2-40B4-BE49-F238E27FC236}">
                <a16:creationId xmlns:a16="http://schemas.microsoft.com/office/drawing/2014/main" id="{D0DC9E44-77F1-8CC6-EC9B-D42417EFD13B}"/>
              </a:ext>
            </a:extLst>
          </p:cNvPr>
          <p:cNvSpPr>
            <a:spLocks noGrp="1"/>
          </p:cNvSpPr>
          <p:nvPr>
            <p:ph idx="1"/>
          </p:nvPr>
        </p:nvSpPr>
        <p:spPr>
          <a:xfrm>
            <a:off x="98612" y="1174376"/>
            <a:ext cx="11985812" cy="5549153"/>
          </a:xfrm>
        </p:spPr>
        <p:txBody>
          <a:bodyPr>
            <a:normAutofit lnSpcReduction="10000"/>
          </a:bodyPr>
          <a:lstStyle/>
          <a:p>
            <a:r>
              <a:rPr lang="en-US" dirty="0"/>
              <a:t> The write operation or flipping the </a:t>
            </a:r>
            <a:r>
              <a:rPr lang="en-US" dirty="0" err="1"/>
              <a:t>bitcell</a:t>
            </a:r>
            <a:r>
              <a:rPr lang="en-US" dirty="0"/>
              <a:t> contents when initially assuming that the internal data storage nodes Q and QB are at ‘0’ and ‘1’, respectively.</a:t>
            </a:r>
          </a:p>
          <a:p>
            <a:r>
              <a:rPr lang="en-US" dirty="0"/>
              <a:t> • Initially, </a:t>
            </a:r>
            <a:r>
              <a:rPr lang="en-US" dirty="0" err="1"/>
              <a:t>wordline</a:t>
            </a:r>
            <a:r>
              <a:rPr lang="en-US" dirty="0"/>
              <a:t> (WL) = 0.</a:t>
            </a:r>
          </a:p>
          <a:p>
            <a:r>
              <a:rPr lang="en-US" dirty="0"/>
              <a:t> • </a:t>
            </a:r>
            <a:r>
              <a:rPr lang="en-US" dirty="0" err="1"/>
              <a:t>Precharge</a:t>
            </a:r>
            <a:r>
              <a:rPr lang="en-US" dirty="0"/>
              <a:t> the </a:t>
            </a:r>
            <a:r>
              <a:rPr lang="en-US" dirty="0" err="1"/>
              <a:t>bitlines</a:t>
            </a:r>
            <a:r>
              <a:rPr lang="en-US" dirty="0"/>
              <a:t> (BL and BLB) to the supply voltage (VDD).</a:t>
            </a:r>
          </a:p>
          <a:p>
            <a:r>
              <a:rPr lang="en-US" dirty="0"/>
              <a:t> • After </a:t>
            </a:r>
            <a:r>
              <a:rPr lang="en-US" dirty="0" err="1"/>
              <a:t>prechrage</a:t>
            </a:r>
            <a:r>
              <a:rPr lang="en-US" dirty="0"/>
              <a:t>, both the </a:t>
            </a:r>
            <a:r>
              <a:rPr lang="en-US" dirty="0" err="1"/>
              <a:t>bitlines</a:t>
            </a:r>
            <a:r>
              <a:rPr lang="en-US" dirty="0"/>
              <a:t> (BL and BLB) are disconnected from the supply voltage (VDD).</a:t>
            </a:r>
          </a:p>
          <a:p>
            <a:r>
              <a:rPr lang="en-US" dirty="0"/>
              <a:t> • </a:t>
            </a:r>
            <a:r>
              <a:rPr lang="en-US" dirty="0" err="1"/>
              <a:t>Wordline</a:t>
            </a:r>
            <a:r>
              <a:rPr lang="en-US" dirty="0"/>
              <a:t> (WL) is activated to high (data enters the </a:t>
            </a:r>
            <a:r>
              <a:rPr lang="en-US" dirty="0" err="1"/>
              <a:t>bitcell</a:t>
            </a:r>
            <a:r>
              <a:rPr lang="en-US" dirty="0"/>
              <a:t> during this step).</a:t>
            </a:r>
          </a:p>
          <a:p>
            <a:r>
              <a:rPr lang="en-US" dirty="0"/>
              <a:t> • Place the data value on the BL and the complementary data value on BLB.</a:t>
            </a:r>
          </a:p>
          <a:p>
            <a:r>
              <a:rPr lang="en-US" dirty="0"/>
              <a:t> • </a:t>
            </a:r>
            <a:r>
              <a:rPr lang="en-US" dirty="0" err="1"/>
              <a:t>Thebitline</a:t>
            </a:r>
            <a:r>
              <a:rPr lang="en-US" dirty="0"/>
              <a:t> BLB connected to the data storage node QB via M2, </a:t>
            </a:r>
            <a:r>
              <a:rPr lang="en-US" dirty="0" err="1"/>
              <a:t>isdriventothe</a:t>
            </a:r>
            <a:r>
              <a:rPr lang="en-US" dirty="0"/>
              <a:t> ground potential by a write driver through the M2 pass-gate transistor, while the BL is remained held at VDD to pull node Q to high via M1 pass-gate transistor.</a:t>
            </a:r>
          </a:p>
          <a:p>
            <a:r>
              <a:rPr lang="en-US" dirty="0"/>
              <a:t> • </a:t>
            </a:r>
            <a:r>
              <a:rPr lang="en-US" dirty="0" err="1"/>
              <a:t>AsnodeQandQBfliptheir</a:t>
            </a:r>
            <a:r>
              <a:rPr lang="en-US" dirty="0"/>
              <a:t> states de-assert the </a:t>
            </a:r>
            <a:r>
              <a:rPr lang="en-US" dirty="0" err="1"/>
              <a:t>wordline</a:t>
            </a:r>
            <a:r>
              <a:rPr lang="en-US" dirty="0"/>
              <a:t> (WL) back to 0. As a result, node QB pulled well below the trip-point of the INV-1,  so that, the feedback loop in the cross-coupled inverter starts to work and the </a:t>
            </a:r>
            <a:r>
              <a:rPr lang="en-US" dirty="0" err="1"/>
              <a:t>bitcell</a:t>
            </a:r>
            <a:r>
              <a:rPr lang="en-US" dirty="0"/>
              <a:t> is flipped. It is important that a successful write operation primarily </a:t>
            </a:r>
            <a:r>
              <a:rPr lang="en-US" dirty="0" err="1"/>
              <a:t>dependsupontheproperlysized</a:t>
            </a:r>
            <a:r>
              <a:rPr lang="en-US" dirty="0"/>
              <a:t> pass-gate transistors and pull-up transistors. Hence, the pull-up ratio (PR) for a symmetric SRAM </a:t>
            </a:r>
            <a:r>
              <a:rPr lang="en-US" dirty="0" err="1"/>
              <a:t>bitcell</a:t>
            </a:r>
            <a:r>
              <a:rPr lang="en-US" dirty="0"/>
              <a:t> is defined as</a:t>
            </a:r>
            <a:endParaRPr lang="en-IN" dirty="0"/>
          </a:p>
        </p:txBody>
      </p:sp>
    </p:spTree>
    <p:extLst>
      <p:ext uri="{BB962C8B-B14F-4D97-AF65-F5344CB8AC3E}">
        <p14:creationId xmlns:p14="http://schemas.microsoft.com/office/powerpoint/2010/main" val="2852917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5D874BA-EC58-BF59-126F-F30D4B5D840C}"/>
              </a:ext>
            </a:extLst>
          </p:cNvPr>
          <p:cNvSpPr>
            <a:spLocks noGrp="1"/>
          </p:cNvSpPr>
          <p:nvPr>
            <p:ph type="title"/>
          </p:nvPr>
        </p:nvSpPr>
        <p:spPr/>
        <p:txBody>
          <a:bodyPr/>
          <a:lstStyle/>
          <a:p>
            <a:br>
              <a:rPr lang="en-IN" dirty="0"/>
            </a:br>
            <a:endParaRPr lang="en-IN" dirty="0"/>
          </a:p>
        </p:txBody>
      </p:sp>
      <p:sp>
        <p:nvSpPr>
          <p:cNvPr id="9" name="Content Placeholder 8">
            <a:extLst>
              <a:ext uri="{FF2B5EF4-FFF2-40B4-BE49-F238E27FC236}">
                <a16:creationId xmlns:a16="http://schemas.microsoft.com/office/drawing/2014/main" id="{80720184-CF23-5836-2895-D1DB67AC9B92}"/>
              </a:ext>
            </a:extLst>
          </p:cNvPr>
          <p:cNvSpPr>
            <a:spLocks noGrp="1"/>
          </p:cNvSpPr>
          <p:nvPr>
            <p:ph idx="1"/>
          </p:nvPr>
        </p:nvSpPr>
        <p:spPr>
          <a:xfrm>
            <a:off x="251012" y="2052918"/>
            <a:ext cx="11698941" cy="4724400"/>
          </a:xfrm>
        </p:spPr>
        <p:txBody>
          <a:bodyPr>
            <a:normAutofit fontScale="92500" lnSpcReduction="10000"/>
          </a:bodyPr>
          <a:lstStyle/>
          <a:p>
            <a:r>
              <a:rPr lang="en-US" dirty="0"/>
              <a:t> During write operation fight occurs between pass-gate transistors (M1 and M2) and pull-up transistors (M3 and M5) mainly when the value of the data to be written into the </a:t>
            </a:r>
            <a:r>
              <a:rPr lang="en-US" dirty="0" err="1"/>
              <a:t>bitcell</a:t>
            </a:r>
            <a:r>
              <a:rPr lang="en-US" dirty="0"/>
              <a:t> is the opposite of the value that is currently stored in the </a:t>
            </a:r>
            <a:r>
              <a:rPr lang="en-US" dirty="0" err="1"/>
              <a:t>bitcell</a:t>
            </a:r>
            <a:r>
              <a:rPr lang="en-US" dirty="0"/>
              <a:t>. For instance, assumed that the </a:t>
            </a:r>
            <a:r>
              <a:rPr lang="en-US" dirty="0" err="1"/>
              <a:t>bitcell</a:t>
            </a:r>
            <a:r>
              <a:rPr lang="en-US" dirty="0"/>
              <a:t> currently holds a logic ‘1’ and it is intended to write a logic ‘0’ into the </a:t>
            </a:r>
            <a:r>
              <a:rPr lang="en-US" dirty="0" err="1"/>
              <a:t>bitcell</a:t>
            </a:r>
            <a:r>
              <a:rPr lang="en-US" dirty="0"/>
              <a:t>. Then, the situation </a:t>
            </a:r>
            <a:r>
              <a:rPr lang="en-US" dirty="0" err="1"/>
              <a:t>correspondthe</a:t>
            </a:r>
            <a:r>
              <a:rPr lang="en-US" dirty="0"/>
              <a:t> following biasing conditions; BLB, WL and </a:t>
            </a:r>
            <a:r>
              <a:rPr lang="en-US" dirty="0" err="1"/>
              <a:t>bitcell</a:t>
            </a:r>
            <a:r>
              <a:rPr lang="en-US" dirty="0"/>
              <a:t> supply voltage is biased at VDD and BL is biased at VSS in Fig.2.2a. For a successful write operation, node QB must be pulled above the trip point of the inverter “INV1” and node Q must be pulled down below the trip-point of the inverter “INV2”. In this mode, fight occurs between M1 and M3. Since M1 will try to </a:t>
            </a:r>
            <a:r>
              <a:rPr lang="en-US" dirty="0" err="1"/>
              <a:t>bringnode</a:t>
            </a:r>
            <a:r>
              <a:rPr lang="en-US" dirty="0"/>
              <a:t> Q to </a:t>
            </a:r>
            <a:r>
              <a:rPr lang="en-US" dirty="0" err="1"/>
              <a:t>downwhile</a:t>
            </a:r>
            <a:r>
              <a:rPr lang="en-US" dirty="0"/>
              <a:t> M3 will </a:t>
            </a:r>
            <a:r>
              <a:rPr lang="en-US" dirty="0" err="1"/>
              <a:t>tryto</a:t>
            </a:r>
            <a:r>
              <a:rPr lang="en-US" dirty="0"/>
              <a:t> keep </a:t>
            </a:r>
            <a:r>
              <a:rPr lang="en-US" dirty="0" err="1"/>
              <a:t>nodeQ</a:t>
            </a:r>
            <a:r>
              <a:rPr lang="en-US" dirty="0"/>
              <a:t> to </a:t>
            </a:r>
            <a:r>
              <a:rPr lang="en-US" dirty="0" err="1"/>
              <a:t>high.Therefore</a:t>
            </a:r>
            <a:r>
              <a:rPr lang="en-US" dirty="0"/>
              <a:t>, M1 must win the fight for a successful write operation. Once an inverter switches, it creates a self-reinforcing positive feedback action that continue until the </a:t>
            </a:r>
            <a:r>
              <a:rPr lang="en-US" dirty="0" err="1"/>
              <a:t>bitcell</a:t>
            </a:r>
            <a:r>
              <a:rPr lang="en-US" dirty="0"/>
              <a:t> has been fully placed into a new stable state. A successful write operation can be guaranteed by choosing a lower PR value (generally, PR = 1), that can be achieved by employing the wider or stronger pass</a:t>
            </a:r>
          </a:p>
          <a:p>
            <a:r>
              <a:rPr lang="en-US" dirty="0"/>
              <a:t>gate transistors (M1 and M2) instead of pull-up transistors (M3 and M5). However, increasing the width of the pass-gate transistors threatens the stability of the </a:t>
            </a:r>
            <a:r>
              <a:rPr lang="en-US" dirty="0" err="1"/>
              <a:t>bitcell</a:t>
            </a:r>
            <a:r>
              <a:rPr lang="en-US" dirty="0"/>
              <a:t> during the read cycle, or in other words reduces the read SNM of the </a:t>
            </a:r>
            <a:r>
              <a:rPr lang="en-US" dirty="0" err="1"/>
              <a:t>bitcell</a:t>
            </a:r>
            <a:r>
              <a:rPr lang="en-US" dirty="0"/>
              <a:t>.</a:t>
            </a:r>
            <a:endParaRPr lang="en-IN" dirty="0"/>
          </a:p>
        </p:txBody>
      </p:sp>
      <p:pic>
        <p:nvPicPr>
          <p:cNvPr id="11" name="Picture 10">
            <a:extLst>
              <a:ext uri="{FF2B5EF4-FFF2-40B4-BE49-F238E27FC236}">
                <a16:creationId xmlns:a16="http://schemas.microsoft.com/office/drawing/2014/main" id="{7AEBF20A-834C-63C1-C812-B4E4301A81A4}"/>
              </a:ext>
            </a:extLst>
          </p:cNvPr>
          <p:cNvPicPr>
            <a:picLocks noChangeAspect="1"/>
          </p:cNvPicPr>
          <p:nvPr/>
        </p:nvPicPr>
        <p:blipFill>
          <a:blip r:embed="rId2"/>
          <a:stretch>
            <a:fillRect/>
          </a:stretch>
        </p:blipFill>
        <p:spPr>
          <a:xfrm>
            <a:off x="788499" y="532695"/>
            <a:ext cx="2546372" cy="754445"/>
          </a:xfrm>
          <a:prstGeom prst="rect">
            <a:avLst/>
          </a:prstGeom>
        </p:spPr>
      </p:pic>
    </p:spTree>
    <p:extLst>
      <p:ext uri="{BB962C8B-B14F-4D97-AF65-F5344CB8AC3E}">
        <p14:creationId xmlns:p14="http://schemas.microsoft.com/office/powerpoint/2010/main" val="1140074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F7CB7-6EB6-92F5-2A15-921E5E34C80D}"/>
              </a:ext>
            </a:extLst>
          </p:cNvPr>
          <p:cNvSpPr>
            <a:spLocks noGrp="1"/>
          </p:cNvSpPr>
          <p:nvPr>
            <p:ph type="title"/>
          </p:nvPr>
        </p:nvSpPr>
        <p:spPr/>
        <p:txBody>
          <a:bodyPr/>
          <a:lstStyle/>
          <a:p>
            <a:r>
              <a:rPr lang="en-US" sz="2000" u="sng" dirty="0">
                <a:solidFill>
                  <a:schemeClr val="bg1"/>
                </a:solidFill>
              </a:rPr>
              <a:t>Hold Operation: </a:t>
            </a:r>
            <a:r>
              <a:rPr lang="en-US" sz="2000" dirty="0"/>
              <a:t>This is the state when the SRAM cell is idle (data is held in latch) and the bit line and bit line bar (data path) are kept at </a:t>
            </a:r>
            <a:r>
              <a:rPr lang="en-US" sz="2000" dirty="0" err="1"/>
              <a:t>gnd</a:t>
            </a:r>
            <a:r>
              <a:rPr lang="en-US" sz="2000" dirty="0"/>
              <a:t> when the access transistors are disconnected because the word line is not inserted.</a:t>
            </a:r>
            <a:br>
              <a:rPr lang="en-US" sz="2000" dirty="0"/>
            </a:br>
            <a:endParaRPr lang="en-IN" sz="2000" dirty="0"/>
          </a:p>
        </p:txBody>
      </p:sp>
      <p:sp>
        <p:nvSpPr>
          <p:cNvPr id="3" name="Content Placeholder 2">
            <a:extLst>
              <a:ext uri="{FF2B5EF4-FFF2-40B4-BE49-F238E27FC236}">
                <a16:creationId xmlns:a16="http://schemas.microsoft.com/office/drawing/2014/main" id="{09806992-1191-9067-B113-153106E59865}"/>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205881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DEFDB89-3EF6-8C7F-C9FB-5594D87886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455" y="394447"/>
            <a:ext cx="9868642" cy="5142659"/>
          </a:xfrm>
          <a:prstGeom prst="rect">
            <a:avLst/>
          </a:prstGeom>
        </p:spPr>
      </p:pic>
      <p:sp>
        <p:nvSpPr>
          <p:cNvPr id="7" name="TextBox 6">
            <a:extLst>
              <a:ext uri="{FF2B5EF4-FFF2-40B4-BE49-F238E27FC236}">
                <a16:creationId xmlns:a16="http://schemas.microsoft.com/office/drawing/2014/main" id="{B398EB60-0CBB-0AAC-5490-1411A3302449}"/>
              </a:ext>
            </a:extLst>
          </p:cNvPr>
          <p:cNvSpPr txBox="1"/>
          <p:nvPr/>
        </p:nvSpPr>
        <p:spPr>
          <a:xfrm>
            <a:off x="4105836" y="5664805"/>
            <a:ext cx="6096000" cy="369332"/>
          </a:xfrm>
          <a:prstGeom prst="rect">
            <a:avLst/>
          </a:prstGeom>
          <a:noFill/>
        </p:spPr>
        <p:txBody>
          <a:bodyPr wrap="square">
            <a:spAutoFit/>
          </a:bodyPr>
          <a:lstStyle/>
          <a:p>
            <a:r>
              <a:rPr lang="en-IN" dirty="0"/>
              <a:t>Transient waveform of 6T SRAM Cell </a:t>
            </a:r>
          </a:p>
        </p:txBody>
      </p:sp>
    </p:spTree>
    <p:extLst>
      <p:ext uri="{BB962C8B-B14F-4D97-AF65-F5344CB8AC3E}">
        <p14:creationId xmlns:p14="http://schemas.microsoft.com/office/powerpoint/2010/main" val="1983070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0FBB9-46DE-71E5-7C30-E45B51AE7BD8}"/>
              </a:ext>
            </a:extLst>
          </p:cNvPr>
          <p:cNvSpPr>
            <a:spLocks noGrp="1"/>
          </p:cNvSpPr>
          <p:nvPr>
            <p:ph type="title"/>
          </p:nvPr>
        </p:nvSpPr>
        <p:spPr/>
        <p:txBody>
          <a:bodyPr/>
          <a:lstStyle/>
          <a:p>
            <a:r>
              <a:rPr lang="en-US" sz="4400" b="1" spc="620" dirty="0">
                <a:solidFill>
                  <a:srgbClr val="5E3733"/>
                </a:solidFill>
                <a:effectLst/>
                <a:latin typeface="Trebuchet MS" panose="020B0603020202020204" pitchFamily="34" charset="0"/>
                <a:ea typeface="Verdana" panose="020B0604030504040204" pitchFamily="34" charset="0"/>
                <a:cs typeface="Verdana" panose="020B0604030504040204" pitchFamily="34" charset="0"/>
              </a:rPr>
              <a:t>CONTENT</a:t>
            </a:r>
            <a:r>
              <a:rPr lang="en-US" sz="4400" b="1" spc="-10" dirty="0">
                <a:solidFill>
                  <a:srgbClr val="5E3733"/>
                </a:solidFill>
                <a:effectLst/>
                <a:latin typeface="Trebuchet MS" panose="020B0603020202020204" pitchFamily="34" charset="0"/>
                <a:ea typeface="Verdana" panose="020B0604030504040204" pitchFamily="34" charset="0"/>
                <a:cs typeface="Verdana" panose="020B0604030504040204" pitchFamily="34" charset="0"/>
              </a:rPr>
              <a:t>S</a:t>
            </a:r>
            <a:br>
              <a:rPr lang="en-IN" sz="4400" dirty="0">
                <a:effectLst/>
                <a:latin typeface="Verdana" panose="020B0604030504040204" pitchFamily="34" charset="0"/>
                <a:ea typeface="Verdana" panose="020B0604030504040204" pitchFamily="34" charset="0"/>
                <a:cs typeface="Verdana" panose="020B0604030504040204" pitchFamily="34" charset="0"/>
              </a:rPr>
            </a:br>
            <a:endParaRPr lang="en-IN" dirty="0"/>
          </a:p>
        </p:txBody>
      </p:sp>
      <p:sp>
        <p:nvSpPr>
          <p:cNvPr id="3" name="Content Placeholder 2">
            <a:extLst>
              <a:ext uri="{FF2B5EF4-FFF2-40B4-BE49-F238E27FC236}">
                <a16:creationId xmlns:a16="http://schemas.microsoft.com/office/drawing/2014/main" id="{763C40B7-8944-A134-C4CA-CDA235D08618}"/>
              </a:ext>
            </a:extLst>
          </p:cNvPr>
          <p:cNvSpPr>
            <a:spLocks noGrp="1"/>
          </p:cNvSpPr>
          <p:nvPr>
            <p:ph idx="1"/>
          </p:nvPr>
        </p:nvSpPr>
        <p:spPr/>
        <p:txBody>
          <a:bodyPr/>
          <a:lstStyle/>
          <a:p>
            <a:pPr>
              <a:buAutoNum type="arabicPeriod"/>
            </a:pPr>
            <a:r>
              <a:rPr lang="en-US" sz="1800" b="1" spc="620" dirty="0">
                <a:solidFill>
                  <a:srgbClr val="5E3733"/>
                </a:solidFill>
                <a:latin typeface="Trebuchet MS" panose="020B0603020202020204" pitchFamily="34" charset="0"/>
                <a:ea typeface="Verdana" panose="020B0604030504040204" pitchFamily="34" charset="0"/>
                <a:cs typeface="Verdana" panose="020B0604030504040204" pitchFamily="34" charset="0"/>
              </a:rPr>
              <a:t>INTRODUCTION</a:t>
            </a:r>
          </a:p>
          <a:p>
            <a:pPr>
              <a:buAutoNum type="arabicPeriod"/>
            </a:pPr>
            <a:r>
              <a:rPr lang="en-US" sz="1800" b="1" spc="620" dirty="0">
                <a:solidFill>
                  <a:srgbClr val="5E3733"/>
                </a:solidFill>
                <a:effectLst/>
                <a:latin typeface="Trebuchet MS" panose="020B0603020202020204" pitchFamily="34" charset="0"/>
                <a:ea typeface="Verdana" panose="020B0604030504040204" pitchFamily="34" charset="0"/>
                <a:cs typeface="Verdana" panose="020B0604030504040204" pitchFamily="34" charset="0"/>
              </a:rPr>
              <a:t>CIRC</a:t>
            </a:r>
            <a:r>
              <a:rPr lang="en-US" sz="1800" b="1" spc="620" dirty="0">
                <a:solidFill>
                  <a:srgbClr val="5E3733"/>
                </a:solidFill>
                <a:latin typeface="Trebuchet MS" panose="020B0603020202020204" pitchFamily="34" charset="0"/>
                <a:ea typeface="Verdana" panose="020B0604030504040204" pitchFamily="34" charset="0"/>
                <a:cs typeface="Verdana" panose="020B0604030504040204" pitchFamily="34" charset="0"/>
              </a:rPr>
              <a:t>UIT DISCRIPTION</a:t>
            </a:r>
          </a:p>
          <a:p>
            <a:pPr>
              <a:buAutoNum type="arabicPeriod"/>
            </a:pPr>
            <a:r>
              <a:rPr lang="en-US" sz="1800" b="1" spc="620" dirty="0">
                <a:solidFill>
                  <a:srgbClr val="5E3733"/>
                </a:solidFill>
                <a:effectLst/>
                <a:latin typeface="Trebuchet MS" panose="020B0603020202020204" pitchFamily="34" charset="0"/>
                <a:ea typeface="Verdana" panose="020B0604030504040204" pitchFamily="34" charset="0"/>
                <a:cs typeface="Verdana" panose="020B0604030504040204" pitchFamily="34" charset="0"/>
              </a:rPr>
              <a:t>WORKING</a:t>
            </a:r>
            <a:endParaRPr lang="en-US" sz="1800" b="1" spc="620" dirty="0">
              <a:solidFill>
                <a:srgbClr val="5E3733"/>
              </a:solidFill>
              <a:latin typeface="Trebuchet MS" panose="020B0603020202020204" pitchFamily="34" charset="0"/>
              <a:ea typeface="Verdana" panose="020B0604030504040204" pitchFamily="34" charset="0"/>
              <a:cs typeface="Verdana" panose="020B0604030504040204" pitchFamily="34" charset="0"/>
            </a:endParaRPr>
          </a:p>
          <a:p>
            <a:pPr>
              <a:buAutoNum type="arabicPeriod"/>
            </a:pPr>
            <a:r>
              <a:rPr lang="en-US" sz="1800" b="1" spc="620" dirty="0">
                <a:solidFill>
                  <a:srgbClr val="5E3733"/>
                </a:solidFill>
                <a:effectLst/>
                <a:latin typeface="Trebuchet MS" panose="020B0603020202020204" pitchFamily="34" charset="0"/>
                <a:ea typeface="Verdana" panose="020B0604030504040204" pitchFamily="34" charset="0"/>
                <a:cs typeface="Verdana" panose="020B0604030504040204" pitchFamily="34" charset="0"/>
              </a:rPr>
              <a:t>TRANSIENT/OUTPUT WAVEFORM</a:t>
            </a:r>
          </a:p>
          <a:p>
            <a:pPr>
              <a:buAutoNum type="arabicPeriod"/>
            </a:pPr>
            <a:r>
              <a:rPr lang="en-US" sz="1800" b="1" spc="620" dirty="0">
                <a:solidFill>
                  <a:srgbClr val="5E3733"/>
                </a:solidFill>
                <a:latin typeface="Trebuchet MS" panose="020B0603020202020204" pitchFamily="34" charset="0"/>
                <a:ea typeface="Verdana" panose="020B0604030504040204" pitchFamily="34" charset="0"/>
                <a:cs typeface="Verdana" panose="020B0604030504040204" pitchFamily="34" charset="0"/>
              </a:rPr>
              <a:t>STABILITY ANALYSIS</a:t>
            </a:r>
          </a:p>
          <a:p>
            <a:pPr>
              <a:buAutoNum type="arabicPeriod"/>
            </a:pPr>
            <a:r>
              <a:rPr lang="en-US" sz="1800" b="1" spc="620" dirty="0">
                <a:solidFill>
                  <a:srgbClr val="5E3733"/>
                </a:solidFill>
                <a:effectLst/>
                <a:latin typeface="Trebuchet MS" panose="020B0603020202020204" pitchFamily="34" charset="0"/>
                <a:ea typeface="Verdana" panose="020B0604030504040204" pitchFamily="34" charset="0"/>
                <a:cs typeface="Verdana" panose="020B0604030504040204" pitchFamily="34" charset="0"/>
              </a:rPr>
              <a:t>DELAY ANALYSIS</a:t>
            </a:r>
          </a:p>
          <a:p>
            <a:pPr>
              <a:buAutoNum type="arabicPeriod"/>
            </a:pPr>
            <a:r>
              <a:rPr lang="en-US" sz="1800" b="1" spc="620" dirty="0">
                <a:solidFill>
                  <a:srgbClr val="5E3733"/>
                </a:solidFill>
                <a:latin typeface="Trebuchet MS" panose="020B0603020202020204" pitchFamily="34" charset="0"/>
                <a:ea typeface="Verdana" panose="020B0604030504040204" pitchFamily="34" charset="0"/>
                <a:cs typeface="Verdana" panose="020B0604030504040204" pitchFamily="34" charset="0"/>
              </a:rPr>
              <a:t>POWER ANALYSIS</a:t>
            </a:r>
            <a:endParaRPr lang="en-IN" sz="1800" dirty="0">
              <a:effectLst/>
              <a:latin typeface="Verdana" panose="020B0604030504040204" pitchFamily="34" charset="0"/>
              <a:ea typeface="Verdana" panose="020B0604030504040204" pitchFamily="34" charset="0"/>
              <a:cs typeface="Verdana" panose="020B0604030504040204" pitchFamily="34" charset="0"/>
            </a:endParaRPr>
          </a:p>
          <a:p>
            <a:endParaRPr lang="en-IN" dirty="0"/>
          </a:p>
        </p:txBody>
      </p:sp>
    </p:spTree>
    <p:extLst>
      <p:ext uri="{BB962C8B-B14F-4D97-AF65-F5344CB8AC3E}">
        <p14:creationId xmlns:p14="http://schemas.microsoft.com/office/powerpoint/2010/main" val="272332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EA9B8FDB-ACF9-545A-5B0F-D83374046FA4}"/>
              </a:ext>
            </a:extLst>
          </p:cNvPr>
          <p:cNvGraphicFramePr>
            <a:graphicFrameLocks noGrp="1"/>
          </p:cNvGraphicFramePr>
          <p:nvPr>
            <p:extLst>
              <p:ext uri="{D42A27DB-BD31-4B8C-83A1-F6EECF244321}">
                <p14:modId xmlns:p14="http://schemas.microsoft.com/office/powerpoint/2010/main" val="308812392"/>
              </p:ext>
            </p:extLst>
          </p:nvPr>
        </p:nvGraphicFramePr>
        <p:xfrm>
          <a:off x="2031999" y="973666"/>
          <a:ext cx="8878048" cy="4315510"/>
        </p:xfrm>
        <a:graphic>
          <a:graphicData uri="http://schemas.openxmlformats.org/drawingml/2006/table">
            <a:tbl>
              <a:tblPr firstRow="1" bandRow="1">
                <a:tableStyleId>{5C22544A-7EE6-4342-B048-85BDC9FD1C3A}</a:tableStyleId>
              </a:tblPr>
              <a:tblGrid>
                <a:gridCol w="4439024">
                  <a:extLst>
                    <a:ext uri="{9D8B030D-6E8A-4147-A177-3AD203B41FA5}">
                      <a16:colId xmlns:a16="http://schemas.microsoft.com/office/drawing/2014/main" val="3240899607"/>
                    </a:ext>
                  </a:extLst>
                </a:gridCol>
                <a:gridCol w="4439024">
                  <a:extLst>
                    <a:ext uri="{9D8B030D-6E8A-4147-A177-3AD203B41FA5}">
                      <a16:colId xmlns:a16="http://schemas.microsoft.com/office/drawing/2014/main" val="1480659241"/>
                    </a:ext>
                  </a:extLst>
                </a:gridCol>
              </a:tblGrid>
              <a:tr h="473654">
                <a:tc>
                  <a:txBody>
                    <a:bodyPr/>
                    <a:lstStyle/>
                    <a:p>
                      <a:r>
                        <a:rPr lang="en-IN" dirty="0"/>
                        <a:t>Parameters</a:t>
                      </a:r>
                    </a:p>
                  </a:txBody>
                  <a:tcPr/>
                </a:tc>
                <a:tc>
                  <a:txBody>
                    <a:bodyPr/>
                    <a:lstStyle/>
                    <a:p>
                      <a:r>
                        <a:rPr lang="en-IN" dirty="0"/>
                        <a:t>6T</a:t>
                      </a:r>
                    </a:p>
                  </a:txBody>
                  <a:tcPr/>
                </a:tc>
                <a:extLst>
                  <a:ext uri="{0D108BD9-81ED-4DB2-BD59-A6C34878D82A}">
                    <a16:rowId xmlns:a16="http://schemas.microsoft.com/office/drawing/2014/main" val="1527175003"/>
                  </a:ext>
                </a:extLst>
              </a:tr>
              <a:tr h="480232">
                <a:tc>
                  <a:txBody>
                    <a:bodyPr/>
                    <a:lstStyle/>
                    <a:p>
                      <a:r>
                        <a:rPr lang="en-IN" dirty="0"/>
                        <a:t>1. Supply Voltage</a:t>
                      </a:r>
                    </a:p>
                  </a:txBody>
                  <a:tcPr/>
                </a:tc>
                <a:tc>
                  <a:txBody>
                    <a:bodyPr/>
                    <a:lstStyle/>
                    <a:p>
                      <a:r>
                        <a:rPr lang="en-IN" dirty="0"/>
                        <a:t>0.6</a:t>
                      </a:r>
                    </a:p>
                  </a:txBody>
                  <a:tcPr/>
                </a:tc>
                <a:extLst>
                  <a:ext uri="{0D108BD9-81ED-4DB2-BD59-A6C34878D82A}">
                    <a16:rowId xmlns:a16="http://schemas.microsoft.com/office/drawing/2014/main" val="3477185747"/>
                  </a:ext>
                </a:extLst>
              </a:tr>
              <a:tr h="480232">
                <a:tc>
                  <a:txBody>
                    <a:bodyPr/>
                    <a:lstStyle/>
                    <a:p>
                      <a:r>
                        <a:rPr lang="en-IN" dirty="0"/>
                        <a:t>2. Read delay(</a:t>
                      </a:r>
                      <a:r>
                        <a:rPr lang="en-IN" dirty="0" err="1"/>
                        <a:t>ps</a:t>
                      </a:r>
                      <a:r>
                        <a:rPr lang="en-IN" dirty="0"/>
                        <a:t>)</a:t>
                      </a:r>
                    </a:p>
                  </a:txBody>
                  <a:tcPr/>
                </a:tc>
                <a:tc>
                  <a:txBody>
                    <a:bodyPr/>
                    <a:lstStyle/>
                    <a:p>
                      <a:r>
                        <a:rPr lang="en-IN" dirty="0"/>
                        <a:t>221</a:t>
                      </a:r>
                    </a:p>
                  </a:txBody>
                  <a:tcPr/>
                </a:tc>
                <a:extLst>
                  <a:ext uri="{0D108BD9-81ED-4DB2-BD59-A6C34878D82A}">
                    <a16:rowId xmlns:a16="http://schemas.microsoft.com/office/drawing/2014/main" val="1889016210"/>
                  </a:ext>
                </a:extLst>
              </a:tr>
              <a:tr h="480232">
                <a:tc>
                  <a:txBody>
                    <a:bodyPr/>
                    <a:lstStyle/>
                    <a:p>
                      <a:r>
                        <a:rPr lang="en-IN" dirty="0"/>
                        <a:t>3. Write delay (</a:t>
                      </a:r>
                      <a:r>
                        <a:rPr lang="en-IN" dirty="0" err="1"/>
                        <a:t>ps</a:t>
                      </a:r>
                      <a:r>
                        <a:rPr lang="en-IN" dirty="0"/>
                        <a:t>) </a:t>
                      </a:r>
                    </a:p>
                  </a:txBody>
                  <a:tcPr/>
                </a:tc>
                <a:tc>
                  <a:txBody>
                    <a:bodyPr/>
                    <a:lstStyle/>
                    <a:p>
                      <a:r>
                        <a:rPr lang="en-IN" dirty="0"/>
                        <a:t>1232</a:t>
                      </a:r>
                    </a:p>
                  </a:txBody>
                  <a:tcPr/>
                </a:tc>
                <a:extLst>
                  <a:ext uri="{0D108BD9-81ED-4DB2-BD59-A6C34878D82A}">
                    <a16:rowId xmlns:a16="http://schemas.microsoft.com/office/drawing/2014/main" val="3561565926"/>
                  </a:ext>
                </a:extLst>
              </a:tr>
              <a:tr h="480232">
                <a:tc>
                  <a:txBody>
                    <a:bodyPr/>
                    <a:lstStyle/>
                    <a:p>
                      <a:r>
                        <a:rPr lang="en-IN" dirty="0"/>
                        <a:t>4. RSNM (mv)</a:t>
                      </a:r>
                    </a:p>
                  </a:txBody>
                  <a:tcPr/>
                </a:tc>
                <a:tc>
                  <a:txBody>
                    <a:bodyPr/>
                    <a:lstStyle/>
                    <a:p>
                      <a:r>
                        <a:rPr lang="en-IN" dirty="0"/>
                        <a:t>115.2</a:t>
                      </a:r>
                    </a:p>
                  </a:txBody>
                  <a:tcPr/>
                </a:tc>
                <a:extLst>
                  <a:ext uri="{0D108BD9-81ED-4DB2-BD59-A6C34878D82A}">
                    <a16:rowId xmlns:a16="http://schemas.microsoft.com/office/drawing/2014/main" val="3118626249"/>
                  </a:ext>
                </a:extLst>
              </a:tr>
              <a:tr h="480232">
                <a:tc>
                  <a:txBody>
                    <a:bodyPr/>
                    <a:lstStyle/>
                    <a:p>
                      <a:r>
                        <a:rPr lang="en-IN" dirty="0"/>
                        <a:t>5. HSNM (mv)</a:t>
                      </a:r>
                    </a:p>
                  </a:txBody>
                  <a:tcPr/>
                </a:tc>
                <a:tc>
                  <a:txBody>
                    <a:bodyPr/>
                    <a:lstStyle/>
                    <a:p>
                      <a:r>
                        <a:rPr lang="en-IN" dirty="0"/>
                        <a:t>184.4</a:t>
                      </a:r>
                    </a:p>
                  </a:txBody>
                  <a:tcPr/>
                </a:tc>
                <a:extLst>
                  <a:ext uri="{0D108BD9-81ED-4DB2-BD59-A6C34878D82A}">
                    <a16:rowId xmlns:a16="http://schemas.microsoft.com/office/drawing/2014/main" val="2131292532"/>
                  </a:ext>
                </a:extLst>
              </a:tr>
              <a:tr h="480232">
                <a:tc>
                  <a:txBody>
                    <a:bodyPr/>
                    <a:lstStyle/>
                    <a:p>
                      <a:r>
                        <a:rPr lang="en-IN" dirty="0"/>
                        <a:t>6. WSNM (mv)</a:t>
                      </a:r>
                    </a:p>
                  </a:txBody>
                  <a:tcPr/>
                </a:tc>
                <a:tc>
                  <a:txBody>
                    <a:bodyPr/>
                    <a:lstStyle/>
                    <a:p>
                      <a:r>
                        <a:rPr lang="en-IN" dirty="0"/>
                        <a:t>126</a:t>
                      </a:r>
                    </a:p>
                  </a:txBody>
                  <a:tcPr/>
                </a:tc>
                <a:extLst>
                  <a:ext uri="{0D108BD9-81ED-4DB2-BD59-A6C34878D82A}">
                    <a16:rowId xmlns:a16="http://schemas.microsoft.com/office/drawing/2014/main" val="1638324613"/>
                  </a:ext>
                </a:extLst>
              </a:tr>
              <a:tr h="480232">
                <a:tc>
                  <a:txBody>
                    <a:bodyPr/>
                    <a:lstStyle/>
                    <a:p>
                      <a:r>
                        <a:rPr lang="en-IN" dirty="0"/>
                        <a:t>7. Leakage power (</a:t>
                      </a:r>
                      <a:r>
                        <a:rPr lang="en-IN" dirty="0" err="1"/>
                        <a:t>nw</a:t>
                      </a:r>
                      <a:r>
                        <a:rPr lang="en-IN" dirty="0"/>
                        <a:t>)</a:t>
                      </a:r>
                    </a:p>
                  </a:txBody>
                  <a:tcPr/>
                </a:tc>
                <a:tc>
                  <a:txBody>
                    <a:bodyPr/>
                    <a:lstStyle/>
                    <a:p>
                      <a:r>
                        <a:rPr lang="en-IN" dirty="0"/>
                        <a:t>9.6</a:t>
                      </a:r>
                    </a:p>
                  </a:txBody>
                  <a:tcPr/>
                </a:tc>
                <a:extLst>
                  <a:ext uri="{0D108BD9-81ED-4DB2-BD59-A6C34878D82A}">
                    <a16:rowId xmlns:a16="http://schemas.microsoft.com/office/drawing/2014/main" val="3851301536"/>
                  </a:ext>
                </a:extLst>
              </a:tr>
              <a:tr h="480232">
                <a:tc>
                  <a:txBody>
                    <a:bodyPr/>
                    <a:lstStyle/>
                    <a:p>
                      <a:r>
                        <a:rPr lang="en-IN" dirty="0"/>
                        <a:t>8. Dynamic Power (</a:t>
                      </a:r>
                      <a:r>
                        <a:rPr lang="en-IN" dirty="0" err="1"/>
                        <a:t>nw</a:t>
                      </a:r>
                      <a:r>
                        <a:rPr lang="en-IN" dirty="0"/>
                        <a:t>)</a:t>
                      </a:r>
                    </a:p>
                  </a:txBody>
                  <a:tcPr/>
                </a:tc>
                <a:tc>
                  <a:txBody>
                    <a:bodyPr/>
                    <a:lstStyle/>
                    <a:p>
                      <a:r>
                        <a:rPr lang="en-IN" dirty="0"/>
                        <a:t>9.43</a:t>
                      </a:r>
                    </a:p>
                  </a:txBody>
                  <a:tcPr/>
                </a:tc>
                <a:extLst>
                  <a:ext uri="{0D108BD9-81ED-4DB2-BD59-A6C34878D82A}">
                    <a16:rowId xmlns:a16="http://schemas.microsoft.com/office/drawing/2014/main" val="642491769"/>
                  </a:ext>
                </a:extLst>
              </a:tr>
            </a:tbl>
          </a:graphicData>
        </a:graphic>
      </p:graphicFrame>
      <p:sp>
        <p:nvSpPr>
          <p:cNvPr id="9" name="TextBox 8">
            <a:extLst>
              <a:ext uri="{FF2B5EF4-FFF2-40B4-BE49-F238E27FC236}">
                <a16:creationId xmlns:a16="http://schemas.microsoft.com/office/drawing/2014/main" id="{E44BE784-1561-182C-2F2B-7BC186DA1C31}"/>
              </a:ext>
            </a:extLst>
          </p:cNvPr>
          <p:cNvSpPr txBox="1"/>
          <p:nvPr/>
        </p:nvSpPr>
        <p:spPr>
          <a:xfrm>
            <a:off x="3218330" y="5515002"/>
            <a:ext cx="6096000" cy="369332"/>
          </a:xfrm>
          <a:prstGeom prst="rect">
            <a:avLst/>
          </a:prstGeom>
          <a:noFill/>
        </p:spPr>
        <p:txBody>
          <a:bodyPr wrap="square">
            <a:spAutoFit/>
          </a:bodyPr>
          <a:lstStyle/>
          <a:p>
            <a:r>
              <a:rPr lang="en-US" b="0" i="0" dirty="0">
                <a:solidFill>
                  <a:srgbClr val="222222"/>
                </a:solidFill>
                <a:effectLst/>
                <a:latin typeface="Times New Roman" panose="02020603050405020304" pitchFamily="18" charset="0"/>
              </a:rPr>
              <a:t>Table- 6T SRAM cell result in 90-nm CMOS Technology</a:t>
            </a:r>
            <a:endParaRPr lang="en-IN" dirty="0"/>
          </a:p>
        </p:txBody>
      </p:sp>
    </p:spTree>
    <p:extLst>
      <p:ext uri="{BB962C8B-B14F-4D97-AF65-F5344CB8AC3E}">
        <p14:creationId xmlns:p14="http://schemas.microsoft.com/office/powerpoint/2010/main" val="226802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4A65E1-0E7D-EDE1-88D5-85EA7F16A814}"/>
              </a:ext>
            </a:extLst>
          </p:cNvPr>
          <p:cNvSpPr>
            <a:spLocks noGrp="1"/>
          </p:cNvSpPr>
          <p:nvPr>
            <p:ph type="title"/>
          </p:nvPr>
        </p:nvSpPr>
        <p:spPr>
          <a:xfrm>
            <a:off x="646111" y="452718"/>
            <a:ext cx="9404723" cy="865094"/>
          </a:xfrm>
        </p:spPr>
        <p:txBody>
          <a:bodyPr/>
          <a:lstStyle/>
          <a:p>
            <a:r>
              <a:rPr lang="en-IN" dirty="0"/>
              <a:t>             Read SNM measurement</a:t>
            </a:r>
          </a:p>
        </p:txBody>
      </p:sp>
      <p:sp>
        <p:nvSpPr>
          <p:cNvPr id="6" name="Content Placeholder 5">
            <a:extLst>
              <a:ext uri="{FF2B5EF4-FFF2-40B4-BE49-F238E27FC236}">
                <a16:creationId xmlns:a16="http://schemas.microsoft.com/office/drawing/2014/main" id="{923E1C75-38BD-407C-2B98-791B6BD85885}"/>
              </a:ext>
            </a:extLst>
          </p:cNvPr>
          <p:cNvSpPr>
            <a:spLocks noGrp="1"/>
          </p:cNvSpPr>
          <p:nvPr>
            <p:ph idx="1"/>
          </p:nvPr>
        </p:nvSpPr>
        <p:spPr>
          <a:xfrm>
            <a:off x="0" y="1183342"/>
            <a:ext cx="12192000" cy="5674658"/>
          </a:xfrm>
        </p:spPr>
        <p:txBody>
          <a:bodyPr>
            <a:normAutofit fontScale="92500" lnSpcReduction="10000"/>
          </a:bodyPr>
          <a:lstStyle/>
          <a:p>
            <a:pPr>
              <a:buFont typeface="Courier New" panose="02070309020205020404" pitchFamily="49" charset="0"/>
              <a:buChar char="o"/>
            </a:pPr>
            <a:r>
              <a:rPr lang="en-US" dirty="0"/>
              <a:t>Sure, the SNM (Static Noise Margin) measurement in a 6T SRAM (Static Random-Access Memory) cell is a critical assessment of the stability of the memory cell in retaining data under different voltage conditions.</a:t>
            </a:r>
          </a:p>
          <a:p>
            <a:endParaRPr lang="en-US" dirty="0"/>
          </a:p>
          <a:p>
            <a:pPr>
              <a:buFont typeface="Courier New" panose="02070309020205020404" pitchFamily="49" charset="0"/>
              <a:buChar char="o"/>
            </a:pPr>
            <a:r>
              <a:rPr lang="en-US" dirty="0"/>
              <a:t>The 6T SRAM cell consists of six transistors organized in a way that allows for data storage. The two inverters within the cell form a latch, maintaining the stored data until it is actively changed. SNM measurement helps determine the voltage difference between the '0' and '1' states, ensuring the reliability of data storage and retrieval.</a:t>
            </a:r>
          </a:p>
          <a:p>
            <a:endParaRPr lang="en-US" dirty="0"/>
          </a:p>
          <a:p>
            <a:pPr>
              <a:buFont typeface="Courier New" panose="02070309020205020404" pitchFamily="49" charset="0"/>
              <a:buChar char="o"/>
            </a:pPr>
            <a:r>
              <a:rPr lang="en-US" dirty="0"/>
              <a:t>To measure the SNM in a 6T SRAM cell, engineers typically perform voltage sweeps across different operating conditions. They gradually vary the voltage applied to the cell's nodes to find the voltage levels at which the cell transitions between '0' and '1' states reliably. This involves assessing the stability of the stored data by analyzing the margin between these voltage thresholds.</a:t>
            </a:r>
          </a:p>
          <a:p>
            <a:endParaRPr lang="en-US" dirty="0"/>
          </a:p>
          <a:p>
            <a:pPr>
              <a:buFont typeface="Courier New" panose="02070309020205020404" pitchFamily="49" charset="0"/>
              <a:buChar char="o"/>
            </a:pPr>
            <a:r>
              <a:rPr lang="en-US" dirty="0"/>
              <a:t>The SNM measurement is crucial in semiconductor design and manufacturing as it ensures that the memory cells can operate reliably under various conditions such as process variations, temperature changes, and voltage fluctuations. It helps in determining the robustness and reliability of the memory cell's ability to store and retain data in real-world operating environments.</a:t>
            </a:r>
            <a:endParaRPr lang="en-IN" dirty="0"/>
          </a:p>
        </p:txBody>
      </p:sp>
    </p:spTree>
    <p:extLst>
      <p:ext uri="{BB962C8B-B14F-4D97-AF65-F5344CB8AC3E}">
        <p14:creationId xmlns:p14="http://schemas.microsoft.com/office/powerpoint/2010/main" val="933824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BA37F-37D1-B7EA-CA87-01E16A625779}"/>
              </a:ext>
            </a:extLst>
          </p:cNvPr>
          <p:cNvSpPr>
            <a:spLocks noGrp="1"/>
          </p:cNvSpPr>
          <p:nvPr>
            <p:ph type="title"/>
          </p:nvPr>
        </p:nvSpPr>
        <p:spPr/>
        <p:txBody>
          <a:bodyPr/>
          <a:lstStyle/>
          <a:p>
            <a:r>
              <a:rPr lang="en-IN" dirty="0"/>
              <a:t> Write SNM </a:t>
            </a:r>
            <a:r>
              <a:rPr lang="en-IN" dirty="0" err="1"/>
              <a:t>Measuremen</a:t>
            </a:r>
            <a:endParaRPr lang="en-IN" dirty="0"/>
          </a:p>
        </p:txBody>
      </p:sp>
      <p:sp>
        <p:nvSpPr>
          <p:cNvPr id="3" name="Content Placeholder 2">
            <a:extLst>
              <a:ext uri="{FF2B5EF4-FFF2-40B4-BE49-F238E27FC236}">
                <a16:creationId xmlns:a16="http://schemas.microsoft.com/office/drawing/2014/main" id="{944C770D-1F7D-BD24-DF47-D97E8366A130}"/>
              </a:ext>
            </a:extLst>
          </p:cNvPr>
          <p:cNvSpPr>
            <a:spLocks noGrp="1"/>
          </p:cNvSpPr>
          <p:nvPr>
            <p:ph idx="1"/>
          </p:nvPr>
        </p:nvSpPr>
        <p:spPr>
          <a:xfrm>
            <a:off x="89647" y="1308847"/>
            <a:ext cx="11976847" cy="5432611"/>
          </a:xfrm>
        </p:spPr>
        <p:txBody>
          <a:bodyPr>
            <a:normAutofit fontScale="85000" lnSpcReduction="10000"/>
          </a:bodyPr>
          <a:lstStyle/>
          <a:p>
            <a:r>
              <a:rPr lang="en-US" dirty="0"/>
              <a:t>Designing the Static Noise Margin (SNM) measurement for a 6T SRAM (Static Random-Access Memory) cell involves several steps and considerations within the semiconductor design process. Here's an overview of the key aspects involved in designing the SNM measurement for a 6T SRAM cell:</a:t>
            </a:r>
          </a:p>
          <a:p>
            <a:pPr marL="0" indent="0">
              <a:buNone/>
            </a:pPr>
            <a:r>
              <a:rPr lang="en-US" dirty="0"/>
              <a:t>      1. Circuit Layout and Schematic Design:</a:t>
            </a:r>
          </a:p>
          <a:p>
            <a:r>
              <a:rPr lang="en-US" dirty="0"/>
              <a:t>6T SRAM Cell Structure: Create a layout and schematic design of the 6T SRAM cell, comprising six transistors organized in a latch structure. This structure forms the basic unit for data storage in the SRAM.</a:t>
            </a:r>
          </a:p>
          <a:p>
            <a:r>
              <a:rPr lang="en-US" dirty="0"/>
              <a:t>2. Simulation Setup:</a:t>
            </a:r>
          </a:p>
          <a:p>
            <a:r>
              <a:rPr lang="en-US" dirty="0"/>
              <a:t>Modeling and Simulation: Utilize specialized software tools to simulate the behavior of the 6T SRAM cell under varying voltage conditions. These simulations help in predicting the behavior of the cell and understanding its stability in storing '0' and '1' states.</a:t>
            </a:r>
          </a:p>
          <a:p>
            <a:r>
              <a:rPr lang="en-US" dirty="0"/>
              <a:t>Voltage Sweep Simulation: Set up simulations that involve sweeping voltage across different nodes of the SRAM cell to identify the voltage levels at which the cell reliably stores and retrieves data.</a:t>
            </a:r>
          </a:p>
          <a:p>
            <a:r>
              <a:rPr lang="en-US" dirty="0"/>
              <a:t>3. SNM Measurement Techniques:</a:t>
            </a:r>
          </a:p>
          <a:p>
            <a:r>
              <a:rPr lang="en-US" dirty="0"/>
              <a:t>Voltage Margin Analysis: Analyze the simulation results to determine the Static Noise Margin. This involves identifying the voltage difference between '0' and '1' states at which the cell maintains data integrity reliably.</a:t>
            </a:r>
          </a:p>
          <a:p>
            <a:r>
              <a:rPr lang="en-US" dirty="0"/>
              <a:t>Threshold Voltage Analysis: Assess the threshold voltages necessary for stable operation, ensuring the cell operates within specified voltage ranges.</a:t>
            </a:r>
          </a:p>
        </p:txBody>
      </p:sp>
    </p:spTree>
    <p:extLst>
      <p:ext uri="{BB962C8B-B14F-4D97-AF65-F5344CB8AC3E}">
        <p14:creationId xmlns:p14="http://schemas.microsoft.com/office/powerpoint/2010/main" val="1904354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A67307-90F4-01E2-578B-09B822128AD5}"/>
              </a:ext>
            </a:extLst>
          </p:cNvPr>
          <p:cNvSpPr>
            <a:spLocks noGrp="1"/>
          </p:cNvSpPr>
          <p:nvPr>
            <p:ph type="title"/>
          </p:nvPr>
        </p:nvSpPr>
        <p:spPr>
          <a:xfrm>
            <a:off x="116541" y="1111624"/>
            <a:ext cx="11923059" cy="5593976"/>
          </a:xfrm>
        </p:spPr>
        <p:txBody>
          <a:bodyPr/>
          <a:lstStyle/>
          <a:p>
            <a:r>
              <a:rPr lang="en-US" sz="1800" dirty="0">
                <a:latin typeface="+mn-lt"/>
              </a:rPr>
              <a:t>4. Characterization and Optimization:</a:t>
            </a:r>
            <a:br>
              <a:rPr lang="en-US" sz="1800" dirty="0">
                <a:latin typeface="+mn-lt"/>
              </a:rPr>
            </a:br>
            <a:r>
              <a:rPr lang="en-US" sz="1800" dirty="0">
                <a:latin typeface="+mn-lt"/>
              </a:rPr>
              <a:t>Performance Characterization: Evaluate the performance of the SRAM cell under different conditions, such as process variations and temperature changes, to ensure robustness.</a:t>
            </a:r>
            <a:br>
              <a:rPr lang="en-US" sz="1800" dirty="0">
                <a:latin typeface="+mn-lt"/>
              </a:rPr>
            </a:br>
            <a:r>
              <a:rPr lang="en-US" sz="1800" dirty="0">
                <a:latin typeface="+mn-lt"/>
              </a:rPr>
              <a:t>Optimization: Fine-tune the SRAM cell design parameters to improve SNM, considering factors like transistor sizing, layout optimizations, and circuit modifications to enhance stability.</a:t>
            </a:r>
            <a:br>
              <a:rPr lang="en-US" sz="1800" dirty="0">
                <a:latin typeface="+mn-lt"/>
              </a:rPr>
            </a:br>
            <a:br>
              <a:rPr lang="en-US" sz="1800" dirty="0">
                <a:latin typeface="+mn-lt"/>
              </a:rPr>
            </a:br>
            <a:r>
              <a:rPr lang="en-US" sz="1800" dirty="0">
                <a:latin typeface="+mn-lt"/>
              </a:rPr>
              <a:t>5. Verification and Validation:</a:t>
            </a:r>
            <a:br>
              <a:rPr lang="en-US" sz="1800" dirty="0">
                <a:latin typeface="+mn-lt"/>
              </a:rPr>
            </a:br>
            <a:r>
              <a:rPr lang="en-US" sz="1800" dirty="0">
                <a:latin typeface="+mn-lt"/>
              </a:rPr>
              <a:t>Design Rule Checking: Verify the design against established industry standards and design rules to ensure compliance and reliability.</a:t>
            </a:r>
            <a:br>
              <a:rPr lang="en-US" sz="1800" dirty="0">
                <a:latin typeface="+mn-lt"/>
              </a:rPr>
            </a:br>
            <a:r>
              <a:rPr lang="en-US" sz="1800" dirty="0">
                <a:latin typeface="+mn-lt"/>
              </a:rPr>
              <a:t>SPICE Simulations: Conduct SPICE simulations to verify the functionality and performance of the 6T SRAM cell design, validating its behavior under various operating conditions.</a:t>
            </a:r>
            <a:br>
              <a:rPr lang="en-US" sz="1800" dirty="0">
                <a:latin typeface="+mn-lt"/>
              </a:rPr>
            </a:br>
            <a:br>
              <a:rPr lang="en-US" sz="1800" dirty="0">
                <a:latin typeface="+mn-lt"/>
              </a:rPr>
            </a:br>
            <a:r>
              <a:rPr lang="en-US" sz="1800" dirty="0">
                <a:latin typeface="+mn-lt"/>
              </a:rPr>
              <a:t>6. Documentation and Reporting:</a:t>
            </a:r>
            <a:br>
              <a:rPr lang="en-US" sz="1800" dirty="0">
                <a:latin typeface="+mn-lt"/>
              </a:rPr>
            </a:br>
            <a:r>
              <a:rPr lang="en-US" sz="1800" dirty="0">
                <a:latin typeface="+mn-lt"/>
              </a:rPr>
              <a:t>Documentation: Document the design process, simulation results, optimization steps, and verification/validation outcomes for future reference and reporting purposes.</a:t>
            </a:r>
            <a:br>
              <a:rPr lang="en-US" sz="1800" dirty="0">
                <a:latin typeface="+mn-lt"/>
              </a:rPr>
            </a:br>
            <a:r>
              <a:rPr lang="en-US" sz="1800" dirty="0">
                <a:latin typeface="+mn-lt"/>
              </a:rPr>
              <a:t>Designing the SNM measurement for a 6T SRAM cell involves a comprehensive understanding of semiconductor device behavior, circuit design principles, simulation techniques, and optimization strategies to ensure reliable and robust memory cell operation.</a:t>
            </a:r>
            <a:endParaRPr lang="en-IN" sz="1800" dirty="0">
              <a:latin typeface="+mn-lt"/>
            </a:endParaRPr>
          </a:p>
        </p:txBody>
      </p:sp>
    </p:spTree>
    <p:extLst>
      <p:ext uri="{BB962C8B-B14F-4D97-AF65-F5344CB8AC3E}">
        <p14:creationId xmlns:p14="http://schemas.microsoft.com/office/powerpoint/2010/main" val="31983611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B3411B-30A1-9F42-0D8A-5061E1120A67}"/>
              </a:ext>
            </a:extLst>
          </p:cNvPr>
          <p:cNvSpPr>
            <a:spLocks noGrp="1"/>
          </p:cNvSpPr>
          <p:nvPr>
            <p:ph type="title"/>
          </p:nvPr>
        </p:nvSpPr>
        <p:spPr/>
        <p:txBody>
          <a:bodyPr/>
          <a:lstStyle/>
          <a:p>
            <a:r>
              <a:rPr lang="en-IN" dirty="0"/>
              <a:t>                  Read Delay</a:t>
            </a:r>
          </a:p>
        </p:txBody>
      </p:sp>
      <p:sp>
        <p:nvSpPr>
          <p:cNvPr id="4" name="Content Placeholder 3">
            <a:extLst>
              <a:ext uri="{FF2B5EF4-FFF2-40B4-BE49-F238E27FC236}">
                <a16:creationId xmlns:a16="http://schemas.microsoft.com/office/drawing/2014/main" id="{382CFFFC-C7B6-3311-FC37-E466F040BD21}"/>
              </a:ext>
            </a:extLst>
          </p:cNvPr>
          <p:cNvSpPr>
            <a:spLocks noGrp="1"/>
          </p:cNvSpPr>
          <p:nvPr>
            <p:ph idx="1"/>
          </p:nvPr>
        </p:nvSpPr>
        <p:spPr/>
        <p:txBody>
          <a:bodyPr/>
          <a:lstStyle/>
          <a:p>
            <a:r>
              <a:rPr lang="en-US" dirty="0"/>
              <a:t> Read delay is defined as the time delay between 50% of word-line (WL) activation to 10% of pre-</a:t>
            </a:r>
            <a:r>
              <a:rPr lang="en-US" dirty="0" err="1"/>
              <a:t>chargedvoltage</a:t>
            </a:r>
            <a:r>
              <a:rPr lang="en-US" dirty="0"/>
              <a:t> difference between the bit-lines.</a:t>
            </a:r>
          </a:p>
          <a:p>
            <a:endParaRPr lang="en-US" dirty="0"/>
          </a:p>
          <a:p>
            <a:endParaRPr lang="en-IN" dirty="0"/>
          </a:p>
        </p:txBody>
      </p:sp>
    </p:spTree>
    <p:extLst>
      <p:ext uri="{BB962C8B-B14F-4D97-AF65-F5344CB8AC3E}">
        <p14:creationId xmlns:p14="http://schemas.microsoft.com/office/powerpoint/2010/main" val="32449555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A5B2C9C-3957-5E75-4FAE-11BCA7216229}"/>
              </a:ext>
            </a:extLst>
          </p:cNvPr>
          <p:cNvSpPr>
            <a:spLocks noGrp="1"/>
          </p:cNvSpPr>
          <p:nvPr>
            <p:ph type="title"/>
          </p:nvPr>
        </p:nvSpPr>
        <p:spPr/>
        <p:txBody>
          <a:bodyPr/>
          <a:lstStyle/>
          <a:p>
            <a:r>
              <a:rPr lang="en-IN" dirty="0"/>
              <a:t>                  Write Delay</a:t>
            </a:r>
          </a:p>
        </p:txBody>
      </p:sp>
      <p:sp>
        <p:nvSpPr>
          <p:cNvPr id="2" name="Content Placeholder 1">
            <a:extLst>
              <a:ext uri="{FF2B5EF4-FFF2-40B4-BE49-F238E27FC236}">
                <a16:creationId xmlns:a16="http://schemas.microsoft.com/office/drawing/2014/main" id="{6FC77A1D-86A0-2AE8-94A7-8602D956169E}"/>
              </a:ext>
            </a:extLst>
          </p:cNvPr>
          <p:cNvSpPr>
            <a:spLocks noGrp="1"/>
          </p:cNvSpPr>
          <p:nvPr>
            <p:ph idx="1"/>
          </p:nvPr>
        </p:nvSpPr>
        <p:spPr/>
        <p:txBody>
          <a:bodyPr/>
          <a:lstStyle/>
          <a:p>
            <a:r>
              <a:rPr lang="en-US" dirty="0"/>
              <a:t>The write delay is defined as the time between the 50% activation of the word line (WL) to when the internal Q is flipped to 90% of its full swing.</a:t>
            </a:r>
            <a:endParaRPr lang="en-IN" dirty="0"/>
          </a:p>
        </p:txBody>
      </p:sp>
    </p:spTree>
    <p:extLst>
      <p:ext uri="{BB962C8B-B14F-4D97-AF65-F5344CB8AC3E}">
        <p14:creationId xmlns:p14="http://schemas.microsoft.com/office/powerpoint/2010/main" val="28230619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FC066-AD31-B726-1442-34EA7606652B}"/>
              </a:ext>
            </a:extLst>
          </p:cNvPr>
          <p:cNvSpPr>
            <a:spLocks noGrp="1"/>
          </p:cNvSpPr>
          <p:nvPr>
            <p:ph type="title"/>
          </p:nvPr>
        </p:nvSpPr>
        <p:spPr>
          <a:xfrm>
            <a:off x="646111" y="452718"/>
            <a:ext cx="9404723" cy="865094"/>
          </a:xfrm>
        </p:spPr>
        <p:txBody>
          <a:bodyPr/>
          <a:lstStyle/>
          <a:p>
            <a:r>
              <a:rPr lang="en-IN" dirty="0"/>
              <a:t>                   Power Analysis</a:t>
            </a:r>
          </a:p>
        </p:txBody>
      </p:sp>
      <p:sp>
        <p:nvSpPr>
          <p:cNvPr id="3" name="Content Placeholder 2">
            <a:extLst>
              <a:ext uri="{FF2B5EF4-FFF2-40B4-BE49-F238E27FC236}">
                <a16:creationId xmlns:a16="http://schemas.microsoft.com/office/drawing/2014/main" id="{739A4239-1D37-F370-6926-73A1ACA3A9B8}"/>
              </a:ext>
            </a:extLst>
          </p:cNvPr>
          <p:cNvSpPr>
            <a:spLocks noGrp="1"/>
          </p:cNvSpPr>
          <p:nvPr>
            <p:ph idx="1"/>
          </p:nvPr>
        </p:nvSpPr>
        <p:spPr>
          <a:xfrm>
            <a:off x="152400" y="1246094"/>
            <a:ext cx="11976847" cy="5477435"/>
          </a:xfrm>
        </p:spPr>
        <p:txBody>
          <a:bodyPr/>
          <a:lstStyle/>
          <a:p>
            <a:r>
              <a:rPr lang="en-US" dirty="0"/>
              <a:t>•Power consumption is of two types Dynamic power consumption and leakage power consumption of the cell. </a:t>
            </a:r>
          </a:p>
          <a:p>
            <a:endParaRPr lang="en-US" dirty="0"/>
          </a:p>
          <a:p>
            <a:r>
              <a:rPr lang="en-US" dirty="0"/>
              <a:t>Leakage power consumption: As SRAM cell spend the majority of their time in hold mode, the power consumed during this mode significantly contributes to the overall power dissipation. BL leakage and leakage in the inverters are the primary sources of power</a:t>
            </a:r>
          </a:p>
          <a:p>
            <a:r>
              <a:rPr lang="en-US" dirty="0"/>
              <a:t>consumption.</a:t>
            </a:r>
          </a:p>
          <a:p>
            <a:endParaRPr lang="en-US" dirty="0"/>
          </a:p>
          <a:p>
            <a:r>
              <a:rPr lang="en-US" dirty="0"/>
              <a:t>Dynamic power consumption: The majority of the total power consumption primarily consists of dynamic power, resulting from the charging and</a:t>
            </a:r>
          </a:p>
          <a:p>
            <a:r>
              <a:rPr lang="en-US" dirty="0"/>
              <a:t>discharging of BL capacitances during read and write operations.</a:t>
            </a:r>
          </a:p>
          <a:p>
            <a:endParaRPr lang="en-IN" dirty="0"/>
          </a:p>
        </p:txBody>
      </p:sp>
    </p:spTree>
    <p:extLst>
      <p:ext uri="{BB962C8B-B14F-4D97-AF65-F5344CB8AC3E}">
        <p14:creationId xmlns:p14="http://schemas.microsoft.com/office/powerpoint/2010/main" val="915559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D7953D-2C73-CD50-5D8A-44A748ED03EE}"/>
              </a:ext>
            </a:extLst>
          </p:cNvPr>
          <p:cNvSpPr txBox="1"/>
          <p:nvPr/>
        </p:nvSpPr>
        <p:spPr>
          <a:xfrm>
            <a:off x="376517" y="742379"/>
            <a:ext cx="10919011" cy="5632311"/>
          </a:xfrm>
          <a:prstGeom prst="rect">
            <a:avLst/>
          </a:prstGeom>
          <a:noFill/>
        </p:spPr>
        <p:txBody>
          <a:bodyPr wrap="square">
            <a:spAutoFit/>
          </a:bodyPr>
          <a:lstStyle/>
          <a:p>
            <a:r>
              <a:rPr lang="en-US" dirty="0"/>
              <a:t>                                                                           </a:t>
            </a:r>
            <a:r>
              <a:rPr lang="en-US" b="1" dirty="0">
                <a:highlight>
                  <a:srgbClr val="000000"/>
                </a:highlight>
              </a:rPr>
              <a:t>INTRODUCTION</a:t>
            </a:r>
          </a:p>
          <a:p>
            <a:endParaRPr lang="en-US" dirty="0"/>
          </a:p>
          <a:p>
            <a:r>
              <a:rPr lang="en-US" dirty="0"/>
              <a:t>The first MOSFET based dynamic random access memory (DRAM) chip with 2k-bits was developed in 1971 with several process improvements in leakage control. However, DRAM performance has not kept the pace with the performance of the processors from the very beginning[29,42] due to long access time and more power hungry. The dynamic nature of DRAM requires that the memory must be refreshed periodically so as not to lose the content of the memory cells. The growing gap between the processors and the DRAM performance has dictated the need of different levels of memory hierarchy in the processor architectures. The memory hierarchy ranges from high-performance, small sized but expensive on-chip memories to slower, large sized but inexpensive off-chip memories such as DRAM, magnetic or optical memories. To meet the system performance requirements, the processor tries to keep frequently used data and instructions closer to itself, that is, in the faster on-chip memory, which is referred as “cache” memory. The different levels of cache memories are static random access memories(SRAMs) and they dominate the memory hierarchy in performance but they </a:t>
            </a:r>
            <a:r>
              <a:rPr lang="en-US" dirty="0" err="1"/>
              <a:t>areoften</a:t>
            </a:r>
            <a:r>
              <a:rPr lang="en-US" dirty="0"/>
              <a:t> integrated in a lesser capacity due to area limitations and the high cost per bit. The speed and the cost per bit decrease as one moves from registers to </a:t>
            </a:r>
            <a:r>
              <a:rPr lang="en-US" dirty="0" err="1"/>
              <a:t>tertiarystorage</a:t>
            </a:r>
            <a:r>
              <a:rPr lang="en-US" dirty="0"/>
              <a:t>, however, data storage capacity increases. SRAMs continue to be critical component across a wide range of microelectronics applications from consumer wireless to high performance server </a:t>
            </a:r>
            <a:r>
              <a:rPr lang="en-US" dirty="0" err="1"/>
              <a:t>processors,multimedia</a:t>
            </a:r>
            <a:r>
              <a:rPr lang="en-US" dirty="0"/>
              <a:t> and System on Chip (SoC) applications.</a:t>
            </a:r>
            <a:endParaRPr lang="en-IN" dirty="0"/>
          </a:p>
        </p:txBody>
      </p:sp>
    </p:spTree>
    <p:extLst>
      <p:ext uri="{BB962C8B-B14F-4D97-AF65-F5344CB8AC3E}">
        <p14:creationId xmlns:p14="http://schemas.microsoft.com/office/powerpoint/2010/main" val="3082028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6CC47-E3E9-AA69-E4E7-AEA4C564E69D}"/>
              </a:ext>
            </a:extLst>
          </p:cNvPr>
          <p:cNvSpPr>
            <a:spLocks noGrp="1"/>
          </p:cNvSpPr>
          <p:nvPr>
            <p:ph type="title"/>
          </p:nvPr>
        </p:nvSpPr>
        <p:spPr/>
        <p:txBody>
          <a:bodyPr/>
          <a:lstStyle/>
          <a:p>
            <a:r>
              <a:rPr lang="en-IN" sz="4000" dirty="0"/>
              <a:t>          CIRCUIT DESCRIPTION</a:t>
            </a:r>
          </a:p>
        </p:txBody>
      </p:sp>
      <p:sp>
        <p:nvSpPr>
          <p:cNvPr id="3" name="Content Placeholder 2">
            <a:extLst>
              <a:ext uri="{FF2B5EF4-FFF2-40B4-BE49-F238E27FC236}">
                <a16:creationId xmlns:a16="http://schemas.microsoft.com/office/drawing/2014/main" id="{29FF35CC-4BE0-D207-4986-71A224310EBF}"/>
              </a:ext>
            </a:extLst>
          </p:cNvPr>
          <p:cNvSpPr>
            <a:spLocks noGrp="1"/>
          </p:cNvSpPr>
          <p:nvPr>
            <p:ph idx="1"/>
          </p:nvPr>
        </p:nvSpPr>
        <p:spPr>
          <a:xfrm>
            <a:off x="71718" y="1380566"/>
            <a:ext cx="12021670" cy="4867834"/>
          </a:xfrm>
        </p:spPr>
        <p:txBody>
          <a:bodyPr>
            <a:normAutofit/>
          </a:bodyPr>
          <a:lstStyle/>
          <a:p>
            <a:r>
              <a:rPr lang="en-US" dirty="0"/>
              <a:t>Standard 6T SRAM </a:t>
            </a:r>
            <a:r>
              <a:rPr lang="en-US" dirty="0" err="1"/>
              <a:t>bitcell</a:t>
            </a:r>
            <a:r>
              <a:rPr lang="en-US" dirty="0"/>
              <a:t> topology has been widely used </a:t>
            </a:r>
            <a:r>
              <a:rPr lang="en-US" dirty="0" err="1"/>
              <a:t>inthe</a:t>
            </a:r>
            <a:r>
              <a:rPr lang="en-US" dirty="0"/>
              <a:t> implementation of cache memory in high performance microprocessors and on chip caches in SoC products. Recently, several SRAM </a:t>
            </a:r>
            <a:r>
              <a:rPr lang="en-US" dirty="0" err="1"/>
              <a:t>bitcell</a:t>
            </a:r>
            <a:r>
              <a:rPr lang="en-US" dirty="0"/>
              <a:t> topologies that have been proposed to achieve different objectives such as minimum </a:t>
            </a:r>
            <a:r>
              <a:rPr lang="en-US" dirty="0" err="1"/>
              <a:t>bitcell</a:t>
            </a:r>
            <a:r>
              <a:rPr lang="en-US" dirty="0"/>
              <a:t> area, low static and dynamic power dissipation, improved performance and better </a:t>
            </a:r>
            <a:r>
              <a:rPr lang="en-US" dirty="0" err="1"/>
              <a:t>parametricyield</a:t>
            </a:r>
            <a:r>
              <a:rPr lang="en-US" dirty="0"/>
              <a:t> in terms of SNM and WAM. However, other techniques such as boosting the supply voltage, read and write assist circuitries in SRAMs have also been proposed to achieve more stable data retention during read operations [53, 66]. The prime concern in SRAM </a:t>
            </a:r>
            <a:r>
              <a:rPr lang="en-US" dirty="0" err="1"/>
              <a:t>bitcell</a:t>
            </a:r>
            <a:r>
              <a:rPr lang="en-US" dirty="0"/>
              <a:t> design is a trade-off among these design metrics. For example, in sub-threshold SRAMs, noise margin (robustness) is the key design parameter and not speed [111,112]. Therefore, on the basis of their robustness these </a:t>
            </a:r>
            <a:r>
              <a:rPr lang="en-US" dirty="0" err="1"/>
              <a:t>bitcell</a:t>
            </a:r>
            <a:r>
              <a:rPr lang="en-US" dirty="0"/>
              <a:t> topologies are broadly divided into two categories: (1) non-isolated read port SRAM </a:t>
            </a:r>
            <a:r>
              <a:rPr lang="en-US" dirty="0" err="1"/>
              <a:t>bitcell</a:t>
            </a:r>
            <a:r>
              <a:rPr lang="en-US" dirty="0"/>
              <a:t> topologies (less robust), and (2) isolated read-port SRAM </a:t>
            </a:r>
            <a:r>
              <a:rPr lang="en-US" dirty="0" err="1"/>
              <a:t>bitcell</a:t>
            </a:r>
            <a:r>
              <a:rPr lang="en-US" dirty="0"/>
              <a:t> topologies (highly robust).</a:t>
            </a:r>
            <a:endParaRPr lang="en-IN" dirty="0"/>
          </a:p>
        </p:txBody>
      </p:sp>
    </p:spTree>
    <p:extLst>
      <p:ext uri="{BB962C8B-B14F-4D97-AF65-F5344CB8AC3E}">
        <p14:creationId xmlns:p14="http://schemas.microsoft.com/office/powerpoint/2010/main" val="2162831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1000421-E54A-62E2-353B-5E57686CCF5F}"/>
              </a:ext>
            </a:extLst>
          </p:cNvPr>
          <p:cNvPicPr>
            <a:picLocks noChangeAspect="1"/>
          </p:cNvPicPr>
          <p:nvPr/>
        </p:nvPicPr>
        <p:blipFill>
          <a:blip r:embed="rId2"/>
          <a:stretch>
            <a:fillRect/>
          </a:stretch>
        </p:blipFill>
        <p:spPr>
          <a:xfrm>
            <a:off x="1398494" y="582706"/>
            <a:ext cx="9493623" cy="5970494"/>
          </a:xfrm>
          <a:prstGeom prst="rect">
            <a:avLst/>
          </a:prstGeom>
        </p:spPr>
      </p:pic>
    </p:spTree>
    <p:extLst>
      <p:ext uri="{BB962C8B-B14F-4D97-AF65-F5344CB8AC3E}">
        <p14:creationId xmlns:p14="http://schemas.microsoft.com/office/powerpoint/2010/main" val="136824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83CFD1-F6D9-0F0B-9883-6182B3BE8F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7741" y="689294"/>
            <a:ext cx="7996518" cy="4734353"/>
          </a:xfrm>
          <a:prstGeom prst="rect">
            <a:avLst/>
          </a:prstGeom>
        </p:spPr>
      </p:pic>
      <p:sp>
        <p:nvSpPr>
          <p:cNvPr id="5" name="TextBox 4">
            <a:extLst>
              <a:ext uri="{FF2B5EF4-FFF2-40B4-BE49-F238E27FC236}">
                <a16:creationId xmlns:a16="http://schemas.microsoft.com/office/drawing/2014/main" id="{8435AE05-37F2-A6B4-C7B1-0559A5D7C92F}"/>
              </a:ext>
            </a:extLst>
          </p:cNvPr>
          <p:cNvSpPr txBox="1"/>
          <p:nvPr/>
        </p:nvSpPr>
        <p:spPr>
          <a:xfrm>
            <a:off x="4240306" y="5481918"/>
            <a:ext cx="6096000" cy="369332"/>
          </a:xfrm>
          <a:prstGeom prst="rect">
            <a:avLst/>
          </a:prstGeom>
          <a:noFill/>
        </p:spPr>
        <p:txBody>
          <a:bodyPr wrap="square">
            <a:spAutoFit/>
          </a:bodyPr>
          <a:lstStyle/>
          <a:p>
            <a:r>
              <a:rPr lang="en-IN" dirty="0"/>
              <a:t>6T SRAM schematic in </a:t>
            </a:r>
            <a:r>
              <a:rPr lang="en-IN" dirty="0" err="1"/>
              <a:t>cadance</a:t>
            </a:r>
            <a:endParaRPr lang="en-IN" dirty="0"/>
          </a:p>
        </p:txBody>
      </p:sp>
    </p:spTree>
    <p:extLst>
      <p:ext uri="{BB962C8B-B14F-4D97-AF65-F5344CB8AC3E}">
        <p14:creationId xmlns:p14="http://schemas.microsoft.com/office/powerpoint/2010/main" val="3077282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1E331-9610-7CD5-4254-634C6681C10C}"/>
              </a:ext>
            </a:extLst>
          </p:cNvPr>
          <p:cNvSpPr>
            <a:spLocks noGrp="1"/>
          </p:cNvSpPr>
          <p:nvPr>
            <p:ph type="title"/>
          </p:nvPr>
        </p:nvSpPr>
        <p:spPr>
          <a:xfrm>
            <a:off x="646111" y="452718"/>
            <a:ext cx="9404723" cy="883023"/>
          </a:xfrm>
        </p:spPr>
        <p:txBody>
          <a:bodyPr/>
          <a:lstStyle/>
          <a:p>
            <a:r>
              <a:rPr lang="en-IN" dirty="0"/>
              <a:t>              </a:t>
            </a:r>
            <a:r>
              <a:rPr lang="en-IN" dirty="0" err="1"/>
              <a:t>Precharge</a:t>
            </a:r>
            <a:r>
              <a:rPr lang="en-IN" dirty="0"/>
              <a:t> circuit</a:t>
            </a:r>
          </a:p>
        </p:txBody>
      </p:sp>
      <p:sp>
        <p:nvSpPr>
          <p:cNvPr id="3" name="Content Placeholder 2">
            <a:extLst>
              <a:ext uri="{FF2B5EF4-FFF2-40B4-BE49-F238E27FC236}">
                <a16:creationId xmlns:a16="http://schemas.microsoft.com/office/drawing/2014/main" id="{0C1A0957-A5E2-3247-ED94-7F5F7DFACB4E}"/>
              </a:ext>
            </a:extLst>
          </p:cNvPr>
          <p:cNvSpPr>
            <a:spLocks noGrp="1"/>
          </p:cNvSpPr>
          <p:nvPr>
            <p:ph idx="1"/>
          </p:nvPr>
        </p:nvSpPr>
        <p:spPr>
          <a:xfrm>
            <a:off x="188259" y="1335742"/>
            <a:ext cx="11815481" cy="5414682"/>
          </a:xfrm>
        </p:spPr>
        <p:txBody>
          <a:bodyPr/>
          <a:lstStyle/>
          <a:p>
            <a:r>
              <a:rPr lang="en-US" dirty="0"/>
              <a:t>In all SRAMs, for each column in the </a:t>
            </a:r>
            <a:r>
              <a:rPr lang="en-US" dirty="0" err="1"/>
              <a:t>bitcell</a:t>
            </a:r>
            <a:r>
              <a:rPr lang="en-US" dirty="0"/>
              <a:t> array there is a </a:t>
            </a:r>
            <a:r>
              <a:rPr lang="en-US" dirty="0" err="1"/>
              <a:t>bitline</a:t>
            </a:r>
            <a:r>
              <a:rPr lang="en-US" dirty="0"/>
              <a:t> pair (BL </a:t>
            </a:r>
            <a:r>
              <a:rPr lang="en-US" dirty="0" err="1"/>
              <a:t>andcomplement</a:t>
            </a:r>
            <a:r>
              <a:rPr lang="en-US" dirty="0"/>
              <a:t> of BL). Each pair of </a:t>
            </a:r>
            <a:r>
              <a:rPr lang="en-US" dirty="0" err="1"/>
              <a:t>bitlines</a:t>
            </a:r>
            <a:r>
              <a:rPr lang="en-US" dirty="0"/>
              <a:t> is connected to a </a:t>
            </a:r>
            <a:r>
              <a:rPr lang="en-US" dirty="0" err="1"/>
              <a:t>precharge</a:t>
            </a:r>
            <a:r>
              <a:rPr lang="en-US" dirty="0"/>
              <a:t> circuit. </a:t>
            </a:r>
            <a:r>
              <a:rPr lang="en-US" dirty="0" err="1"/>
              <a:t>Thefunction</a:t>
            </a:r>
            <a:r>
              <a:rPr lang="en-US" dirty="0"/>
              <a:t> of this circuit is to pull-up the bit lines of a selected </a:t>
            </a:r>
            <a:r>
              <a:rPr lang="en-US" dirty="0" err="1"/>
              <a:t>coulmn</a:t>
            </a:r>
            <a:r>
              <a:rPr lang="en-US" dirty="0"/>
              <a:t> to VDD </a:t>
            </a:r>
            <a:r>
              <a:rPr lang="en-US" dirty="0" err="1"/>
              <a:t>leveland</a:t>
            </a:r>
            <a:r>
              <a:rPr lang="en-US" dirty="0"/>
              <a:t> perfectly equalized them before the read or write operation.</a:t>
            </a:r>
          </a:p>
          <a:p>
            <a:r>
              <a:rPr lang="en-US" dirty="0"/>
              <a:t>It is composed of a pair of PMOS transistors and a </a:t>
            </a:r>
            <a:r>
              <a:rPr lang="en-US" dirty="0" err="1"/>
              <a:t>precharge</a:t>
            </a:r>
            <a:r>
              <a:rPr lang="en-US" dirty="0"/>
              <a:t> circuit enable signal (PC), when both the transistors are in ON state,</a:t>
            </a:r>
          </a:p>
          <a:p>
            <a:r>
              <a:rPr lang="en-US" dirty="0"/>
              <a:t>that is, PC is active low, </a:t>
            </a:r>
            <a:r>
              <a:rPr lang="en-US" dirty="0" err="1"/>
              <a:t>bitlines</a:t>
            </a:r>
            <a:r>
              <a:rPr lang="en-US" dirty="0"/>
              <a:t> (BL and complement of BL) are connected to VDD.</a:t>
            </a:r>
          </a:p>
          <a:p>
            <a:r>
              <a:rPr lang="en-US" dirty="0"/>
              <a:t>In this </a:t>
            </a:r>
            <a:r>
              <a:rPr lang="en-US" dirty="0" err="1"/>
              <a:t>precharge</a:t>
            </a:r>
            <a:r>
              <a:rPr lang="en-US" dirty="0"/>
              <a:t> circuit transistor M1 and M2 connect the </a:t>
            </a:r>
            <a:r>
              <a:rPr lang="en-US" dirty="0" err="1"/>
              <a:t>bitlines</a:t>
            </a:r>
            <a:r>
              <a:rPr lang="en-US" dirty="0"/>
              <a:t> (BL and complement of BL) to VDD for</a:t>
            </a:r>
          </a:p>
          <a:p>
            <a:r>
              <a:rPr lang="en-US" dirty="0"/>
              <a:t>pull-up, while transistor M3 equalizes both the </a:t>
            </a:r>
            <a:r>
              <a:rPr lang="en-US" dirty="0" err="1"/>
              <a:t>bitlines</a:t>
            </a:r>
            <a:r>
              <a:rPr lang="en-US" dirty="0"/>
              <a:t>. </a:t>
            </a:r>
          </a:p>
          <a:p>
            <a:endParaRPr lang="en-IN" dirty="0"/>
          </a:p>
        </p:txBody>
      </p:sp>
    </p:spTree>
    <p:extLst>
      <p:ext uri="{BB962C8B-B14F-4D97-AF65-F5344CB8AC3E}">
        <p14:creationId xmlns:p14="http://schemas.microsoft.com/office/powerpoint/2010/main" val="2963707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974391-BAFD-CDE7-9205-3CC7F632E450}"/>
              </a:ext>
            </a:extLst>
          </p:cNvPr>
          <p:cNvPicPr>
            <a:picLocks noChangeAspect="1"/>
          </p:cNvPicPr>
          <p:nvPr/>
        </p:nvPicPr>
        <p:blipFill>
          <a:blip r:embed="rId2"/>
          <a:stretch>
            <a:fillRect/>
          </a:stretch>
        </p:blipFill>
        <p:spPr>
          <a:xfrm>
            <a:off x="1021688" y="2031546"/>
            <a:ext cx="9543231" cy="3131235"/>
          </a:xfrm>
          <a:prstGeom prst="rect">
            <a:avLst/>
          </a:prstGeom>
        </p:spPr>
      </p:pic>
      <p:sp>
        <p:nvSpPr>
          <p:cNvPr id="7" name="TextBox 6">
            <a:extLst>
              <a:ext uri="{FF2B5EF4-FFF2-40B4-BE49-F238E27FC236}">
                <a16:creationId xmlns:a16="http://schemas.microsoft.com/office/drawing/2014/main" id="{1B023189-F68A-4B5D-B14A-0004624D38FB}"/>
              </a:ext>
            </a:extLst>
          </p:cNvPr>
          <p:cNvSpPr txBox="1"/>
          <p:nvPr/>
        </p:nvSpPr>
        <p:spPr>
          <a:xfrm>
            <a:off x="3881718" y="5727557"/>
            <a:ext cx="6096000" cy="369332"/>
          </a:xfrm>
          <a:prstGeom prst="rect">
            <a:avLst/>
          </a:prstGeom>
          <a:noFill/>
        </p:spPr>
        <p:txBody>
          <a:bodyPr wrap="square">
            <a:spAutoFit/>
          </a:bodyPr>
          <a:lstStyle/>
          <a:p>
            <a:r>
              <a:rPr lang="en-US" dirty="0" err="1"/>
              <a:t>Precharge</a:t>
            </a:r>
            <a:r>
              <a:rPr lang="en-US" dirty="0"/>
              <a:t> circuits for SRAM array</a:t>
            </a:r>
            <a:endParaRPr lang="en-IN" dirty="0"/>
          </a:p>
        </p:txBody>
      </p:sp>
    </p:spTree>
    <p:extLst>
      <p:ext uri="{BB962C8B-B14F-4D97-AF65-F5344CB8AC3E}">
        <p14:creationId xmlns:p14="http://schemas.microsoft.com/office/powerpoint/2010/main" val="867628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79B04A-A6CA-7CD4-2176-025CF8B5BD65}"/>
              </a:ext>
            </a:extLst>
          </p:cNvPr>
          <p:cNvSpPr>
            <a:spLocks noGrp="1"/>
          </p:cNvSpPr>
          <p:nvPr>
            <p:ph type="title"/>
          </p:nvPr>
        </p:nvSpPr>
        <p:spPr>
          <a:xfrm>
            <a:off x="646111" y="452718"/>
            <a:ext cx="9404723" cy="793376"/>
          </a:xfrm>
        </p:spPr>
        <p:txBody>
          <a:bodyPr/>
          <a:lstStyle/>
          <a:p>
            <a:r>
              <a:rPr lang="en-IN" dirty="0"/>
              <a:t>                 Sense Amplifiers</a:t>
            </a:r>
          </a:p>
        </p:txBody>
      </p:sp>
      <p:sp>
        <p:nvSpPr>
          <p:cNvPr id="5" name="Content Placeholder 4">
            <a:extLst>
              <a:ext uri="{FF2B5EF4-FFF2-40B4-BE49-F238E27FC236}">
                <a16:creationId xmlns:a16="http://schemas.microsoft.com/office/drawing/2014/main" id="{99EAFA66-F40B-CB1B-BCD6-D414E3D4B489}"/>
              </a:ext>
            </a:extLst>
          </p:cNvPr>
          <p:cNvSpPr>
            <a:spLocks noGrp="1"/>
          </p:cNvSpPr>
          <p:nvPr>
            <p:ph idx="1"/>
          </p:nvPr>
        </p:nvSpPr>
        <p:spPr>
          <a:xfrm>
            <a:off x="197224" y="1398494"/>
            <a:ext cx="11806517" cy="5342965"/>
          </a:xfrm>
        </p:spPr>
        <p:txBody>
          <a:bodyPr>
            <a:normAutofit lnSpcReduction="10000"/>
          </a:bodyPr>
          <a:lstStyle/>
          <a:p>
            <a:r>
              <a:rPr lang="en-US" dirty="0"/>
              <a:t> The primary function of a SA in SRAMs is to amplify a small differential voltage developed on the </a:t>
            </a:r>
            <a:r>
              <a:rPr lang="en-US" dirty="0" err="1"/>
              <a:t>bitlines</a:t>
            </a:r>
            <a:r>
              <a:rPr lang="en-US" dirty="0"/>
              <a:t> during read access and translate it to full swing digital output signal. A small differential voltage is developed by pulling down one of the </a:t>
            </a:r>
            <a:r>
              <a:rPr lang="en-US" dirty="0" err="1"/>
              <a:t>precharged</a:t>
            </a:r>
            <a:r>
              <a:rPr lang="en-US" dirty="0"/>
              <a:t> </a:t>
            </a:r>
            <a:r>
              <a:rPr lang="en-US" dirty="0" err="1"/>
              <a:t>bitline</a:t>
            </a:r>
            <a:r>
              <a:rPr lang="en-US" dirty="0"/>
              <a:t> by the read access </a:t>
            </a:r>
            <a:r>
              <a:rPr lang="en-US" dirty="0" err="1"/>
              <a:t>bitcell</a:t>
            </a:r>
            <a:r>
              <a:rPr lang="en-US" dirty="0"/>
              <a:t>. Due to small </a:t>
            </a:r>
            <a:r>
              <a:rPr lang="en-US" dirty="0" err="1"/>
              <a:t>bitcell</a:t>
            </a:r>
            <a:r>
              <a:rPr lang="en-US" dirty="0"/>
              <a:t> size and large </a:t>
            </a:r>
            <a:r>
              <a:rPr lang="en-US" dirty="0" err="1"/>
              <a:t>bitlines</a:t>
            </a:r>
            <a:r>
              <a:rPr lang="en-US" dirty="0"/>
              <a:t> capacitance, time required for read operation increases significantly, or in other words, read access time increases. a commonly used current-mirror differential sense amplifier.</a:t>
            </a:r>
          </a:p>
          <a:p>
            <a:r>
              <a:rPr lang="en-US" dirty="0"/>
              <a:t>The differential sensing is widely used to reject the common-mode noise that may present on both the </a:t>
            </a:r>
            <a:r>
              <a:rPr lang="en-US" dirty="0" err="1"/>
              <a:t>bitlines</a:t>
            </a:r>
            <a:r>
              <a:rPr lang="en-US" dirty="0"/>
              <a:t>. This noise may be induced on both SA inputs or </a:t>
            </a:r>
            <a:r>
              <a:rPr lang="en-US" dirty="0" err="1"/>
              <a:t>bitline</a:t>
            </a:r>
            <a:r>
              <a:rPr lang="en-US" dirty="0"/>
              <a:t> pair (BL and complement of BL) due to power spikes, capacitive coupling between</a:t>
            </a:r>
          </a:p>
          <a:p>
            <a:r>
              <a:rPr lang="en-US" dirty="0"/>
              <a:t>Sense amplifier begins with setting up the SA operating point by </a:t>
            </a:r>
            <a:r>
              <a:rPr lang="en-US" dirty="0" err="1"/>
              <a:t>precharging</a:t>
            </a:r>
            <a:r>
              <a:rPr lang="en-US" dirty="0"/>
              <a:t> and equalizing of the both the SA inputs, that is, the </a:t>
            </a:r>
            <a:r>
              <a:rPr lang="en-US" dirty="0" err="1"/>
              <a:t>bitline</a:t>
            </a:r>
            <a:r>
              <a:rPr lang="en-US" dirty="0"/>
              <a:t> pair (BL and complement of BL) of a selected column. Once both </a:t>
            </a:r>
            <a:r>
              <a:rPr lang="en-US" dirty="0" err="1"/>
              <a:t>bitlines</a:t>
            </a:r>
            <a:r>
              <a:rPr lang="en-US" dirty="0"/>
              <a:t> are </a:t>
            </a:r>
            <a:r>
              <a:rPr lang="en-US" dirty="0" err="1"/>
              <a:t>precharged</a:t>
            </a:r>
            <a:r>
              <a:rPr lang="en-US" dirty="0"/>
              <a:t> and equalized, </a:t>
            </a:r>
            <a:r>
              <a:rPr lang="en-US" dirty="0" err="1"/>
              <a:t>wordline</a:t>
            </a:r>
            <a:r>
              <a:rPr lang="en-US" dirty="0"/>
              <a:t> WL is asserted to activate the read accessed </a:t>
            </a:r>
            <a:r>
              <a:rPr lang="en-US" dirty="0" err="1"/>
              <a:t>bitcells</a:t>
            </a:r>
            <a:r>
              <a:rPr lang="en-US" dirty="0"/>
              <a:t> that started build-up of the </a:t>
            </a:r>
            <a:r>
              <a:rPr lang="en-US" dirty="0" err="1"/>
              <a:t>differentialvoltage</a:t>
            </a:r>
            <a:r>
              <a:rPr lang="en-US" dirty="0"/>
              <a:t> on the </a:t>
            </a:r>
            <a:r>
              <a:rPr lang="en-US" dirty="0" err="1"/>
              <a:t>bitlines</a:t>
            </a:r>
            <a:r>
              <a:rPr lang="en-US" dirty="0"/>
              <a:t>. Once the differential voltage exceeds the sensitivity of the SA or overcomes the offset of </a:t>
            </a:r>
            <a:r>
              <a:rPr lang="en-US" dirty="0" err="1"/>
              <a:t>SA,Sense</a:t>
            </a:r>
            <a:r>
              <a:rPr lang="en-US" dirty="0"/>
              <a:t> </a:t>
            </a:r>
            <a:r>
              <a:rPr lang="en-US" dirty="0" err="1"/>
              <a:t>AmplifierEnable</a:t>
            </a:r>
            <a:r>
              <a:rPr lang="en-US" dirty="0"/>
              <a:t>(SAE)</a:t>
            </a:r>
            <a:r>
              <a:rPr lang="en-US" dirty="0" err="1"/>
              <a:t>signalis</a:t>
            </a:r>
            <a:r>
              <a:rPr lang="en-US" dirty="0"/>
              <a:t> issued to </a:t>
            </a:r>
            <a:r>
              <a:rPr lang="en-US" dirty="0" err="1"/>
              <a:t>triggerthe</a:t>
            </a:r>
            <a:r>
              <a:rPr lang="en-US" dirty="0"/>
              <a:t> SA </a:t>
            </a:r>
            <a:r>
              <a:rPr lang="en-US" dirty="0" err="1"/>
              <a:t>whichamplifies</a:t>
            </a:r>
            <a:r>
              <a:rPr lang="en-US" dirty="0"/>
              <a:t> the differential voltage caused by the </a:t>
            </a:r>
            <a:r>
              <a:rPr lang="en-US" dirty="0" err="1"/>
              <a:t>bitcell</a:t>
            </a:r>
            <a:r>
              <a:rPr lang="en-US" dirty="0"/>
              <a:t> on the </a:t>
            </a:r>
            <a:r>
              <a:rPr lang="en-US" dirty="0" err="1"/>
              <a:t>bitlines</a:t>
            </a:r>
            <a:r>
              <a:rPr lang="en-US" dirty="0"/>
              <a:t> to full-swing digital output level. The read operation completes with the de-assertion of the SAE and WL. </a:t>
            </a:r>
            <a:endParaRPr lang="en-IN" dirty="0"/>
          </a:p>
        </p:txBody>
      </p:sp>
    </p:spTree>
    <p:extLst>
      <p:ext uri="{BB962C8B-B14F-4D97-AF65-F5344CB8AC3E}">
        <p14:creationId xmlns:p14="http://schemas.microsoft.com/office/powerpoint/2010/main" val="27359974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233</TotalTime>
  <Words>3085</Words>
  <Application>Microsoft Office PowerPoint</Application>
  <PresentationFormat>Widescreen</PresentationFormat>
  <Paragraphs>110</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Century Gothic</vt:lpstr>
      <vt:lpstr>Courier New</vt:lpstr>
      <vt:lpstr>Times New Roman</vt:lpstr>
      <vt:lpstr>Trebuchet MS</vt:lpstr>
      <vt:lpstr>Verdana</vt:lpstr>
      <vt:lpstr>Wingdings 3</vt:lpstr>
      <vt:lpstr>Ion</vt:lpstr>
      <vt:lpstr>                6T- SRAM CELL DESIGN        Sandeep Kumar (2K20/EC/186) </vt:lpstr>
      <vt:lpstr>CONTENTS </vt:lpstr>
      <vt:lpstr>PowerPoint Presentation</vt:lpstr>
      <vt:lpstr>          CIRCUIT DESCRIPTION</vt:lpstr>
      <vt:lpstr>PowerPoint Presentation</vt:lpstr>
      <vt:lpstr>PowerPoint Presentation</vt:lpstr>
      <vt:lpstr>              Precharge circuit</vt:lpstr>
      <vt:lpstr>PowerPoint Presentation</vt:lpstr>
      <vt:lpstr>                 Sense Amplifiers</vt:lpstr>
      <vt:lpstr>PowerPoint Presentation</vt:lpstr>
      <vt:lpstr>                    Write Drivers</vt:lpstr>
      <vt:lpstr>PowerPoint Presentation</vt:lpstr>
      <vt:lpstr>PowerPoint Presentation</vt:lpstr>
      <vt:lpstr>                Read Operation</vt:lpstr>
      <vt:lpstr>PowerPoint Presentation</vt:lpstr>
      <vt:lpstr>                     WRITE OPERATION</vt:lpstr>
      <vt:lpstr> </vt:lpstr>
      <vt:lpstr>Hold Operation: This is the state when the SRAM cell is idle (data is held in latch) and the bit line and bit line bar (data path) are kept at gnd when the access transistors are disconnected because the word line is not inserted. </vt:lpstr>
      <vt:lpstr>PowerPoint Presentation</vt:lpstr>
      <vt:lpstr>PowerPoint Presentation</vt:lpstr>
      <vt:lpstr>             Read SNM measurement</vt:lpstr>
      <vt:lpstr> Write SNM Measuremen</vt:lpstr>
      <vt:lpstr>4. Characterization and Optimization: Performance Characterization: Evaluate the performance of the SRAM cell under different conditions, such as process variations and temperature changes, to ensure robustness. Optimization: Fine-tune the SRAM cell design parameters to improve SNM, considering factors like transistor sizing, layout optimizations, and circuit modifications to enhance stability.  5. Verification and Validation: Design Rule Checking: Verify the design against established industry standards and design rules to ensure compliance and reliability. SPICE Simulations: Conduct SPICE simulations to verify the functionality and performance of the 6T SRAM cell design, validating its behavior under various operating conditions.  6. Documentation and Reporting: Documentation: Document the design process, simulation results, optimization steps, and verification/validation outcomes for future reference and reporting purposes. Designing the SNM measurement for a 6T SRAM cell involves a comprehensive understanding of semiconductor device behavior, circuit design principles, simulation techniques, and optimization strategies to ensure reliable and robust memory cell operation.</vt:lpstr>
      <vt:lpstr>                  Read Delay</vt:lpstr>
      <vt:lpstr>                  Write Delay</vt:lpstr>
      <vt:lpstr>                   Power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6T- SRAM CELL DESIGN        Sandeep Kumar (2K20/EC/186) </dc:title>
  <dc:creator>sandeep kumar</dc:creator>
  <cp:lastModifiedBy>sandeep kumar</cp:lastModifiedBy>
  <cp:revision>1</cp:revision>
  <dcterms:created xsi:type="dcterms:W3CDTF">2023-12-19T09:10:54Z</dcterms:created>
  <dcterms:modified xsi:type="dcterms:W3CDTF">2023-12-19T13:04:35Z</dcterms:modified>
</cp:coreProperties>
</file>