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91" r:id="rId4"/>
    <p:sldId id="266" r:id="rId5"/>
    <p:sldId id="288" r:id="rId6"/>
    <p:sldId id="289" r:id="rId7"/>
    <p:sldId id="292" r:id="rId8"/>
    <p:sldId id="279" r:id="rId9"/>
    <p:sldId id="290" r:id="rId10"/>
    <p:sldId id="272" r:id="rId11"/>
    <p:sldId id="276" r:id="rId12"/>
    <p:sldId id="284" r:id="rId13"/>
    <p:sldId id="259" r:id="rId14"/>
    <p:sldId id="273" r:id="rId15"/>
    <p:sldId id="293" r:id="rId16"/>
    <p:sldId id="294" r:id="rId17"/>
    <p:sldId id="295" r:id="rId18"/>
    <p:sldId id="281" r:id="rId19"/>
  </p:sldIdLst>
  <p:sldSz cx="18288000" cy="10287000"/>
  <p:notesSz cx="6858000" cy="9144000"/>
  <p:embeddedFontLst>
    <p:embeddedFont>
      <p:font typeface="Bahnschrift" panose="020B0502040204020203" pitchFamily="34" charset="0"/>
      <p:regular r:id="rId21"/>
      <p:bold r:id="rId22"/>
    </p:embeddedFont>
    <p:embeddedFont>
      <p:font typeface="Franklin Gothic Book" panose="020B0503020102020204" pitchFamily="34" charset="0"/>
      <p:regular r:id="rId23"/>
      <p:italic r:id="rId24"/>
    </p:embeddedFont>
    <p:embeddedFont>
      <p:font typeface="Lucida Console" panose="020B0609040504020204" pitchFamily="49" charset="0"/>
      <p:regular r:id="rId25"/>
    </p:embeddedFont>
    <p:embeddedFont>
      <p:font typeface="Microsoft JhengHei UI" panose="020B0604030504040204" pitchFamily="34" charset="-120"/>
      <p:regular r:id="rId26"/>
      <p:bold r:id="rId27"/>
    </p:embeddedFont>
    <p:embeddedFont>
      <p:font typeface="Microsoft New Tai Lue" panose="020B0502040204020203" pitchFamily="3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-Bold" panose="020B0604020202020204" charset="0"/>
      <p:regular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Bold" panose="020B0806030504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5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177F-BBF5-41BE-B0C9-362E45F514C7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C8DB-CE15-459A-905D-90B6B96F8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DC8DB-CE15-459A-905D-90B6B96F82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79636" y="6145086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4571230" y="-6210300"/>
            <a:ext cx="9142459" cy="914245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3400" y="3314700"/>
            <a:ext cx="9067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spc="-69" dirty="0">
                <a:solidFill>
                  <a:srgbClr val="FFFFFF"/>
                </a:solidFill>
                <a:latin typeface="Montserrat" charset="0"/>
              </a:rPr>
              <a:t>Language identification from speech</a:t>
            </a:r>
          </a:p>
        </p:txBody>
      </p:sp>
      <p:sp>
        <p:nvSpPr>
          <p:cNvPr id="10" name="AutoShape 10"/>
          <p:cNvSpPr/>
          <p:nvPr/>
        </p:nvSpPr>
        <p:spPr>
          <a:xfrm>
            <a:off x="914400" y="5067300"/>
            <a:ext cx="7620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>
          <a:xfrm>
            <a:off x="1752600" y="6477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14706600" y="75057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8" y="0"/>
                </a:lnTo>
                <a:lnTo>
                  <a:pt x="1463308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4" name="TextBox 14"/>
          <p:cNvSpPr txBox="1"/>
          <p:nvPr/>
        </p:nvSpPr>
        <p:spPr>
          <a:xfrm>
            <a:off x="1219200" y="6438900"/>
            <a:ext cx="5638800" cy="1505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25"/>
              </a:lnSpc>
            </a:pPr>
            <a:r>
              <a:rPr lang="en-US" sz="2800" dirty="0">
                <a:solidFill>
                  <a:srgbClr val="FFFFFF"/>
                </a:solidFill>
                <a:latin typeface="Montserrat" charset="0"/>
              </a:rPr>
              <a:t>Presented by</a:t>
            </a:r>
          </a:p>
          <a:p>
            <a:pPr marL="516798" lvl="1" indent="-258399" algn="just">
              <a:lnSpc>
                <a:spcPts val="3351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Montserrat" charset="0"/>
              </a:rPr>
              <a:t>2K20/EC/186Sandeep Kumar</a:t>
            </a:r>
          </a:p>
          <a:p>
            <a:pPr marL="516798" lvl="1" indent="-258399" algn="just">
              <a:lnSpc>
                <a:spcPts val="3351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Montserrat" charset="0"/>
              </a:rPr>
              <a:t>2K20/EC/236 </a:t>
            </a:r>
            <a:r>
              <a:rPr lang="en-US" sz="2800" dirty="0" err="1">
                <a:solidFill>
                  <a:srgbClr val="FFFFFF"/>
                </a:solidFill>
                <a:latin typeface="Montserrat" charset="0"/>
              </a:rPr>
              <a:t>Vishu</a:t>
            </a:r>
            <a:endParaRPr lang="en-US" sz="2800" dirty="0">
              <a:solidFill>
                <a:srgbClr val="FFFFFF"/>
              </a:solidFill>
              <a:latin typeface="Montserrat" charset="0"/>
            </a:endParaRPr>
          </a:p>
        </p:txBody>
      </p:sp>
      <p:pic>
        <p:nvPicPr>
          <p:cNvPr id="4100" name="Picture 4" descr="C:\Users\hp\AppData\Local\Microsoft\Windows\INetCache\IE\43IN2Q7R\imagem-de-destaque-26-850x51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49000" y="1028700"/>
            <a:ext cx="6477000" cy="5334000"/>
          </a:xfrm>
          <a:prstGeom prst="rect">
            <a:avLst/>
          </a:prstGeom>
          <a:noFill/>
        </p:spPr>
      </p:pic>
      <p:sp>
        <p:nvSpPr>
          <p:cNvPr id="20" name="Freeform 6"/>
          <p:cNvSpPr/>
          <p:nvPr/>
        </p:nvSpPr>
        <p:spPr>
          <a:xfrm>
            <a:off x="9829800" y="1028700"/>
            <a:ext cx="4806700" cy="5334000"/>
          </a:xfrm>
          <a:custGeom>
            <a:avLst/>
            <a:gdLst/>
            <a:ahLst/>
            <a:cxnLst/>
            <a:rect l="l" t="t" r="r" b="b"/>
            <a:pathLst>
              <a:path w="4806700" h="4806700">
                <a:moveTo>
                  <a:pt x="0" y="0"/>
                </a:moveTo>
                <a:lnTo>
                  <a:pt x="4806700" y="0"/>
                </a:lnTo>
                <a:lnTo>
                  <a:pt x="4806700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4078" y="-5776834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2400" y="3543300"/>
            <a:ext cx="8229600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4702" spc="-94" dirty="0">
                <a:solidFill>
                  <a:schemeClr val="accent1"/>
                </a:solidFill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Case Study 1: Multilingual Call Center (cont.)</a:t>
            </a:r>
            <a:endParaRPr lang="en-US" sz="4400" spc="-94" dirty="0">
              <a:solidFill>
                <a:schemeClr val="accent1"/>
              </a:solidFill>
              <a:latin typeface="Bahnschrif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1307" y="4482995"/>
            <a:ext cx="629198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75"/>
              </a:lnSpc>
            </a:pPr>
            <a:r>
              <a:rPr lang="en-US" sz="2729" spc="-54" dirty="0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2071931" y="564502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318015" y="6430525"/>
            <a:ext cx="2124788" cy="21247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30600" y="7581900"/>
            <a:ext cx="9142459" cy="914245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824691" y="8583002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 rot="-5400000" flipV="1">
            <a:off x="5814060" y="4815839"/>
            <a:ext cx="5791201" cy="45719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AutoShape 15"/>
          <p:cNvSpPr/>
          <p:nvPr/>
        </p:nvSpPr>
        <p:spPr>
          <a:xfrm>
            <a:off x="14173200" y="78105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AutoShape 16"/>
          <p:cNvSpPr/>
          <p:nvPr/>
        </p:nvSpPr>
        <p:spPr>
          <a:xfrm>
            <a:off x="14173200" y="9525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8818901" y="1890621"/>
            <a:ext cx="9697699" cy="1711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413" dirty="0">
                <a:solidFill>
                  <a:srgbClr val="FFC000"/>
                </a:solidFill>
                <a:latin typeface="Montserrat" charset="0"/>
              </a:rPr>
              <a:t>The system connects agents to callers more quicky, leading to shorter wait times and smoother interactions.</a:t>
            </a:r>
            <a:endParaRPr lang="en-US" sz="2413" dirty="0">
              <a:solidFill>
                <a:srgbClr val="FFFFFF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413" dirty="0">
                <a:solidFill>
                  <a:srgbClr val="FFC000"/>
                </a:solidFill>
                <a:latin typeface="Montserrat" charset="0"/>
              </a:rPr>
              <a:t>Improves overall performance of the call center, contributing to higher customer retention and loyalty.</a:t>
            </a:r>
            <a:endParaRPr lang="en-US" sz="2400" dirty="0">
              <a:solidFill>
                <a:srgbClr val="FFFFFF"/>
              </a:solidFill>
              <a:latin typeface="Montserrat" charset="0"/>
            </a:endParaRPr>
          </a:p>
        </p:txBody>
      </p:sp>
      <p:pic>
        <p:nvPicPr>
          <p:cNvPr id="19" name="Picture 3" descr="C:\Users\hp\AppData\Local\Microsoft\Windows\INetCache\IE\08QNSJDF\ING_33594_237848-1024x64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448300"/>
            <a:ext cx="6934200" cy="347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40486" y="-5930695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1293271" y="803011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78735" y="6929201"/>
            <a:ext cx="9142459" cy="914245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Freeform 9"/>
          <p:cNvSpPr/>
          <p:nvPr/>
        </p:nvSpPr>
        <p:spPr>
          <a:xfrm>
            <a:off x="15795991" y="8406301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-769257" y="9224606"/>
            <a:ext cx="2124788" cy="212478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124200" y="1104900"/>
            <a:ext cx="12050706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44"/>
              </a:lnSpc>
            </a:pPr>
            <a:r>
              <a:rPr lang="en-US" sz="5139" spc="-102" dirty="0">
                <a:solidFill>
                  <a:srgbClr val="FFFFFF"/>
                </a:solidFill>
                <a:latin typeface="Montserrat Extra-Bold"/>
              </a:rPr>
              <a:t> </a:t>
            </a:r>
            <a:endParaRPr lang="en-US" sz="3600" spc="-102" dirty="0">
              <a:solidFill>
                <a:srgbClr val="FFFFFF"/>
              </a:solidFill>
              <a:latin typeface="Bahnschrift" pitchFamily="34" charset="0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3733800" y="27813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3581400" y="93345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838200" y="3162300"/>
            <a:ext cx="11201400" cy="4763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2"/>
              </a:lnSpc>
              <a:spcBef>
                <a:spcPct val="0"/>
              </a:spcBef>
            </a:pPr>
            <a:endParaRPr lang="en-US" sz="2494" dirty="0">
              <a:solidFill>
                <a:srgbClr val="FFFFFF"/>
              </a:solidFill>
              <a:latin typeface="Open Sans Bold"/>
            </a:endParaRPr>
          </a:p>
          <a:p>
            <a:pPr marL="520973" lvl="1" indent="-260486" algn="just">
              <a:lnSpc>
                <a:spcPts val="3378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E49F17"/>
                </a:solidFill>
                <a:latin typeface="Bahnschrift" pitchFamily="34" charset="0"/>
              </a:rPr>
              <a:t>Case study 2: Language Learning App</a:t>
            </a:r>
          </a:p>
          <a:p>
            <a:pPr marL="520973" lvl="1" indent="-260486" algn="just">
              <a:lnSpc>
                <a:spcPts val="3378"/>
              </a:lnSpc>
            </a:pPr>
            <a:endParaRPr lang="en-US" sz="3200" dirty="0">
              <a:solidFill>
                <a:schemeClr val="bg1"/>
              </a:solidFill>
              <a:latin typeface="Open Sans Bold"/>
            </a:endParaRPr>
          </a:p>
          <a:p>
            <a:pPr marL="520973" lvl="1" indent="-260486" algn="just">
              <a:lnSpc>
                <a:spcPts val="3378"/>
              </a:lnSpc>
              <a:buFont typeface="Arial" pitchFamily="34" charset="0"/>
              <a:buChar char="•"/>
            </a:pPr>
            <a:r>
              <a:rPr lang="en-US" sz="2413" dirty="0">
                <a:solidFill>
                  <a:schemeClr val="bg1"/>
                </a:solidFill>
                <a:latin typeface="Open Sans Bold"/>
              </a:rPr>
              <a:t>   </a:t>
            </a:r>
            <a:r>
              <a:rPr lang="en-US" sz="2413" dirty="0">
                <a:solidFill>
                  <a:schemeClr val="bg1"/>
                </a:solidFill>
                <a:latin typeface="Montserrat" charset="0"/>
              </a:rPr>
              <a:t>Background: A Language Learning app supports multiple language.</a:t>
            </a:r>
          </a:p>
          <a:p>
            <a:pPr marL="520973" lvl="1" indent="-260486" algn="just">
              <a:lnSpc>
                <a:spcPts val="3378"/>
              </a:lnSpc>
              <a:buFont typeface="Arial" pitchFamily="34" charset="0"/>
              <a:buChar char="•"/>
            </a:pPr>
            <a:r>
              <a:rPr lang="en-US" sz="2413" dirty="0">
                <a:solidFill>
                  <a:schemeClr val="bg1"/>
                </a:solidFill>
                <a:latin typeface="Montserrat" charset="0"/>
              </a:rPr>
              <a:t>  Challenge: Personalize the Learning experience by detecting the language spoken during practice sessions.</a:t>
            </a:r>
          </a:p>
          <a:p>
            <a:pPr marL="520973" lvl="1" indent="-260486" algn="just">
              <a:lnSpc>
                <a:spcPts val="3378"/>
              </a:lnSpc>
              <a:buFont typeface="Arial" pitchFamily="34" charset="0"/>
              <a:buChar char="•"/>
            </a:pPr>
            <a:r>
              <a:rPr lang="en-US" sz="2413" dirty="0" err="1">
                <a:solidFill>
                  <a:schemeClr val="bg1"/>
                </a:solidFill>
                <a:latin typeface="Montserrat" charset="0"/>
              </a:rPr>
              <a:t>Sollution</a:t>
            </a:r>
            <a:r>
              <a:rPr lang="en-US" sz="2413" dirty="0">
                <a:solidFill>
                  <a:schemeClr val="bg1"/>
                </a:solidFill>
                <a:latin typeface="Montserrat" charset="0"/>
              </a:rPr>
              <a:t>: Language detection module using CNNs and RNNs.</a:t>
            </a:r>
          </a:p>
          <a:p>
            <a:pPr marL="520973" lvl="1" indent="-260486" algn="just">
              <a:lnSpc>
                <a:spcPts val="3378"/>
              </a:lnSpc>
              <a:buFont typeface="Arial" pitchFamily="34" charset="0"/>
              <a:buChar char="•"/>
            </a:pPr>
            <a:r>
              <a:rPr lang="en-US" sz="2413" dirty="0">
                <a:solidFill>
                  <a:schemeClr val="bg1"/>
                </a:solidFill>
                <a:latin typeface="Montserrat" charset="0"/>
              </a:rPr>
              <a:t>Results: Customized learning experiences and targeted feedback enhances user engagement.</a:t>
            </a:r>
          </a:p>
          <a:p>
            <a:pPr marL="520973" lvl="1" indent="-260486" algn="just">
              <a:lnSpc>
                <a:spcPts val="3378"/>
              </a:lnSpc>
            </a:pPr>
            <a:endParaRPr lang="en-US" sz="2413" dirty="0">
              <a:solidFill>
                <a:srgbClr val="FFFFFF"/>
              </a:solidFill>
              <a:latin typeface="Bahnschrift" pitchFamily="34" charset="0"/>
            </a:endParaRPr>
          </a:p>
        </p:txBody>
      </p:sp>
      <p:pic>
        <p:nvPicPr>
          <p:cNvPr id="18" name="Picture 17" descr="AdobeStock_4160576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520" y="1028700"/>
            <a:ext cx="6126480" cy="5204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40486" y="-5930695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1293271" y="803011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78735" y="6929201"/>
            <a:ext cx="9142459" cy="914245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Freeform 9"/>
          <p:cNvSpPr/>
          <p:nvPr/>
        </p:nvSpPr>
        <p:spPr>
          <a:xfrm>
            <a:off x="15795991" y="8406301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-769257" y="9224606"/>
            <a:ext cx="2124788" cy="212478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19400" y="1790700"/>
            <a:ext cx="12050706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44"/>
              </a:lnSpc>
            </a:pPr>
            <a:r>
              <a:rPr lang="en-US" sz="5139" spc="-102" dirty="0">
                <a:solidFill>
                  <a:srgbClr val="FFFFFF"/>
                </a:solidFill>
                <a:latin typeface="Montserrat Extra-Bold"/>
              </a:rPr>
              <a:t> </a:t>
            </a:r>
            <a:r>
              <a:rPr lang="en-US" sz="3600" spc="-102" dirty="0">
                <a:solidFill>
                  <a:srgbClr val="FFFFFF"/>
                </a:solidFill>
                <a:latin typeface="Bahnschrift" pitchFamily="34" charset="0"/>
              </a:rPr>
              <a:t> </a:t>
            </a:r>
            <a:r>
              <a:rPr lang="en-US" sz="3600" spc="-102" dirty="0">
                <a:solidFill>
                  <a:srgbClr val="FFC000"/>
                </a:solidFill>
                <a:latin typeface="Bahnschrift" pitchFamily="34" charset="0"/>
              </a:rPr>
              <a:t>Case Study 3: Security and Authentication System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0134600" y="14859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4343400" y="27051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143000" y="3619500"/>
            <a:ext cx="9753600" cy="6702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2"/>
              </a:lnSpc>
              <a:spcBef>
                <a:spcPct val="0"/>
              </a:spcBef>
            </a:pPr>
            <a:endParaRPr lang="en-US" sz="2494" u="none" dirty="0">
              <a:solidFill>
                <a:srgbClr val="FFFFFF"/>
              </a:solidFill>
              <a:latin typeface="Montserrat" charset="0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94" dirty="0">
                <a:solidFill>
                  <a:srgbClr val="FFFFFF"/>
                </a:solidFill>
                <a:latin typeface="Montserrat" charset="0"/>
              </a:rPr>
              <a:t>Background : A Financial institution uses Voice- based authentication for account access.</a:t>
            </a: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94" dirty="0">
              <a:solidFill>
                <a:srgbClr val="FFFFFF"/>
              </a:solidFill>
              <a:latin typeface="Montserrat" charset="0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94" dirty="0">
                <a:solidFill>
                  <a:srgbClr val="FFFFFF"/>
                </a:solidFill>
                <a:latin typeface="Montserrat" charset="0"/>
              </a:rPr>
              <a:t>Challenges: Accurate languages </a:t>
            </a:r>
            <a:r>
              <a:rPr lang="en-US" sz="2494" dirty="0" err="1">
                <a:solidFill>
                  <a:srgbClr val="FFFFFF"/>
                </a:solidFill>
                <a:latin typeface="Montserrat" charset="0"/>
              </a:rPr>
              <a:t>detetion</a:t>
            </a:r>
            <a:r>
              <a:rPr lang="en-US" sz="2494" dirty="0">
                <a:solidFill>
                  <a:srgbClr val="FFFFFF"/>
                </a:solidFill>
                <a:latin typeface="Montserrat" charset="0"/>
              </a:rPr>
              <a:t> to ensure robust security.</a:t>
            </a:r>
          </a:p>
          <a:p>
            <a:pPr algn="just">
              <a:lnSpc>
                <a:spcPts val="3492"/>
              </a:lnSpc>
              <a:spcBef>
                <a:spcPct val="0"/>
              </a:spcBef>
            </a:pPr>
            <a:endParaRPr lang="en-US" sz="2800" dirty="0">
              <a:latin typeface="Montserrat" charset="0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94" dirty="0">
                <a:solidFill>
                  <a:srgbClr val="FFFFFF"/>
                </a:solidFill>
                <a:latin typeface="Montserrat" charset="0"/>
              </a:rPr>
              <a:t>Solution: Spoken Language detection module using machine learning algorithms.</a:t>
            </a: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94" dirty="0">
              <a:solidFill>
                <a:srgbClr val="FFFFFF"/>
              </a:solidFill>
              <a:latin typeface="Montserrat" charset="0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94" dirty="0">
                <a:solidFill>
                  <a:srgbClr val="FFFFFF"/>
                </a:solidFill>
                <a:latin typeface="Montserrat" charset="0"/>
              </a:rPr>
              <a:t>Results: Enhanced security and reliability of the authentication system.</a:t>
            </a: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94" dirty="0">
              <a:solidFill>
                <a:srgbClr val="FFFFFF"/>
              </a:solidFill>
              <a:latin typeface="Montserrat" charset="0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94" dirty="0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3492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94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8" name="Picture 17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3695700"/>
            <a:ext cx="4648200" cy="3581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0"/>
            <a:ext cx="18288000" cy="10286999"/>
            <a:chOff x="-2026983" y="-157043"/>
            <a:chExt cx="4816593" cy="26857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6660" cy="812800"/>
            </a:xfrm>
            <a:custGeom>
              <a:avLst/>
              <a:gdLst/>
              <a:ahLst/>
              <a:cxnLst/>
              <a:rect l="l" t="t" r="r" b="b"/>
              <a:pathLst>
                <a:path w="2566660" h="812800">
                  <a:moveTo>
                    <a:pt x="0" y="0"/>
                  </a:moveTo>
                  <a:lnTo>
                    <a:pt x="2566660" y="0"/>
                  </a:lnTo>
                  <a:lnTo>
                    <a:pt x="256666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026983" y="-157043"/>
              <a:ext cx="4816593" cy="2685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39746" lvl="1" indent="-269873">
                <a:lnSpc>
                  <a:spcPts val="3499"/>
                </a:lnSpc>
              </a:pPr>
              <a:r>
                <a:rPr lang="en-US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Open Sans"/>
                </a:rPr>
                <a:t>E</a:t>
              </a:r>
              <a:endParaRPr sz="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-1295400" y="2781300"/>
            <a:ext cx="4806700" cy="4806700"/>
          </a:xfrm>
          <a:custGeom>
            <a:avLst/>
            <a:gdLst/>
            <a:ahLst/>
            <a:cxnLst/>
            <a:rect l="l" t="t" r="r" b="b"/>
            <a:pathLst>
              <a:path w="4806700" h="4806700">
                <a:moveTo>
                  <a:pt x="0" y="0"/>
                </a:moveTo>
                <a:lnTo>
                  <a:pt x="4806700" y="0"/>
                </a:lnTo>
                <a:lnTo>
                  <a:pt x="4806700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5" name="Picture 14" descr="AIN 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0" y="3009900"/>
            <a:ext cx="4495800" cy="3733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A8C0C6-0973-029B-499F-A8E34CD46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6301"/>
            <a:ext cx="9601200" cy="1904999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Performance Analysis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4B74E69-9254-6C42-D6A7-B9127D908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2552700"/>
            <a:ext cx="8221286" cy="7239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Datasets from online sources are used for testing.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N-fold cross-validation to assess the system thoroughly.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Result displayed as a confusion matrix.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Accuracy for each language: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98.558% 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97.0065% in French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91.79% in Hindi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96.42% in Kannada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98.3302% in Japanese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Overall accuracy : 96.42%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4078" y="-5784660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582756" y="1856785"/>
            <a:ext cx="7262135" cy="75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8"/>
              </a:lnSpc>
            </a:pPr>
            <a:endParaRPr lang="en-US" sz="6070" spc="-121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91000" y="2019300"/>
            <a:ext cx="118110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9"/>
              </a:lnSpc>
            </a:pPr>
            <a:r>
              <a:rPr lang="en-US" sz="3622" spc="-72" dirty="0">
                <a:solidFill>
                  <a:srgbClr val="00B0F0"/>
                </a:solidFill>
                <a:latin typeface="Montserrat"/>
              </a:rPr>
              <a:t>Conclusions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0" y="3771900"/>
            <a:ext cx="7262135" cy="4280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chemeClr val="bg1"/>
                </a:solidFill>
                <a:latin typeface="Montserrat"/>
              </a:rPr>
              <a:t>The proposed </a:t>
            </a:r>
            <a:r>
              <a:rPr lang="en-US" sz="2499" spc="-49" dirty="0" err="1">
                <a:solidFill>
                  <a:schemeClr val="bg1"/>
                </a:solidFill>
                <a:latin typeface="Montserrat"/>
              </a:rPr>
              <a:t>LiD</a:t>
            </a:r>
            <a:r>
              <a:rPr lang="en-US" sz="2499" spc="-49" dirty="0">
                <a:solidFill>
                  <a:schemeClr val="bg1"/>
                </a:solidFill>
                <a:latin typeface="Montserrat"/>
              </a:rPr>
              <a:t> system performs </a:t>
            </a:r>
            <a:r>
              <a:rPr lang="en-US" sz="2499" spc="-49" dirty="0" err="1">
                <a:solidFill>
                  <a:schemeClr val="bg1"/>
                </a:solidFill>
                <a:latin typeface="Montserrat"/>
              </a:rPr>
              <a:t>expectionally</a:t>
            </a:r>
            <a:r>
              <a:rPr lang="en-US" sz="2499" spc="-49" dirty="0">
                <a:solidFill>
                  <a:schemeClr val="bg1"/>
                </a:solidFill>
                <a:latin typeface="Montserrat"/>
              </a:rPr>
              <a:t> well in spoken language recognition.</a:t>
            </a: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chemeClr val="bg1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chemeClr val="bg1"/>
                </a:solidFill>
                <a:latin typeface="Montserrat"/>
              </a:rPr>
              <a:t>High accuracy rates demonstrate robustness and dependability.</a:t>
            </a: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chemeClr val="bg1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chemeClr val="bg1"/>
                </a:solidFill>
                <a:latin typeface="Montserrat"/>
              </a:rPr>
              <a:t>Further development may be required for specific issues and increased accuracy.</a:t>
            </a: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dirty="0"/>
          </a:p>
        </p:txBody>
      </p:sp>
      <p:sp>
        <p:nvSpPr>
          <p:cNvPr id="10" name="Freeform 10"/>
          <p:cNvSpPr/>
          <p:nvPr/>
        </p:nvSpPr>
        <p:spPr>
          <a:xfrm>
            <a:off x="1609680" y="949046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5006615" y="6929201"/>
            <a:ext cx="9142459" cy="914245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621000" y="80391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5334000" y="30099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AutoShape 15"/>
          <p:cNvSpPr/>
          <p:nvPr/>
        </p:nvSpPr>
        <p:spPr>
          <a:xfrm>
            <a:off x="685800" y="95631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 descr="Picture 4">
            <a:extLst>
              <a:ext uri="{FF2B5EF4-FFF2-40B4-BE49-F238E27FC236}">
                <a16:creationId xmlns:a16="http://schemas.microsoft.com/office/drawing/2014/main" id="{CB0AF2B7-61E0-832F-AB5F-BF3DE92C3BC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81200" y="495301"/>
            <a:ext cx="14782800" cy="9296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007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Picture 6">
            <a:extLst>
              <a:ext uri="{FF2B5EF4-FFF2-40B4-BE49-F238E27FC236}">
                <a16:creationId xmlns:a16="http://schemas.microsoft.com/office/drawing/2014/main" id="{3E1BE358-367E-14DE-AE8E-B5E56649EA1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419100"/>
            <a:ext cx="15011400" cy="9067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89409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 descr="Picture 7">
            <a:extLst>
              <a:ext uri="{FF2B5EF4-FFF2-40B4-BE49-F238E27FC236}">
                <a16:creationId xmlns:a16="http://schemas.microsoft.com/office/drawing/2014/main" id="{0E5DC89F-6A70-EAE1-0E51-833F5CD4F3F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342900"/>
            <a:ext cx="15011400" cy="9448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358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00562" y="-6525914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582756" y="1856785"/>
            <a:ext cx="7262135" cy="75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48"/>
              </a:lnSpc>
            </a:pPr>
            <a:endParaRPr lang="en-US" sz="6070" spc="-121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8492" y="1229712"/>
            <a:ext cx="9593708" cy="451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3622" spc="-72" dirty="0">
                <a:solidFill>
                  <a:srgbClr val="FFFFFF"/>
                </a:solidFill>
                <a:latin typeface="Montserrat"/>
              </a:rPr>
              <a:t>Future Enhancements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6427" y="3783849"/>
            <a:ext cx="7777838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rgbClr val="FFFFFF"/>
                </a:solidFill>
                <a:latin typeface="Montserrat"/>
              </a:rPr>
              <a:t>Strengthen the Lid system by adding more examples for each language.</a:t>
            </a: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rgbClr val="FFFFFF"/>
                </a:solidFill>
                <a:latin typeface="Montserrat"/>
              </a:rPr>
              <a:t>Consider additional acoustic characteristics and hybrid models.</a:t>
            </a: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endParaRPr lang="en-US" sz="2499" spc="-49" dirty="0">
              <a:solidFill>
                <a:srgbClr val="FFFFFF"/>
              </a:solidFill>
              <a:latin typeface="Montserrat"/>
            </a:endParaRPr>
          </a:p>
          <a:p>
            <a:pPr marL="539749" lvl="1" indent="-269875">
              <a:lnSpc>
                <a:spcPts val="2824"/>
              </a:lnSpc>
              <a:buFont typeface="Arial"/>
              <a:buChar char="•"/>
            </a:pPr>
            <a:r>
              <a:rPr lang="en-US" sz="2499" spc="-49" dirty="0">
                <a:solidFill>
                  <a:srgbClr val="FFFFFF"/>
                </a:solidFill>
                <a:latin typeface="Montserrat"/>
              </a:rPr>
              <a:t>Employ incremental machine learning for continuous improvement.</a:t>
            </a:r>
          </a:p>
        </p:txBody>
      </p:sp>
      <p:sp>
        <p:nvSpPr>
          <p:cNvPr id="10" name="Freeform 10"/>
          <p:cNvSpPr/>
          <p:nvPr/>
        </p:nvSpPr>
        <p:spPr>
          <a:xfrm>
            <a:off x="329295" y="355143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1" name="Group 11"/>
          <p:cNvGrpSpPr/>
          <p:nvPr/>
        </p:nvGrpSpPr>
        <p:grpSpPr>
          <a:xfrm>
            <a:off x="15316200" y="7429500"/>
            <a:ext cx="9142459" cy="914245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78200" y="83439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10170947" y="2747507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5" name="AutoShape 15"/>
          <p:cNvSpPr/>
          <p:nvPr/>
        </p:nvSpPr>
        <p:spPr>
          <a:xfrm>
            <a:off x="533400" y="98679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68600" y="7124700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609600" y="31623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609600" y="84201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1028" name="Picture 4" descr="C:\Users\hp\AppData\Local\Microsoft\Windows\INetCache\IE\43IN2Q7R\light-bulb-1926533_64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44400" y="190500"/>
            <a:ext cx="2484120" cy="21336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1E4BC-67BC-D860-DB01-85798668D6DA}"/>
              </a:ext>
            </a:extLst>
          </p:cNvPr>
          <p:cNvSpPr txBox="1"/>
          <p:nvPr/>
        </p:nvSpPr>
        <p:spPr>
          <a:xfrm>
            <a:off x="5867400" y="2386157"/>
            <a:ext cx="12420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Language identification (</a:t>
            </a:r>
            <a:r>
              <a:rPr lang="en-US" sz="4000" dirty="0" err="1">
                <a:solidFill>
                  <a:schemeClr val="bg2"/>
                </a:solidFill>
              </a:rPr>
              <a:t>LiD</a:t>
            </a:r>
            <a:r>
              <a:rPr lang="en-US" sz="4000" dirty="0">
                <a:solidFill>
                  <a:schemeClr val="bg2"/>
                </a:solidFill>
              </a:rPr>
              <a:t>) refers to the process of automatically identifying the language of a given text or spoken sample</a:t>
            </a:r>
          </a:p>
          <a:p>
            <a:r>
              <a:rPr lang="en-US" sz="4000" dirty="0">
                <a:solidFill>
                  <a:schemeClr val="bg2"/>
                </a:solidFill>
              </a:rPr>
              <a:t>People have become closer as a result of globalization </a:t>
            </a:r>
          </a:p>
          <a:p>
            <a:r>
              <a:rPr lang="en-US" sz="4000" dirty="0">
                <a:solidFill>
                  <a:schemeClr val="bg2"/>
                </a:solidFill>
              </a:rPr>
              <a:t>Making a common medium necessary for efficient communication.</a:t>
            </a:r>
          </a:p>
          <a:p>
            <a:r>
              <a:rPr lang="en-US" sz="4000" dirty="0">
                <a:solidFill>
                  <a:schemeClr val="bg2"/>
                </a:solidFill>
              </a:rPr>
              <a:t>By using machine learning techniques, the system will handle multiple languages, with high accuracy, including English, Japanese, French, Hindi, and Kannada.</a:t>
            </a:r>
          </a:p>
          <a:p>
            <a:r>
              <a:rPr lang="en-US" sz="4000" dirty="0">
                <a:solidFill>
                  <a:schemeClr val="bg2"/>
                </a:solidFill>
              </a:rPr>
              <a:t>The project’s success depends on identifying</a:t>
            </a:r>
            <a:r>
              <a:rPr lang="en-US" sz="4000" dirty="0"/>
              <a:t>.</a:t>
            </a:r>
            <a:endParaRPr lang="en-IN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F5AE8-067B-9496-B534-DCDCA92E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4600" y="786963"/>
            <a:ext cx="6019799" cy="1537134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2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28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6615" y="6937027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15200" y="4000500"/>
            <a:ext cx="9647347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049"/>
              </a:lnSpc>
              <a:buFont typeface="Arial"/>
              <a:buChar char="•"/>
            </a:pPr>
            <a:r>
              <a:rPr lang="en-US" sz="2500" spc="-109" dirty="0">
                <a:solidFill>
                  <a:srgbClr val="FFFFFF"/>
                </a:solidFill>
                <a:latin typeface="Montserrat"/>
              </a:rPr>
              <a:t>The LID system uses a combination of machine learning Techniques and features  extraction methods to identify languages.</a:t>
            </a:r>
          </a:p>
          <a:p>
            <a:pPr marL="539749" lvl="1" indent="-269875" algn="just">
              <a:lnSpc>
                <a:spcPts val="3049"/>
              </a:lnSpc>
              <a:buFont typeface="Arial"/>
              <a:buChar char="•"/>
            </a:pPr>
            <a:r>
              <a:rPr lang="en-US" sz="2500" spc="-109" dirty="0">
                <a:solidFill>
                  <a:srgbClr val="FFFFFF"/>
                </a:solidFill>
                <a:latin typeface="Montserrat"/>
              </a:rPr>
              <a:t>Language Identification (Lid) recognizes the language used in a speech . The project focuses on identifying features from speech signals to distinguish languages using an acoustic model.</a:t>
            </a:r>
          </a:p>
          <a:p>
            <a:pPr marL="539749" lvl="1" indent="-269875" algn="just">
              <a:lnSpc>
                <a:spcPts val="3049"/>
              </a:lnSpc>
              <a:buFont typeface="Arial"/>
              <a:buChar char="•"/>
            </a:pPr>
            <a:r>
              <a:rPr lang="en-US" sz="2500" spc="-109" dirty="0">
                <a:solidFill>
                  <a:srgbClr val="FFFFFF"/>
                </a:solidFill>
                <a:latin typeface="Montserrat"/>
              </a:rPr>
              <a:t>LID research aims to efficiently replicate the language discriminating human ability through computational means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19800" y="1181100"/>
            <a:ext cx="9647348" cy="6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3"/>
              </a:lnSpc>
            </a:pPr>
            <a:r>
              <a:rPr lang="en-US" sz="4000" spc="-118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JhengHei UI" pitchFamily="34" charset="-120"/>
                <a:ea typeface="Microsoft JhengHei UI" pitchFamily="34" charset="-120"/>
              </a:rPr>
              <a:t>Overview of the LID System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85800" y="34671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609600" y="90297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6615" y="6937027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3276712" y="-4571229"/>
            <a:ext cx="9142459" cy="914245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-1708909" y="2740150"/>
            <a:ext cx="4806700" cy="4806700"/>
          </a:xfrm>
          <a:custGeom>
            <a:avLst/>
            <a:gdLst/>
            <a:ahLst/>
            <a:cxnLst/>
            <a:rect l="l" t="t" r="r" b="b"/>
            <a:pathLst>
              <a:path w="4806700" h="4806700">
                <a:moveTo>
                  <a:pt x="0" y="0"/>
                </a:moveTo>
                <a:lnTo>
                  <a:pt x="4806699" y="0"/>
                </a:lnTo>
                <a:lnTo>
                  <a:pt x="4806699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94517" y="795833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12372216" y="1409982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1028700" y="9258300"/>
            <a:ext cx="5268798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1875696" y="-2676243"/>
            <a:ext cx="4278147" cy="4114800"/>
          </a:xfrm>
          <a:custGeom>
            <a:avLst/>
            <a:gdLst/>
            <a:ahLst/>
            <a:cxnLst/>
            <a:rect l="l" t="t" r="r" b="b"/>
            <a:pathLst>
              <a:path w="4278147" h="4114800">
                <a:moveTo>
                  <a:pt x="0" y="0"/>
                </a:moveTo>
                <a:lnTo>
                  <a:pt x="4278147" y="0"/>
                </a:lnTo>
                <a:lnTo>
                  <a:pt x="42781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3733800" y="2095500"/>
            <a:ext cx="14096999" cy="5258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5302" spc="-106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Problem statement</a:t>
            </a:r>
          </a:p>
          <a:p>
            <a:pPr algn="ctr">
              <a:lnSpc>
                <a:spcPts val="5196"/>
              </a:lnSpc>
            </a:pPr>
            <a:r>
              <a:rPr lang="en-US" sz="2800" spc="-106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1.The system should determine the language of a speech regardless of the speaker’s gender or accent, focusing on Hindi, Kannada, French, Japanese, and English.</a:t>
            </a:r>
          </a:p>
          <a:p>
            <a:pPr algn="ctr">
              <a:lnSpc>
                <a:spcPts val="5196"/>
              </a:lnSpc>
            </a:pPr>
            <a:r>
              <a:rPr lang="en-US" sz="2800" spc="-106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It should develop over time, enhancing precision and integrating machine learning methodologies.</a:t>
            </a:r>
          </a:p>
          <a:p>
            <a:pPr algn="ctr">
              <a:lnSpc>
                <a:spcPts val="5196"/>
              </a:lnSpc>
            </a:pPr>
            <a:r>
              <a:rPr lang="en-US" sz="2800" spc="-106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The system uses Mel Frequency cepstral coefficients(MFCC) as the main features and support vector machines (SVM) for classification.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91000" y="1943100"/>
            <a:ext cx="10287000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4400" spc="-72" dirty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Literature Survey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62800" y="2857500"/>
            <a:ext cx="10896600" cy="5168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800" spc="-53" dirty="0">
                <a:solidFill>
                  <a:srgbClr val="FFFFFF"/>
                </a:solidFill>
                <a:latin typeface="Montserrat" charset="0"/>
              </a:rPr>
              <a:t>Overview of the research on Lid, focusing on Phonotactic, prosodic, and acoustic techniques.</a:t>
            </a:r>
          </a:p>
          <a:p>
            <a:pPr>
              <a:lnSpc>
                <a:spcPts val="3050"/>
              </a:lnSpc>
            </a:pPr>
            <a:endParaRPr sz="2800" dirty="0">
              <a:latin typeface="Montserrat" charset="0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800" spc="-53" dirty="0">
                <a:solidFill>
                  <a:srgbClr val="FFFFFF"/>
                </a:solidFill>
                <a:latin typeface="Montserrat" charset="0"/>
              </a:rPr>
              <a:t>Phonotactic techniques: Model phoneme sequences in various languages using LVASR system. It focus on intonation, rhythm, and pitch to capture language-specific aspects of speech.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800" spc="-53" dirty="0">
                <a:solidFill>
                  <a:srgbClr val="FFFFFF"/>
                </a:solidFill>
                <a:latin typeface="Montserrat" charset="0"/>
              </a:rPr>
              <a:t>Acoustic Techniques capture essential characteristics of speech signals using features like MFCC, LPC, and PLPCC.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800" spc="-53" dirty="0">
                <a:solidFill>
                  <a:srgbClr val="FFFFFF"/>
                </a:solidFill>
                <a:latin typeface="Montserrat" charset="0"/>
              </a:rPr>
              <a:t>MFCC is a standard components in voice recognition and language identification system.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endParaRPr lang="en-US" sz="2800" spc="-53" dirty="0">
              <a:solidFill>
                <a:srgbClr val="FFFFFF"/>
              </a:solidFill>
              <a:latin typeface="Montserrat" charset="0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endParaRPr lang="en-US" sz="2800" spc="-53" dirty="0">
              <a:solidFill>
                <a:srgbClr val="FFFFFF"/>
              </a:solidFill>
              <a:latin typeface="Montserrat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5024078" y="-5784660"/>
            <a:ext cx="9142459" cy="914245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1447800" y="10287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5006615" y="6929201"/>
            <a:ext cx="9142459" cy="914245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73400" y="77343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7225606" y="-1062394"/>
            <a:ext cx="2124788" cy="212478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AutoShape 19"/>
          <p:cNvSpPr/>
          <p:nvPr/>
        </p:nvSpPr>
        <p:spPr>
          <a:xfrm>
            <a:off x="9296400" y="83439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>
            <a:off x="9220200" y="35433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17" name="Picture 16" descr="images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619500"/>
            <a:ext cx="5867400" cy="388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8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43600" y="1638300"/>
            <a:ext cx="5647826" cy="488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9"/>
              </a:lnSpc>
            </a:pPr>
            <a:r>
              <a:rPr lang="en-US" sz="4800" spc="-72" dirty="0">
                <a:solidFill>
                  <a:srgbClr val="00B0F0"/>
                </a:solidFill>
                <a:latin typeface="Montserrat" charset="0"/>
                <a:ea typeface="Microsoft JhengHei" pitchFamily="34" charset="-120"/>
              </a:rPr>
              <a:t>System design</a:t>
            </a:r>
            <a:r>
              <a:rPr lang="en-US" sz="4800" spc="-72" dirty="0">
                <a:solidFill>
                  <a:srgbClr val="00B0F0"/>
                </a:solidFill>
                <a:latin typeface="Montserrat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0" y="3543300"/>
            <a:ext cx="10439400" cy="596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endParaRPr lang="en-US" sz="2699" spc="-53" dirty="0">
              <a:solidFill>
                <a:srgbClr val="FFFFFF"/>
              </a:solidFill>
              <a:latin typeface="Montserrat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Client- server architecture: Client submit speech sample, server determines languages.</a:t>
            </a:r>
          </a:p>
          <a:p>
            <a:pPr marL="582928" lvl="1" indent="-291464">
              <a:lnSpc>
                <a:spcPts val="3050"/>
              </a:lnSpc>
            </a:pPr>
            <a:endParaRPr lang="en-US" sz="2699" spc="-53" dirty="0">
              <a:solidFill>
                <a:srgbClr val="FFFFFF"/>
              </a:solidFill>
              <a:latin typeface="Montserrat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Three primary components: Pre-Processing, features Extraction, Machines learning.</a:t>
            </a:r>
          </a:p>
          <a:p>
            <a:pPr marL="582928" lvl="1" indent="-291464">
              <a:lnSpc>
                <a:spcPts val="3050"/>
              </a:lnSpc>
            </a:pPr>
            <a:endParaRPr lang="en-US" sz="2699" spc="-53" dirty="0">
              <a:solidFill>
                <a:srgbClr val="FFFFFF"/>
              </a:solidFill>
              <a:latin typeface="Montserrat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Pre-Processing: format conversion, resampling, and noise reduction.</a:t>
            </a:r>
          </a:p>
          <a:p>
            <a:pPr marL="582928" lvl="1" indent="-291464">
              <a:lnSpc>
                <a:spcPts val="3050"/>
              </a:lnSpc>
            </a:pPr>
            <a:endParaRPr lang="en-US" sz="2699" spc="-53" dirty="0">
              <a:solidFill>
                <a:srgbClr val="FFFFFF"/>
              </a:solidFill>
              <a:latin typeface="Montserrat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Features extraction: compute MFCCs using various transformations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endParaRPr lang="en-US" sz="2699" spc="-53" dirty="0">
              <a:solidFill>
                <a:srgbClr val="FFFFFF"/>
              </a:solidFill>
              <a:latin typeface="Montserrat"/>
            </a:endParaRP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Machines learning: SVM classification using extracted features.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-5024078" y="-5784660"/>
            <a:ext cx="9142459" cy="914245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-731655" y="4953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AutoShape 19"/>
          <p:cNvSpPr/>
          <p:nvPr/>
        </p:nvSpPr>
        <p:spPr>
          <a:xfrm>
            <a:off x="8686800" y="91059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>
            <a:off x="8686800" y="37719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22" name="Picture 21" descr="download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00" y="952500"/>
            <a:ext cx="42672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2DFDC-C716-13E7-CC2B-853924A6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57800"/>
            <a:ext cx="7649643" cy="64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F05CC-F2F1-9855-7D9A-F3BEA41B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28700"/>
            <a:ext cx="13868399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67400" y="1562100"/>
            <a:ext cx="7162800" cy="937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49"/>
              </a:lnSpc>
            </a:pPr>
            <a:r>
              <a:rPr lang="en-US" sz="4800" spc="-72" dirty="0">
                <a:solidFill>
                  <a:srgbClr val="00B0F0"/>
                </a:solidFill>
                <a:latin typeface="Montserrat"/>
              </a:rPr>
              <a:t>Implementation and Result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32259" y="3467100"/>
            <a:ext cx="9840523" cy="3180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Overview of the implementation of the Lid system using python and audio features extraction libraries.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 The recommended technique uses python bindings to extract audio features.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Libraries extract mean MFCC values for the given sample.</a:t>
            </a:r>
          </a:p>
          <a:p>
            <a:pPr marL="582928" lvl="1" indent="-291464">
              <a:lnSpc>
                <a:spcPts val="3050"/>
              </a:lnSpc>
              <a:buFont typeface="Arial"/>
              <a:buChar char="•"/>
            </a:pP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Stages include </a:t>
            </a:r>
            <a:r>
              <a:rPr lang="en-US" sz="2699" spc="-53" dirty="0" err="1">
                <a:solidFill>
                  <a:srgbClr val="FFFFFF"/>
                </a:solidFill>
                <a:latin typeface="Montserrat"/>
              </a:rPr>
              <a:t>generate_MFCC,SVM_Training</a:t>
            </a: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, and </a:t>
            </a:r>
            <a:r>
              <a:rPr lang="en-US" sz="2699" spc="-53" dirty="0" err="1">
                <a:solidFill>
                  <a:srgbClr val="FFFFFF"/>
                </a:solidFill>
                <a:latin typeface="Montserrat"/>
              </a:rPr>
              <a:t>SVM_Predict</a:t>
            </a:r>
            <a:r>
              <a:rPr lang="en-US" sz="2699" spc="-53" dirty="0">
                <a:solidFill>
                  <a:srgbClr val="FFFFFF"/>
                </a:solidFill>
                <a:latin typeface="Montserrat"/>
              </a:rPr>
              <a:t>                                      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-5024078" y="-5784660"/>
            <a:ext cx="9142459" cy="914245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990600" y="2667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5" name="Group 8"/>
          <p:cNvGrpSpPr/>
          <p:nvPr/>
        </p:nvGrpSpPr>
        <p:grpSpPr>
          <a:xfrm>
            <a:off x="15006615" y="6929201"/>
            <a:ext cx="9142459" cy="914245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509474" y="7554302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8" name="Group 11"/>
          <p:cNvGrpSpPr/>
          <p:nvPr/>
        </p:nvGrpSpPr>
        <p:grpSpPr>
          <a:xfrm>
            <a:off x="17225606" y="-1062394"/>
            <a:ext cx="2124788" cy="212478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9" name="AutoShape 19"/>
          <p:cNvSpPr/>
          <p:nvPr/>
        </p:nvSpPr>
        <p:spPr>
          <a:xfrm>
            <a:off x="8305800" y="81915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0" name="AutoShape 20"/>
          <p:cNvSpPr/>
          <p:nvPr/>
        </p:nvSpPr>
        <p:spPr>
          <a:xfrm>
            <a:off x="8305800" y="32385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4078" y="-5776834"/>
            <a:ext cx="9142459" cy="914245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962400" y="1104900"/>
            <a:ext cx="13716000" cy="548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</a:pPr>
            <a:r>
              <a:rPr lang="en-US" sz="3600" spc="-94" dirty="0">
                <a:solidFill>
                  <a:srgbClr val="00B0F0"/>
                </a:solidFill>
                <a:latin typeface="Franklin Gothic Book" pitchFamily="34" charset="0"/>
              </a:rPr>
              <a:t>Implementation Algorithm	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1307" y="4482995"/>
            <a:ext cx="629198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75"/>
              </a:lnSpc>
            </a:pPr>
            <a:r>
              <a:rPr lang="en-US" sz="2729" spc="-54" dirty="0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2071931" y="564502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7429500"/>
            <a:ext cx="2124788" cy="212478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49F17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06615" y="6937027"/>
            <a:ext cx="9142459" cy="914245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2937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392400" y="8343900"/>
            <a:ext cx="1463309" cy="1703998"/>
          </a:xfrm>
          <a:custGeom>
            <a:avLst/>
            <a:gdLst/>
            <a:ahLst/>
            <a:cxnLst/>
            <a:rect l="l" t="t" r="r" b="b"/>
            <a:pathLst>
              <a:path w="1463309" h="1703998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5" name="AutoShape 15"/>
          <p:cNvSpPr/>
          <p:nvPr/>
        </p:nvSpPr>
        <p:spPr>
          <a:xfrm flipV="1">
            <a:off x="3200400" y="7353300"/>
            <a:ext cx="3048000" cy="52221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6" name="AutoShape 16"/>
          <p:cNvSpPr/>
          <p:nvPr/>
        </p:nvSpPr>
        <p:spPr>
          <a:xfrm>
            <a:off x="3200400" y="3162300"/>
            <a:ext cx="269782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7" name="TextBox 17"/>
          <p:cNvSpPr txBox="1"/>
          <p:nvPr/>
        </p:nvSpPr>
        <p:spPr>
          <a:xfrm>
            <a:off x="1431307" y="2705100"/>
            <a:ext cx="9693894" cy="58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Vector=generate_MFCC(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CepsNbCoeffs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=20,blockSize=1024, 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stepSize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=2048, 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computeMean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=True, 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MFCC:Window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= Hamming)</a:t>
            </a:r>
          </a:p>
          <a:p>
            <a:pPr marL="520973" lvl="1" indent="-260486" algn="just">
              <a:lnSpc>
                <a:spcPts val="3378"/>
              </a:lnSpc>
            </a:pP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ALGORITHM Vector 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SVM_Training</a:t>
            </a: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Input: Cepstral data-containing support vectors</a:t>
            </a: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Model: 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svm-tain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Montserrat" charset="0"/>
              </a:rPr>
              <a:t>vector,kernel</a:t>
            </a: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: RBF, type: C-SVM.</a:t>
            </a: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SVM Predict Algorithm  </a:t>
            </a:r>
          </a:p>
          <a:p>
            <a:pPr marL="260487" lvl="1" algn="just">
              <a:lnSpc>
                <a:spcPts val="3378"/>
              </a:lnSpc>
            </a:pP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</a:pPr>
            <a:endParaRPr lang="en-US" sz="2800" dirty="0">
              <a:solidFill>
                <a:schemeClr val="bg1"/>
              </a:solidFill>
              <a:latin typeface="Montserrat" charset="0"/>
            </a:endParaRPr>
          </a:p>
          <a:p>
            <a:pPr marL="520973" lvl="1" indent="-260486" algn="just">
              <a:lnSpc>
                <a:spcPts val="3378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" charset="0"/>
              </a:rPr>
              <a:t>Lacks in performance and reach</a:t>
            </a:r>
          </a:p>
        </p:txBody>
      </p:sp>
    </p:spTree>
    <p:extLst>
      <p:ext uri="{BB962C8B-B14F-4D97-AF65-F5344CB8AC3E}">
        <p14:creationId xmlns:p14="http://schemas.microsoft.com/office/powerpoint/2010/main" val="2013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764</Words>
  <Application>Microsoft Office PowerPoint</Application>
  <PresentationFormat>Custom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Microsoft JhengHei UI</vt:lpstr>
      <vt:lpstr>Open Sans</vt:lpstr>
      <vt:lpstr>Franklin Gothic Book</vt:lpstr>
      <vt:lpstr>Lucida Console</vt:lpstr>
      <vt:lpstr>Arial</vt:lpstr>
      <vt:lpstr>Open Sans Bold</vt:lpstr>
      <vt:lpstr>Microsoft New Tai Lue</vt:lpstr>
      <vt:lpstr>Bahnschrift</vt:lpstr>
      <vt:lpstr>Calibri</vt:lpstr>
      <vt:lpstr>Montserrat</vt:lpstr>
      <vt:lpstr>Montserrat Extra-Bold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Fedora OS</dc:title>
  <dc:creator>Cypher_xD</dc:creator>
  <cp:lastModifiedBy>sandeep kumar</cp:lastModifiedBy>
  <cp:revision>79</cp:revision>
  <dcterms:created xsi:type="dcterms:W3CDTF">2006-08-16T00:00:00Z</dcterms:created>
  <dcterms:modified xsi:type="dcterms:W3CDTF">2024-05-30T07:55:33Z</dcterms:modified>
  <dc:identifier>DAE_cNAMzI0</dc:identifier>
</cp:coreProperties>
</file>