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6" r:id="rId8"/>
    <p:sldId id="265" r:id="rId9"/>
    <p:sldId id="264" r:id="rId10"/>
    <p:sldId id="263" r:id="rId11"/>
    <p:sldId id="262" r:id="rId12"/>
    <p:sldId id="261" r:id="rId13"/>
    <p:sldId id="260" r:id="rId14"/>
    <p:sldId id="268" r:id="rId15"/>
    <p:sldId id="280"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294" r:id="rId32"/>
    <p:sldId id="293" r:id="rId33"/>
    <p:sldId id="292" r:id="rId34"/>
    <p:sldId id="291" r:id="rId35"/>
    <p:sldId id="290" r:id="rId36"/>
    <p:sldId id="295" r:id="rId37"/>
    <p:sldId id="289" r:id="rId38"/>
    <p:sldId id="297" r:id="rId39"/>
    <p:sldId id="288" r:id="rId40"/>
    <p:sldId id="287" r:id="rId41"/>
    <p:sldId id="286" r:id="rId42"/>
    <p:sldId id="285" r:id="rId43"/>
    <p:sldId id="284" r:id="rId44"/>
    <p:sldId id="296" r:id="rId45"/>
    <p:sldId id="283" r:id="rId46"/>
    <p:sldId id="282" r:id="rId47"/>
    <p:sldId id="342" r:id="rId4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6" name="Date Placeholder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fld id="{9C8C1E08-19F4-4038-8A13-4331D83FFE7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Footer Placeholder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8" name="Slide Number Placeholder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1B8E01B-6050-44C9-AF82-54B7B6EAE6A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Straight Connector 12"/>
          <p:cNvSpPr>
            <a:spLocks noChangeShapeType="1"/>
          </p:cNvSpPr>
          <p:nvPr/>
        </p:nvSpPr>
        <p:spPr bwMode="auto">
          <a:xfrm rot="5400000">
            <a:off x="3630613"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8581D8C-322A-425A-BE23-E7B8994AE02F}"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1B8E01B-6050-44C9-AF82-54B7B6EAE6A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0CFF88B-B12F-424B-9E7A-6B55F2E5E8F1}"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1B8E01B-6050-44C9-AF82-54B7B6EAE6A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1B8E01B-6050-44C9-AF82-54B7B6EAE6A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11"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12" name="Date Placeholder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DE1E42F-47D9-4E32-9E2F-BB2B99D60282}"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3" name="Footer Placeholder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Slide Number Placeholder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Date Placeholder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0AAA246-3D3D-4F5E-8526-07BA73AB277E}"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Straight Connector 11"/>
          <p:cNvSpPr>
            <a:spLocks noChangeShapeType="1"/>
          </p:cNvSpPr>
          <p:nvPr/>
        </p:nvSpPr>
        <p:spPr bwMode="auto">
          <a:xfrm rot="5400000">
            <a:off x="3160713" y="3324225"/>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Isosceles Triangle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9099C7-EB48-4AF9-A847-95487C36CB76}"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2"/>
        </a:solidFill>
        <a:effectLst/>
      </p:bgPr>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2F1C8EA-120A-4B88-B262-24390F7B6F36}"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21"/>
          <p:cNvSpPr>
            <a:spLocks noGrp="1"/>
          </p:cNvSpPr>
          <p:nvPr>
            <p:ph type="title"/>
          </p:nvPr>
        </p:nvSpPr>
        <p:spPr>
          <a:xfrm>
            <a:off x="457200" y="152400"/>
            <a:ext cx="8229600" cy="990600"/>
          </a:xfrm>
          <a:prstGeom prst="rect">
            <a:avLst/>
          </a:prstGeom>
          <a:noFill/>
          <a:ln w="9525">
            <a:noFill/>
          </a:ln>
        </p:spPr>
        <p:txBody>
          <a:bodyPr anchor="b" anchorCtr="0"/>
          <a:p>
            <a:pPr lvl="0"/>
            <a:r>
              <a:rPr dirty="0"/>
              <a:t>Click to edit Master title style</a:t>
            </a:r>
            <a:endParaRPr dirty="0"/>
          </a:p>
        </p:txBody>
      </p:sp>
      <p:sp>
        <p:nvSpPr>
          <p:cNvPr id="1027" name="Text Placeholder 12"/>
          <p:cNvSpPr>
            <a:spLocks noGrp="1"/>
          </p:cNvSpPr>
          <p:nvPr>
            <p:ph type="body" idx="1"/>
          </p:nvPr>
        </p:nvSpPr>
        <p:spPr>
          <a:xfrm>
            <a:off x="457200" y="1219200"/>
            <a:ext cx="8229600" cy="49101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1B8E01B-6050-44C9-AF82-54B7B6EAE6A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latin typeface="Gill Sans MT"/>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ctrTitle"/>
          </p:nvPr>
        </p:nvSpPr>
        <p:spPr>
          <a:xfrm>
            <a:off x="1219200" y="3581400"/>
            <a:ext cx="6858000" cy="1295400"/>
          </a:xfrm>
          <a:ln/>
        </p:spPr>
        <p:txBody>
          <a:bodyPr vert="horz" wrap="square" lIns="91440" tIns="45720" rIns="91440" bIns="45720" anchor="t" anchorCtr="0"/>
          <a:p>
            <a:pPr eaLnBrk="1" hangingPunct="1">
              <a:buClrTx/>
              <a:buSzTx/>
              <a:buFontTx/>
            </a:pPr>
            <a:r>
              <a:rPr kern="1200" dirty="0">
                <a:latin typeface="+mj-lt"/>
                <a:ea typeface="+mj-ea"/>
                <a:cs typeface="+mj-cs"/>
              </a:rPr>
              <a:t>Information Systems </a:t>
            </a:r>
            <a:br>
              <a:rPr kern="1200" dirty="0">
                <a:latin typeface="+mj-lt"/>
                <a:ea typeface="+mj-ea"/>
                <a:cs typeface="+mj-cs"/>
              </a:rPr>
            </a:br>
            <a:r>
              <a:rPr kern="1200" dirty="0">
                <a:latin typeface="+mj-lt"/>
                <a:ea typeface="+mj-ea"/>
                <a:cs typeface="+mj-cs"/>
              </a:rPr>
              <a:t>&amp; Security</a:t>
            </a:r>
            <a:endParaRPr kern="1200" dirty="0">
              <a:latin typeface="+mj-lt"/>
              <a:ea typeface="+mj-ea"/>
              <a:cs typeface="+mj-cs"/>
            </a:endParaRPr>
          </a:p>
        </p:txBody>
      </p:sp>
      <p:sp>
        <p:nvSpPr>
          <p:cNvPr id="3" name="Subtitle 2"/>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8435"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In the past decade, the nature of IS has undergone a great change, from Mainframe based IS to Client /Server to today’s Web based information system.</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Information Systems today are distributed and component based.</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Business now have no geographical boundaries.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Wide spread of internet and increase in bandwidth helped development of Global Information Systems.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9459"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Web services play a major role in building global IS for today’s dynamic business world.</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Web services perform functions ranging from simple request to complicated business processes.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Advantages of GIS</a:t>
            </a:r>
            <a:endParaRPr dirty="0"/>
          </a:p>
          <a:p>
            <a:pPr lvl="1" eaLnBrk="1" hangingPunct="1">
              <a:buClr>
                <a:schemeClr val="accent2"/>
              </a:buClr>
              <a:buSzPct val="76000"/>
              <a:buFont typeface="Wingdings 3" pitchFamily="18" charset="2"/>
            </a:pPr>
            <a:r>
              <a:rPr dirty="0"/>
              <a:t>Strong Return-On-Investment (ROI)</a:t>
            </a:r>
            <a:endParaRPr dirty="0"/>
          </a:p>
          <a:p>
            <a:pPr lvl="1" eaLnBrk="1" hangingPunct="1">
              <a:buClr>
                <a:schemeClr val="accent2"/>
              </a:buClr>
              <a:buSzPct val="76000"/>
              <a:buFont typeface="Wingdings 3" pitchFamily="18" charset="2"/>
            </a:pPr>
            <a:r>
              <a:rPr dirty="0"/>
              <a:t>Increased Productivity</a:t>
            </a:r>
            <a:endParaRPr dirty="0"/>
          </a:p>
          <a:p>
            <a:pPr lvl="1" eaLnBrk="1" hangingPunct="1">
              <a:buClr>
                <a:schemeClr val="accent2"/>
              </a:buClr>
              <a:buSzPct val="76000"/>
              <a:buFont typeface="Wingdings 3" pitchFamily="18" charset="2"/>
            </a:pPr>
            <a:r>
              <a:rPr dirty="0"/>
              <a:t>Flexibility</a:t>
            </a:r>
            <a:endParaRPr dirty="0"/>
          </a:p>
          <a:p>
            <a:pPr lvl="1" eaLnBrk="1" hangingPunct="1">
              <a:buClr>
                <a:schemeClr val="accent2"/>
              </a:buClr>
              <a:buSzPct val="76000"/>
              <a:buFont typeface="Wingdings 3" pitchFamily="18" charset="2"/>
            </a:pPr>
            <a:r>
              <a:rPr dirty="0"/>
              <a:t>Low maintenance cost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20483"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u="sng" dirty="0"/>
              <a:t>Data Management</a:t>
            </a:r>
            <a:endParaRPr u="sng" dirty="0"/>
          </a:p>
          <a:p>
            <a:pPr eaLnBrk="1" hangingPunct="1">
              <a:buClr>
                <a:schemeClr val="accent1"/>
              </a:buClr>
              <a:buSzPct val="76000"/>
              <a:buFont typeface="Wingdings 3" pitchFamily="18" charset="2"/>
            </a:pPr>
            <a:endParaRPr u="sng" dirty="0"/>
          </a:p>
          <a:p>
            <a:pPr>
              <a:buClr>
                <a:schemeClr val="accent1"/>
              </a:buClr>
              <a:buSzPct val="76000"/>
              <a:buFont typeface="Wingdings 3" pitchFamily="18" charset="2"/>
            </a:pPr>
            <a:r>
              <a:rPr dirty="0"/>
              <a:t>Without data and the ability to process it, an organization could not successfully complete most business activities</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Data consists of raw facts</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For data to be transformed into useful information, it must first be organized in a meaningful way</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pic>
        <p:nvPicPr>
          <p:cNvPr id="21507" name="Picture 7" descr="Fig 3-1"/>
          <p:cNvPicPr>
            <a:picLocks noGrp="1" noChangeAspect="1"/>
          </p:cNvPicPr>
          <p:nvPr>
            <p:ph sz="quarter" idx="1"/>
          </p:nvPr>
        </p:nvPicPr>
        <p:blipFill>
          <a:blip r:embed="rId1">
            <a:lum contrast="6000"/>
          </a:blip>
          <a:srcRect/>
          <a:stretch>
            <a:fillRect/>
          </a:stretch>
        </p:blipFill>
        <p:spPr>
          <a:xfrm>
            <a:off x="609600" y="1447800"/>
            <a:ext cx="8153400" cy="4800600"/>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31747"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dirty="0"/>
              <a:t>Today most of the IS are connected to internet.</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Thus they are exposed to the outside world directly.</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Threats from the outside world must be addressed.</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Damage from a non-secure IS can result in catastrophic consequences for the organization. </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Thus organizations must investigate and evaluate the factors that could be a threat.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AutoShape 4"/>
          <p:cNvSpPr>
            <a:spLocks noGrp="1"/>
          </p:cNvSpPr>
          <p:nvPr>
            <p:ph type="title"/>
          </p:nvPr>
        </p:nvSpPr>
        <p:spPr>
          <a:ln/>
        </p:spPr>
        <p:txBody>
          <a:bodyPr vert="horz" wrap="square" lIns="91440" tIns="45720" rIns="91440" bIns="45720" anchor="b" anchorCtr="0"/>
          <a:p>
            <a:r>
              <a:rPr dirty="0"/>
              <a:t>What Is Information Security???</a:t>
            </a:r>
            <a:endParaRPr dirty="0"/>
          </a:p>
        </p:txBody>
      </p:sp>
      <p:sp>
        <p:nvSpPr>
          <p:cNvPr id="32771" name="Text Box 5"/>
          <p:cNvSpPr txBox="1"/>
          <p:nvPr/>
        </p:nvSpPr>
        <p:spPr>
          <a:xfrm>
            <a:off x="609600" y="1371600"/>
            <a:ext cx="8016875" cy="5064125"/>
          </a:xfrm>
          <a:prstGeom prst="rect">
            <a:avLst/>
          </a:prstGeom>
          <a:noFill/>
          <a:ln w="9525">
            <a:noFill/>
          </a:ln>
        </p:spPr>
        <p:txBody>
          <a:bodyPr>
            <a:spAutoFit/>
          </a:bodyPr>
          <a:p>
            <a:r>
              <a:rPr sz="2800" dirty="0">
                <a:latin typeface="Arial" panose="020B0604020202020204" pitchFamily="34" charset="0"/>
              </a:rPr>
              <a:t>Protection of information systems against unauthorized access to or modification of information, whether in storage, processing or transit, and against the denial of service to authorized users or the provision of the service to unauthorized users, including those measures necessary to detect, document, and counter such threats.</a:t>
            </a:r>
            <a:endParaRPr sz="2800" dirty="0">
              <a:latin typeface="Arial" panose="020B0604020202020204" pitchFamily="34" charset="0"/>
            </a:endParaRPr>
          </a:p>
          <a:p>
            <a:r>
              <a:rPr sz="2800" dirty="0">
                <a:latin typeface="Arial" panose="020B0604020202020204" pitchFamily="34" charset="0"/>
              </a:rPr>
              <a:t>- </a:t>
            </a:r>
            <a:r>
              <a:rPr sz="2000" dirty="0">
                <a:latin typeface="Arial" panose="020B0604020202020204" pitchFamily="34" charset="0"/>
              </a:rPr>
              <a:t>U.S. Govt.’s NIA Glossary</a:t>
            </a:r>
            <a:endParaRPr sz="2000" dirty="0">
              <a:latin typeface="Arial" panose="020B0604020202020204" pitchFamily="34" charset="0"/>
            </a:endParaRPr>
          </a:p>
          <a:p>
            <a:endParaRPr sz="2000" dirty="0">
              <a:latin typeface="Arial" panose="020B0604020202020204" pitchFamily="34" charset="0"/>
            </a:endParaRPr>
          </a:p>
          <a:p>
            <a:endParaRPr dirty="0">
              <a:latin typeface="Arial" panose="020B0604020202020204" pitchFamily="34" charset="0"/>
            </a:endParaRPr>
          </a:p>
          <a:p>
            <a:endParaRPr dirty="0">
              <a:latin typeface="Arial" panose="020B0604020202020204" pitchFamily="34" charset="0"/>
            </a:endParaRPr>
          </a:p>
          <a:p>
            <a:endParaRPr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AutoShape 2"/>
          <p:cNvSpPr>
            <a:spLocks noGrp="1"/>
          </p:cNvSpPr>
          <p:nvPr>
            <p:ph type="title"/>
          </p:nvPr>
        </p:nvSpPr>
        <p:spPr>
          <a:ln/>
        </p:spPr>
        <p:txBody>
          <a:bodyPr vert="horz" wrap="square" lIns="91440" tIns="45720" rIns="91440" bIns="45720" anchor="b" anchorCtr="0"/>
          <a:p>
            <a:r>
              <a:rPr dirty="0"/>
              <a:t>Why Information Security???</a:t>
            </a:r>
            <a:endParaRPr dirty="0"/>
          </a:p>
        </p:txBody>
      </p:sp>
      <p:sp>
        <p:nvSpPr>
          <p:cNvPr id="33795" name="Rectangle 3"/>
          <p:cNvSpPr>
            <a:spLocks noGrp="1"/>
          </p:cNvSpPr>
          <p:nvPr>
            <p:ph sz="quarter" idx="1"/>
          </p:nvPr>
        </p:nvSpPr>
        <p:spPr>
          <a:xfrm>
            <a:off x="457200" y="1219200"/>
            <a:ext cx="8229600" cy="4937125"/>
          </a:xfrm>
          <a:ln/>
        </p:spPr>
        <p:txBody>
          <a:bodyPr vert="horz" wrap="square" lIns="91440" tIns="45720" rIns="91440" bIns="45720" anchor="t" anchorCtr="0"/>
          <a:p>
            <a:r>
              <a:rPr dirty="0"/>
              <a:t>Use of IT across businesses</a:t>
            </a:r>
            <a:endParaRPr dirty="0"/>
          </a:p>
          <a:p>
            <a:r>
              <a:rPr dirty="0"/>
              <a:t>Fast growth of Internet</a:t>
            </a:r>
            <a:endParaRPr dirty="0"/>
          </a:p>
          <a:p>
            <a:r>
              <a:rPr dirty="0"/>
              <a:t>Commercialization of Internet</a:t>
            </a:r>
            <a:endParaRPr dirty="0"/>
          </a:p>
          <a:p>
            <a:r>
              <a:rPr dirty="0"/>
              <a:t>Web site defacement</a:t>
            </a:r>
            <a:endParaRPr dirty="0"/>
          </a:p>
          <a:p>
            <a:r>
              <a:rPr dirty="0"/>
              <a:t>Theft of confidential data</a:t>
            </a:r>
            <a:endParaRPr dirty="0"/>
          </a:p>
          <a:p>
            <a:r>
              <a:rPr dirty="0"/>
              <a:t>Financial Frauds</a:t>
            </a:r>
            <a:endParaRPr dirty="0"/>
          </a:p>
          <a:p>
            <a:r>
              <a:rPr dirty="0"/>
              <a:t>Legal requirements</a:t>
            </a:r>
            <a:endParaRPr dirty="0"/>
          </a:p>
          <a:p>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AutoShape 2"/>
          <p:cNvSpPr>
            <a:spLocks noGrp="1"/>
          </p:cNvSpPr>
          <p:nvPr>
            <p:ph type="title"/>
          </p:nvPr>
        </p:nvSpPr>
        <p:spPr>
          <a:ln/>
        </p:spPr>
        <p:txBody>
          <a:bodyPr vert="horz" wrap="square" lIns="91440" tIns="45720" rIns="91440" bIns="45720" anchor="b" anchorCtr="0"/>
          <a:p>
            <a:r>
              <a:rPr dirty="0"/>
              <a:t>Why Information Security???</a:t>
            </a:r>
            <a:endParaRPr dirty="0"/>
          </a:p>
        </p:txBody>
      </p:sp>
      <p:sp>
        <p:nvSpPr>
          <p:cNvPr id="34819" name="Rectangle 3"/>
          <p:cNvSpPr>
            <a:spLocks noGrp="1"/>
          </p:cNvSpPr>
          <p:nvPr>
            <p:ph sz="quarter" idx="1"/>
          </p:nvPr>
        </p:nvSpPr>
        <p:spPr>
          <a:xfrm>
            <a:off x="457200" y="1219200"/>
            <a:ext cx="8229600" cy="4937125"/>
          </a:xfrm>
          <a:ln/>
        </p:spPr>
        <p:txBody>
          <a:bodyPr vert="horz" wrap="square" lIns="91440" tIns="45720" rIns="91440" bIns="45720" anchor="t" anchorCtr="0"/>
          <a:p>
            <a:r>
              <a:rPr dirty="0"/>
              <a:t>Increased rate of cyber crime issues.</a:t>
            </a:r>
            <a:endParaRPr dirty="0"/>
          </a:p>
          <a:p>
            <a:endParaRPr dirty="0"/>
          </a:p>
          <a:p>
            <a:r>
              <a:rPr b="1" dirty="0"/>
              <a:t>Cyber crime</a:t>
            </a:r>
            <a:r>
              <a:rPr dirty="0"/>
              <a:t> is defined as criminal activity involving the IT infrastructure, including illegal access, illegal interception, data interference, misuse of devices, ID theft and electronic fraud.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AutoShape 2"/>
          <p:cNvSpPr>
            <a:spLocks noGrp="1"/>
          </p:cNvSpPr>
          <p:nvPr>
            <p:ph type="title"/>
          </p:nvPr>
        </p:nvSpPr>
        <p:spPr>
          <a:ln/>
        </p:spPr>
        <p:txBody>
          <a:bodyPr vert="horz" wrap="square" lIns="91440" tIns="45720" rIns="91440" bIns="45720" anchor="b" anchorCtr="0"/>
          <a:p>
            <a:r>
              <a:rPr dirty="0"/>
              <a:t>Cyber Crime Techniques</a:t>
            </a:r>
            <a:endParaRPr dirty="0"/>
          </a:p>
        </p:txBody>
      </p:sp>
      <p:sp>
        <p:nvSpPr>
          <p:cNvPr id="35843" name="Rectangle 3"/>
          <p:cNvSpPr>
            <a:spLocks noGrp="1"/>
          </p:cNvSpPr>
          <p:nvPr>
            <p:ph sz="quarter" idx="1"/>
          </p:nvPr>
        </p:nvSpPr>
        <p:spPr>
          <a:xfrm>
            <a:off x="457200" y="1219200"/>
            <a:ext cx="8229600" cy="4937125"/>
          </a:xfrm>
          <a:ln/>
        </p:spPr>
        <p:txBody>
          <a:bodyPr vert="horz" wrap="square" lIns="91440" tIns="45720" rIns="91440" bIns="45720" anchor="t" anchorCtr="0"/>
          <a:p>
            <a:r>
              <a:rPr dirty="0"/>
              <a:t>Data Scavenging</a:t>
            </a:r>
            <a:endParaRPr dirty="0"/>
          </a:p>
          <a:p>
            <a:r>
              <a:rPr dirty="0"/>
              <a:t>Shoulder Surfing</a:t>
            </a:r>
            <a:endParaRPr dirty="0"/>
          </a:p>
          <a:p>
            <a:r>
              <a:rPr dirty="0"/>
              <a:t>Piggy Backing</a:t>
            </a:r>
            <a:endParaRPr dirty="0"/>
          </a:p>
          <a:p>
            <a:r>
              <a:rPr dirty="0"/>
              <a:t>Man In the middle</a:t>
            </a:r>
            <a:endParaRPr dirty="0"/>
          </a:p>
          <a:p>
            <a:r>
              <a:rPr dirty="0"/>
              <a:t>Social Engineering</a:t>
            </a:r>
            <a:endParaRPr dirty="0"/>
          </a:p>
          <a:p>
            <a:r>
              <a:rPr dirty="0"/>
              <a:t>Buffer overruns</a:t>
            </a:r>
            <a:endParaRPr dirty="0"/>
          </a:p>
          <a:p>
            <a:r>
              <a:rPr dirty="0"/>
              <a:t>SQL injections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AutoShape 2"/>
          <p:cNvSpPr>
            <a:spLocks noGrp="1"/>
          </p:cNvSpPr>
          <p:nvPr>
            <p:ph type="title"/>
          </p:nvPr>
        </p:nvSpPr>
        <p:spPr>
          <a:ln/>
        </p:spPr>
        <p:txBody>
          <a:bodyPr vert="horz" wrap="square" lIns="91440" tIns="45720" rIns="91440" bIns="45720" anchor="b" anchorCtr="0"/>
          <a:p>
            <a:r>
              <a:rPr dirty="0"/>
              <a:t>Why Information Security???</a:t>
            </a:r>
            <a:endParaRPr dirty="0"/>
          </a:p>
        </p:txBody>
      </p:sp>
      <p:sp>
        <p:nvSpPr>
          <p:cNvPr id="36867" name="Rectangle 3"/>
          <p:cNvSpPr>
            <a:spLocks noGrp="1"/>
          </p:cNvSpPr>
          <p:nvPr>
            <p:ph sz="quarter" idx="1"/>
          </p:nvPr>
        </p:nvSpPr>
        <p:spPr>
          <a:xfrm>
            <a:off x="838200" y="1295400"/>
            <a:ext cx="7693025" cy="5257800"/>
          </a:xfrm>
          <a:ln/>
        </p:spPr>
        <p:txBody>
          <a:bodyPr vert="horz" wrap="square" lIns="91440" tIns="45720" rIns="91440" bIns="45720" anchor="t" anchorCtr="0"/>
          <a:p>
            <a:r>
              <a:rPr dirty="0"/>
              <a:t>Cookies</a:t>
            </a:r>
            <a:endParaRPr dirty="0"/>
          </a:p>
          <a:p>
            <a:r>
              <a:rPr dirty="0"/>
              <a:t>Cross Site Scripting (XSS)</a:t>
            </a:r>
            <a:endParaRPr dirty="0"/>
          </a:p>
          <a:p>
            <a:r>
              <a:rPr dirty="0"/>
              <a:t>SPAM</a:t>
            </a:r>
            <a:endParaRPr dirty="0"/>
          </a:p>
          <a:p>
            <a:r>
              <a:rPr dirty="0"/>
              <a:t>Denial Of Service (DOS)/ DDOS</a:t>
            </a:r>
            <a:endParaRPr dirty="0"/>
          </a:p>
          <a:p>
            <a:r>
              <a:rPr dirty="0"/>
              <a:t>Virus / Worms/ Trojans</a:t>
            </a:r>
            <a:endParaRPr dirty="0"/>
          </a:p>
          <a:p>
            <a:r>
              <a:rPr dirty="0"/>
              <a:t>Spyware / Adware</a:t>
            </a:r>
            <a:endParaRPr dirty="0"/>
          </a:p>
          <a:p>
            <a:r>
              <a:rPr dirty="0"/>
              <a:t>Phising</a:t>
            </a:r>
            <a:endParaRPr dirty="0"/>
          </a:p>
          <a:p>
            <a:r>
              <a:rPr dirty="0"/>
              <a:t>Spoofing …………………….. Etc.</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0243"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tx1"/>
              </a:buClr>
              <a:buSzPct val="76000"/>
              <a:buFont typeface="Arial" panose="020B0604020202020204" pitchFamily="34" charset="0"/>
              <a:buChar char="•"/>
            </a:pPr>
            <a:r>
              <a:rPr b="1" dirty="0"/>
              <a:t>Data:</a:t>
            </a:r>
            <a:r>
              <a:rPr dirty="0"/>
              <a:t> raw facts</a:t>
            </a:r>
            <a:endParaRPr dirty="0"/>
          </a:p>
          <a:p>
            <a:pPr lvl="1" eaLnBrk="1" hangingPunct="1">
              <a:buClr>
                <a:schemeClr val="tx1"/>
              </a:buClr>
              <a:buSzPct val="76000"/>
              <a:buFont typeface="Arial" panose="020B0604020202020204" pitchFamily="34" charset="0"/>
              <a:buChar char="–"/>
            </a:pPr>
            <a:r>
              <a:rPr dirty="0"/>
              <a:t>Alphanumeric, image, audio, and video</a:t>
            </a:r>
            <a:endParaRPr dirty="0"/>
          </a:p>
          <a:p>
            <a:pPr lvl="1" eaLnBrk="1" hangingPunct="1">
              <a:buClr>
                <a:schemeClr val="tx1"/>
              </a:buClr>
              <a:buSzPct val="76000"/>
              <a:buFont typeface="Wingdings 3" pitchFamily="18" charset="2"/>
              <a:buNone/>
            </a:pPr>
            <a:endParaRPr dirty="0"/>
          </a:p>
          <a:p>
            <a:pPr eaLnBrk="1" hangingPunct="1">
              <a:buClr>
                <a:schemeClr val="accent1"/>
              </a:buClr>
              <a:buSzPct val="76000"/>
              <a:buFont typeface="Arial" panose="020B0604020202020204" pitchFamily="34" charset="0"/>
              <a:buChar char="•"/>
            </a:pPr>
            <a:r>
              <a:rPr b="1" dirty="0"/>
              <a:t>Information: </a:t>
            </a:r>
            <a:r>
              <a:rPr dirty="0"/>
              <a:t>collection of facts organized in such a way that they have additional value beyond the value of the facts themselves</a:t>
            </a:r>
            <a:endParaRPr dirty="0"/>
          </a:p>
          <a:p>
            <a:pPr eaLnBrk="1" hangingPunct="1">
              <a:buClr>
                <a:schemeClr val="accent1"/>
              </a:buClr>
              <a:buSzPct val="76000"/>
              <a:buFont typeface="Arial" panose="020B0604020202020204" pitchFamily="34" charset="0"/>
              <a:buChar char="•"/>
            </a:pPr>
            <a:endParaRPr dirty="0"/>
          </a:p>
          <a:p>
            <a:pPr eaLnBrk="1" hangingPunct="1">
              <a:buClr>
                <a:schemeClr val="accent1"/>
              </a:buClr>
              <a:buSzPct val="76000"/>
              <a:buFont typeface="Wingdings 3" pitchFamily="18" charset="2"/>
              <a:buChar char=""/>
            </a:pPr>
            <a:r>
              <a:rPr dirty="0"/>
              <a:t>An </a:t>
            </a:r>
            <a:r>
              <a:rPr i="1" dirty="0"/>
              <a:t>Information System </a:t>
            </a:r>
            <a:r>
              <a:rPr dirty="0"/>
              <a:t>is a set of interrelated components that collect or retrieve, process, store and distribute information to support decision making and control in an organization.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AutoShape 2"/>
          <p:cNvSpPr>
            <a:spLocks noGrp="1"/>
          </p:cNvSpPr>
          <p:nvPr>
            <p:ph type="title"/>
          </p:nvPr>
        </p:nvSpPr>
        <p:spPr>
          <a:ln/>
        </p:spPr>
        <p:txBody>
          <a:bodyPr vert="horz" wrap="square" lIns="91440" tIns="45720" rIns="91440" bIns="45720" anchor="b" anchorCtr="0"/>
          <a:p>
            <a:r>
              <a:rPr dirty="0"/>
              <a:t>Elements of Information Security</a:t>
            </a:r>
            <a:endParaRPr dirty="0"/>
          </a:p>
        </p:txBody>
      </p:sp>
      <p:sp>
        <p:nvSpPr>
          <p:cNvPr id="37891" name="Rectangle 3"/>
          <p:cNvSpPr>
            <a:spLocks noGrp="1"/>
          </p:cNvSpPr>
          <p:nvPr>
            <p:ph sz="quarter" idx="1"/>
          </p:nvPr>
        </p:nvSpPr>
        <p:spPr>
          <a:xfrm>
            <a:off x="457200" y="1219200"/>
            <a:ext cx="8229600" cy="4937125"/>
          </a:xfrm>
          <a:ln/>
        </p:spPr>
        <p:txBody>
          <a:bodyPr vert="horz" wrap="square" lIns="91440" tIns="45720" rIns="91440" bIns="45720" anchor="t" anchorCtr="0"/>
          <a:p>
            <a:r>
              <a:rPr dirty="0"/>
              <a:t>Three basic elements of Information Security.</a:t>
            </a:r>
            <a:endParaRPr dirty="0"/>
          </a:p>
          <a:p>
            <a:endParaRPr dirty="0"/>
          </a:p>
          <a:p>
            <a:r>
              <a:rPr b="1" dirty="0"/>
              <a:t>Confidentiality</a:t>
            </a:r>
            <a:endParaRPr b="1" dirty="0"/>
          </a:p>
          <a:p>
            <a:endParaRPr dirty="0"/>
          </a:p>
          <a:p>
            <a:r>
              <a:rPr b="1" dirty="0"/>
              <a:t>Integrity</a:t>
            </a:r>
            <a:endParaRPr b="1" dirty="0"/>
          </a:p>
          <a:p>
            <a:endParaRPr b="1" dirty="0"/>
          </a:p>
          <a:p>
            <a:r>
              <a:rPr b="1" dirty="0"/>
              <a:t>Availability</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AutoShape 2"/>
          <p:cNvSpPr>
            <a:spLocks noGrp="1"/>
          </p:cNvSpPr>
          <p:nvPr>
            <p:ph type="title"/>
          </p:nvPr>
        </p:nvSpPr>
        <p:spPr>
          <a:ln/>
        </p:spPr>
        <p:txBody>
          <a:bodyPr vert="horz" wrap="square" lIns="91440" tIns="45720" rIns="91440" bIns="45720" anchor="b" anchorCtr="0"/>
          <a:p>
            <a:r>
              <a:rPr dirty="0"/>
              <a:t>Confidentiality</a:t>
            </a:r>
            <a:endParaRPr dirty="0"/>
          </a:p>
        </p:txBody>
      </p:sp>
      <p:sp>
        <p:nvSpPr>
          <p:cNvPr id="38915" name="Rectangle 3"/>
          <p:cNvSpPr>
            <a:spLocks noGrp="1"/>
          </p:cNvSpPr>
          <p:nvPr>
            <p:ph sz="quarter" idx="1"/>
          </p:nvPr>
        </p:nvSpPr>
        <p:spPr>
          <a:xfrm>
            <a:off x="457200" y="1219200"/>
            <a:ext cx="8229600" cy="4937125"/>
          </a:xfrm>
          <a:ln/>
        </p:spPr>
        <p:txBody>
          <a:bodyPr vert="horz" wrap="square" lIns="91440" tIns="45720" rIns="91440" bIns="45720" anchor="t" anchorCtr="0"/>
          <a:p>
            <a:r>
              <a:rPr sz="3200" b="1" dirty="0"/>
              <a:t>It is the principle that information will not be disclosed to unauthorized subjects.</a:t>
            </a:r>
            <a:endParaRPr sz="3200" b="1" dirty="0"/>
          </a:p>
          <a:p>
            <a:endParaRPr sz="2400" b="1" dirty="0"/>
          </a:p>
          <a:p>
            <a:r>
              <a:rPr sz="2400" b="1" dirty="0"/>
              <a:t>Examples:</a:t>
            </a:r>
            <a:endParaRPr sz="2400" b="1" dirty="0"/>
          </a:p>
          <a:p>
            <a:r>
              <a:rPr b="1" dirty="0"/>
              <a:t>Unauthorized network data sniffing </a:t>
            </a:r>
            <a:endParaRPr b="1" dirty="0"/>
          </a:p>
          <a:p>
            <a:r>
              <a:rPr b="1" dirty="0"/>
              <a:t>Listening a phone conversation.</a:t>
            </a: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AutoShape 2"/>
          <p:cNvSpPr>
            <a:spLocks noGrp="1"/>
          </p:cNvSpPr>
          <p:nvPr>
            <p:ph type="title"/>
          </p:nvPr>
        </p:nvSpPr>
        <p:spPr>
          <a:ln/>
        </p:spPr>
        <p:txBody>
          <a:bodyPr vert="horz" wrap="square" lIns="91440" tIns="45720" rIns="91440" bIns="45720" anchor="b" anchorCtr="0"/>
          <a:p>
            <a:r>
              <a:rPr dirty="0"/>
              <a:t>Integrity</a:t>
            </a:r>
            <a:endParaRPr dirty="0"/>
          </a:p>
        </p:txBody>
      </p:sp>
      <p:sp>
        <p:nvSpPr>
          <p:cNvPr id="39939" name="Rectangle 3"/>
          <p:cNvSpPr>
            <a:spLocks noGrp="1"/>
          </p:cNvSpPr>
          <p:nvPr>
            <p:ph sz="quarter" idx="1"/>
          </p:nvPr>
        </p:nvSpPr>
        <p:spPr>
          <a:xfrm>
            <a:off x="685800" y="1828800"/>
            <a:ext cx="8077200" cy="4267200"/>
          </a:xfrm>
          <a:ln/>
        </p:spPr>
        <p:txBody>
          <a:bodyPr vert="horz" wrap="square" lIns="91440" tIns="45720" rIns="91440" bIns="45720" anchor="t" anchorCtr="0"/>
          <a:p>
            <a:endParaRPr sz="3200" b="1" dirty="0"/>
          </a:p>
          <a:p>
            <a:endParaRPr sz="3200" b="1" dirty="0"/>
          </a:p>
          <a:p>
            <a:r>
              <a:rPr sz="3200" b="1" dirty="0"/>
              <a:t>It is the protection of system information or process from intentional or accidental unauthorized changes.</a:t>
            </a:r>
            <a:endParaRPr sz="3200" b="1" dirty="0"/>
          </a:p>
          <a:p>
            <a:endParaRPr sz="3200" b="1" dirty="0"/>
          </a:p>
          <a:p>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AutoShape 2"/>
          <p:cNvSpPr>
            <a:spLocks noGrp="1"/>
          </p:cNvSpPr>
          <p:nvPr>
            <p:ph type="title"/>
          </p:nvPr>
        </p:nvSpPr>
        <p:spPr>
          <a:ln/>
        </p:spPr>
        <p:txBody>
          <a:bodyPr vert="horz" wrap="square" lIns="91440" tIns="45720" rIns="91440" bIns="45720" anchor="b" anchorCtr="0"/>
          <a:p>
            <a:r>
              <a:rPr dirty="0"/>
              <a:t>Availability</a:t>
            </a:r>
            <a:endParaRPr dirty="0"/>
          </a:p>
        </p:txBody>
      </p:sp>
      <p:sp>
        <p:nvSpPr>
          <p:cNvPr id="40963" name="Rectangle 3"/>
          <p:cNvSpPr>
            <a:spLocks noGrp="1"/>
          </p:cNvSpPr>
          <p:nvPr>
            <p:ph sz="quarter" idx="1"/>
          </p:nvPr>
        </p:nvSpPr>
        <p:spPr>
          <a:xfrm>
            <a:off x="838200" y="1981200"/>
            <a:ext cx="8077200" cy="3724275"/>
          </a:xfrm>
          <a:ln/>
        </p:spPr>
        <p:txBody>
          <a:bodyPr vert="horz" wrap="square" lIns="91440" tIns="45720" rIns="91440" bIns="45720" anchor="t" anchorCtr="0"/>
          <a:p>
            <a:endParaRPr dirty="0"/>
          </a:p>
          <a:p>
            <a:endParaRPr dirty="0"/>
          </a:p>
          <a:p>
            <a:r>
              <a:rPr sz="3200" b="1" dirty="0"/>
              <a:t>It defines that information or resources are available when required</a:t>
            </a:r>
            <a:r>
              <a:rPr dirty="0"/>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AutoShape 2"/>
          <p:cNvSpPr>
            <a:spLocks noGrp="1"/>
          </p:cNvSpPr>
          <p:nvPr>
            <p:ph type="title"/>
          </p:nvPr>
        </p:nvSpPr>
        <p:spPr>
          <a:ln/>
        </p:spPr>
        <p:txBody>
          <a:bodyPr vert="horz" wrap="square" lIns="91440" tIns="45720" rIns="91440" bIns="45720" anchor="b" anchorCtr="0"/>
          <a:p>
            <a:r>
              <a:rPr dirty="0"/>
              <a:t>Information Security</a:t>
            </a:r>
            <a:endParaRPr dirty="0"/>
          </a:p>
        </p:txBody>
      </p:sp>
      <p:sp>
        <p:nvSpPr>
          <p:cNvPr id="41987" name="Rectangle 3"/>
          <p:cNvSpPr>
            <a:spLocks noGrp="1"/>
          </p:cNvSpPr>
          <p:nvPr>
            <p:ph sz="quarter" idx="1"/>
          </p:nvPr>
        </p:nvSpPr>
        <p:spPr>
          <a:xfrm>
            <a:off x="838200" y="2362200"/>
            <a:ext cx="8001000" cy="3724275"/>
          </a:xfrm>
          <a:ln/>
        </p:spPr>
        <p:txBody>
          <a:bodyPr vert="horz" wrap="square" lIns="91440" tIns="45720" rIns="91440" bIns="45720" anchor="t" anchorCtr="0"/>
          <a:p>
            <a:r>
              <a:rPr dirty="0"/>
              <a:t>In another words ……. </a:t>
            </a:r>
            <a:endParaRPr dirty="0"/>
          </a:p>
          <a:p>
            <a:endParaRPr dirty="0"/>
          </a:p>
          <a:p>
            <a:r>
              <a:rPr sz="3200" b="1" dirty="0"/>
              <a:t>……Information security means making sure to provide required information for the correct people at the correct time.</a:t>
            </a:r>
            <a:r>
              <a:rPr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AutoShape 2"/>
          <p:cNvSpPr>
            <a:spLocks noGrp="1"/>
          </p:cNvSpPr>
          <p:nvPr>
            <p:ph type="title"/>
          </p:nvPr>
        </p:nvSpPr>
        <p:spPr>
          <a:ln/>
        </p:spPr>
        <p:txBody>
          <a:bodyPr vert="horz" wrap="square" lIns="91440" tIns="45720" rIns="91440" bIns="45720" anchor="b" anchorCtr="0"/>
          <a:p>
            <a:r>
              <a:rPr dirty="0"/>
              <a:t>Other Elements of InfoSec</a:t>
            </a:r>
            <a:endParaRPr dirty="0"/>
          </a:p>
        </p:txBody>
      </p:sp>
      <p:sp>
        <p:nvSpPr>
          <p:cNvPr id="43011" name="Rectangle 3"/>
          <p:cNvSpPr>
            <a:spLocks noGrp="1"/>
          </p:cNvSpPr>
          <p:nvPr>
            <p:ph sz="quarter" idx="1"/>
          </p:nvPr>
        </p:nvSpPr>
        <p:spPr>
          <a:xfrm>
            <a:off x="838200" y="1219200"/>
            <a:ext cx="7693025" cy="5334000"/>
          </a:xfrm>
          <a:ln/>
        </p:spPr>
        <p:txBody>
          <a:bodyPr vert="horz" wrap="square" lIns="91440" tIns="45720" rIns="91440" bIns="45720" anchor="t" anchorCtr="0"/>
          <a:p>
            <a:pPr>
              <a:lnSpc>
                <a:spcPct val="90000"/>
              </a:lnSpc>
            </a:pPr>
            <a:r>
              <a:rPr b="1" i="1" dirty="0"/>
              <a:t>Identification</a:t>
            </a:r>
            <a:r>
              <a:rPr dirty="0"/>
              <a:t> – recognition of an entity by a system.</a:t>
            </a:r>
            <a:endParaRPr dirty="0"/>
          </a:p>
          <a:p>
            <a:pPr>
              <a:lnSpc>
                <a:spcPct val="90000"/>
              </a:lnSpc>
            </a:pPr>
            <a:endParaRPr dirty="0"/>
          </a:p>
          <a:p>
            <a:pPr>
              <a:lnSpc>
                <a:spcPct val="90000"/>
              </a:lnSpc>
            </a:pPr>
            <a:r>
              <a:rPr b="1" i="1" dirty="0"/>
              <a:t>Authentication</a:t>
            </a:r>
            <a:r>
              <a:rPr dirty="0"/>
              <a:t>-Process of verifying identity.</a:t>
            </a:r>
            <a:endParaRPr dirty="0"/>
          </a:p>
          <a:p>
            <a:pPr>
              <a:lnSpc>
                <a:spcPct val="90000"/>
              </a:lnSpc>
            </a:pPr>
            <a:endParaRPr dirty="0"/>
          </a:p>
          <a:p>
            <a:pPr>
              <a:lnSpc>
                <a:spcPct val="90000"/>
              </a:lnSpc>
            </a:pPr>
            <a:r>
              <a:rPr b="1" i="1" dirty="0"/>
              <a:t>Accountability</a:t>
            </a:r>
            <a:r>
              <a:rPr dirty="0"/>
              <a:t> –Tracing activities of individual on a system.</a:t>
            </a:r>
            <a:endParaRPr dirty="0"/>
          </a:p>
          <a:p>
            <a:pPr>
              <a:lnSpc>
                <a:spcPct val="90000"/>
              </a:lnSpc>
            </a:pPr>
            <a:endParaRPr dirty="0"/>
          </a:p>
          <a:p>
            <a:pPr>
              <a:lnSpc>
                <a:spcPct val="90000"/>
              </a:lnSpc>
            </a:pPr>
            <a:r>
              <a:rPr b="1" i="1" dirty="0"/>
              <a:t>Authorization</a:t>
            </a:r>
            <a:r>
              <a:rPr dirty="0"/>
              <a:t>- Granting access or other permissions.</a:t>
            </a:r>
            <a:endParaRPr dirty="0"/>
          </a:p>
          <a:p>
            <a:pPr>
              <a:lnSpc>
                <a:spcPct val="90000"/>
              </a:lnSpc>
            </a:pPr>
            <a:endParaRPr dirty="0"/>
          </a:p>
          <a:p>
            <a:pPr>
              <a:lnSpc>
                <a:spcPct val="90000"/>
              </a:lnSpc>
            </a:pPr>
            <a:r>
              <a:rPr b="1" i="1" dirty="0"/>
              <a:t>Privacy</a:t>
            </a:r>
            <a:r>
              <a:rPr dirty="0"/>
              <a:t>- Right of individual to control the sharing of information about him.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AutoShape 2"/>
          <p:cNvSpPr>
            <a:spLocks noGrp="1"/>
          </p:cNvSpPr>
          <p:nvPr>
            <p:ph type="title"/>
          </p:nvPr>
        </p:nvSpPr>
        <p:spPr>
          <a:ln/>
        </p:spPr>
        <p:txBody>
          <a:bodyPr vert="horz" wrap="square" lIns="91440" tIns="45720" rIns="91440" bIns="45720" anchor="b" anchorCtr="0"/>
          <a:p>
            <a:r>
              <a:rPr dirty="0"/>
              <a:t>How to achieve Information Security???</a:t>
            </a:r>
            <a:endParaRPr dirty="0"/>
          </a:p>
        </p:txBody>
      </p:sp>
      <p:sp>
        <p:nvSpPr>
          <p:cNvPr id="44035" name="Rectangle 3"/>
          <p:cNvSpPr>
            <a:spLocks noGrp="1"/>
          </p:cNvSpPr>
          <p:nvPr>
            <p:ph sz="quarter" idx="1"/>
          </p:nvPr>
        </p:nvSpPr>
        <p:spPr>
          <a:xfrm>
            <a:off x="457200" y="1219200"/>
            <a:ext cx="8229600" cy="4937125"/>
          </a:xfrm>
          <a:ln/>
        </p:spPr>
        <p:txBody>
          <a:bodyPr vert="horz" wrap="square" lIns="91440" tIns="45720" rIns="91440" bIns="45720" anchor="t" anchorCtr="0"/>
          <a:p>
            <a:r>
              <a:rPr sz="2400" dirty="0"/>
              <a:t>Information Security does not mean only installing antivirus and firewalls.</a:t>
            </a:r>
            <a:endParaRPr sz="2400" dirty="0"/>
          </a:p>
          <a:p>
            <a:endParaRPr sz="2400" dirty="0"/>
          </a:p>
          <a:p>
            <a:r>
              <a:rPr sz="2400" dirty="0"/>
              <a:t>Information security tends to protect hardware, software, data, procedures, records, supplies and human resources.</a:t>
            </a:r>
            <a:endParaRPr sz="2400" dirty="0"/>
          </a:p>
          <a:p>
            <a:endParaRPr sz="2400" dirty="0"/>
          </a:p>
          <a:p>
            <a:r>
              <a:rPr sz="2400" dirty="0"/>
              <a:t>Information assets are those resources that store, transport, create, use or are information. </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AutoShape 2"/>
          <p:cNvSpPr>
            <a:spLocks noGrp="1"/>
          </p:cNvSpPr>
          <p:nvPr>
            <p:ph type="title"/>
          </p:nvPr>
        </p:nvSpPr>
        <p:spPr>
          <a:ln/>
        </p:spPr>
        <p:txBody>
          <a:bodyPr vert="horz" wrap="square" lIns="91440" tIns="45720" rIns="91440" bIns="45720" anchor="b" anchorCtr="0"/>
          <a:p>
            <a:r>
              <a:rPr dirty="0"/>
              <a:t>How to achieve Information Security???</a:t>
            </a:r>
            <a:endParaRPr dirty="0"/>
          </a:p>
        </p:txBody>
      </p:sp>
      <p:sp>
        <p:nvSpPr>
          <p:cNvPr id="45059" name="Rectangle 3"/>
          <p:cNvSpPr>
            <a:spLocks noGrp="1"/>
          </p:cNvSpPr>
          <p:nvPr>
            <p:ph sz="quarter" idx="1"/>
          </p:nvPr>
        </p:nvSpPr>
        <p:spPr>
          <a:xfrm>
            <a:off x="838200" y="1295400"/>
            <a:ext cx="7693025" cy="5181600"/>
          </a:xfrm>
          <a:ln/>
        </p:spPr>
        <p:txBody>
          <a:bodyPr vert="horz" wrap="square" lIns="91440" tIns="45720" rIns="91440" bIns="45720" anchor="t" anchorCtr="0"/>
          <a:p>
            <a:r>
              <a:rPr b="1" dirty="0"/>
              <a:t>Administrative Controls- </a:t>
            </a:r>
            <a:r>
              <a:rPr dirty="0"/>
              <a:t>Policies, standards, procedures, guidelines, employee screening, change control, Security awareness trainings.</a:t>
            </a:r>
            <a:endParaRPr dirty="0"/>
          </a:p>
          <a:p>
            <a:endParaRPr dirty="0"/>
          </a:p>
          <a:p>
            <a:r>
              <a:rPr b="1" dirty="0"/>
              <a:t>Technical Controls-</a:t>
            </a:r>
            <a:r>
              <a:rPr dirty="0"/>
              <a:t> Access controls, encryption, Firewalls, IDS, IPS,HTTPS</a:t>
            </a:r>
            <a:endParaRPr dirty="0"/>
          </a:p>
          <a:p>
            <a:endParaRPr dirty="0"/>
          </a:p>
          <a:p>
            <a:r>
              <a:rPr b="1" dirty="0"/>
              <a:t>Physical Controls- </a:t>
            </a:r>
            <a:r>
              <a:rPr dirty="0"/>
              <a:t>controlled physical access to resources, monitoring, no USB or CDROM etc.</a:t>
            </a:r>
            <a:endParaRPr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AutoShape 2"/>
          <p:cNvSpPr>
            <a:spLocks noGrp="1"/>
          </p:cNvSpPr>
          <p:nvPr>
            <p:ph type="title"/>
          </p:nvPr>
        </p:nvSpPr>
        <p:spPr>
          <a:ln/>
        </p:spPr>
        <p:txBody>
          <a:bodyPr vert="horz" wrap="square" lIns="91440" tIns="45720" rIns="91440" bIns="45720" anchor="b" anchorCtr="0"/>
          <a:p>
            <a:r>
              <a:rPr dirty="0"/>
              <a:t>How to achieve Information Security???</a:t>
            </a:r>
            <a:endParaRPr dirty="0"/>
          </a:p>
        </p:txBody>
      </p:sp>
      <p:sp>
        <p:nvSpPr>
          <p:cNvPr id="46083" name="Rectangle 3"/>
          <p:cNvSpPr>
            <a:spLocks noGrp="1"/>
          </p:cNvSpPr>
          <p:nvPr>
            <p:ph sz="quarter" idx="1"/>
          </p:nvPr>
        </p:nvSpPr>
        <p:spPr>
          <a:xfrm>
            <a:off x="838200" y="2362200"/>
            <a:ext cx="7693025" cy="4114800"/>
          </a:xfrm>
          <a:ln/>
        </p:spPr>
        <p:txBody>
          <a:bodyPr vert="horz" wrap="square" lIns="91440" tIns="45720" rIns="91440" bIns="45720" anchor="t" anchorCtr="0"/>
          <a:p>
            <a:endParaRPr b="1" dirty="0"/>
          </a:p>
          <a:p>
            <a:endParaRPr b="1" dirty="0"/>
          </a:p>
          <a:p>
            <a:r>
              <a:rPr b="1" dirty="0"/>
              <a:t>Information Security is the responsibility of everyone who can affect the security of a system.</a:t>
            </a:r>
            <a:endParaRP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AutoShape 2"/>
          <p:cNvSpPr>
            <a:spLocks noGrp="1"/>
          </p:cNvSpPr>
          <p:nvPr>
            <p:ph type="title"/>
          </p:nvPr>
        </p:nvSpPr>
        <p:spPr>
          <a:ln/>
        </p:spPr>
        <p:txBody>
          <a:bodyPr vert="horz" wrap="square" lIns="91440" tIns="45720" rIns="91440" bIns="45720" anchor="b" anchorCtr="0"/>
          <a:p>
            <a:r>
              <a:rPr dirty="0"/>
              <a:t>Some Good Habits</a:t>
            </a:r>
            <a:endParaRPr dirty="0"/>
          </a:p>
        </p:txBody>
      </p:sp>
      <p:sp>
        <p:nvSpPr>
          <p:cNvPr id="47107" name="Rectangle 3"/>
          <p:cNvSpPr>
            <a:spLocks noGrp="1"/>
          </p:cNvSpPr>
          <p:nvPr>
            <p:ph sz="quarter" idx="1"/>
          </p:nvPr>
        </p:nvSpPr>
        <p:spPr>
          <a:xfrm>
            <a:off x="838200" y="1295400"/>
            <a:ext cx="7696200" cy="5334000"/>
          </a:xfrm>
          <a:ln/>
        </p:spPr>
        <p:txBody>
          <a:bodyPr vert="horz" wrap="square" lIns="91440" tIns="45720" rIns="91440" bIns="45720" anchor="t" anchorCtr="0"/>
          <a:p>
            <a:pPr>
              <a:lnSpc>
                <a:spcPct val="80000"/>
              </a:lnSpc>
            </a:pPr>
            <a:r>
              <a:rPr sz="2400" dirty="0"/>
              <a:t>Always use official software.</a:t>
            </a:r>
            <a:endParaRPr sz="2400" dirty="0"/>
          </a:p>
          <a:p>
            <a:pPr>
              <a:lnSpc>
                <a:spcPct val="80000"/>
              </a:lnSpc>
            </a:pPr>
            <a:r>
              <a:rPr sz="2400" dirty="0"/>
              <a:t>Keep all software uptodate with patches.</a:t>
            </a:r>
            <a:endParaRPr sz="2400" dirty="0"/>
          </a:p>
          <a:p>
            <a:pPr>
              <a:lnSpc>
                <a:spcPct val="80000"/>
              </a:lnSpc>
            </a:pPr>
            <a:r>
              <a:rPr sz="2400" dirty="0"/>
              <a:t>If using free software always download from original developers site.</a:t>
            </a:r>
            <a:endParaRPr sz="2400" dirty="0"/>
          </a:p>
          <a:p>
            <a:pPr>
              <a:lnSpc>
                <a:spcPct val="80000"/>
              </a:lnSpc>
            </a:pPr>
            <a:r>
              <a:rPr sz="2400" dirty="0"/>
              <a:t>Do not disclose all your information on internet sites like orkut/Facebook.</a:t>
            </a:r>
            <a:endParaRPr sz="2400" dirty="0"/>
          </a:p>
          <a:p>
            <a:pPr>
              <a:lnSpc>
                <a:spcPct val="80000"/>
              </a:lnSpc>
            </a:pPr>
            <a:r>
              <a:rPr sz="2400" dirty="0"/>
              <a:t>Use Internet with control.</a:t>
            </a:r>
            <a:endParaRPr sz="2400" dirty="0"/>
          </a:p>
          <a:p>
            <a:pPr>
              <a:lnSpc>
                <a:spcPct val="80000"/>
              </a:lnSpc>
            </a:pPr>
            <a:r>
              <a:rPr sz="2400" dirty="0"/>
              <a:t>Use email properly. </a:t>
            </a:r>
            <a:endParaRPr sz="2400" dirty="0"/>
          </a:p>
          <a:p>
            <a:pPr>
              <a:lnSpc>
                <a:spcPct val="80000"/>
              </a:lnSpc>
            </a:pPr>
            <a:r>
              <a:rPr sz="2400" dirty="0"/>
              <a:t>Take care while discarding your waste material.</a:t>
            </a:r>
            <a:endParaRPr sz="2400" dirty="0"/>
          </a:p>
          <a:p>
            <a:pPr>
              <a:lnSpc>
                <a:spcPct val="80000"/>
              </a:lnSpc>
            </a:pPr>
            <a:r>
              <a:rPr sz="2400" dirty="0"/>
              <a:t>Use small gadgets carefully as information storage.</a:t>
            </a:r>
            <a:endParaRPr sz="2400" dirty="0"/>
          </a:p>
          <a:p>
            <a:pPr>
              <a:lnSpc>
                <a:spcPct val="80000"/>
              </a:lnSpc>
            </a:pPr>
            <a:r>
              <a:rPr sz="2400" dirty="0"/>
              <a:t>Be careful while surfing from a cybercafe.</a:t>
            </a:r>
            <a:endParaRPr sz="2400" dirty="0"/>
          </a:p>
          <a:p>
            <a:pPr>
              <a:lnSpc>
                <a:spcPct val="80000"/>
              </a:lnSpc>
            </a:pPr>
            <a:endParaRPr sz="2400" dirty="0"/>
          </a:p>
          <a:p>
            <a:pPr>
              <a:lnSpc>
                <a:spcPct val="80000"/>
              </a:lnSpc>
            </a:pPr>
            <a:endParaRPr sz="2400" dirty="0"/>
          </a:p>
          <a:p>
            <a:pPr>
              <a:lnSpc>
                <a:spcPct val="80000"/>
              </a:lnSpc>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1267"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Arial" panose="020B0604020202020204" pitchFamily="34" charset="0"/>
              <a:buChar char="•"/>
            </a:pPr>
            <a:endParaRPr dirty="0"/>
          </a:p>
          <a:p>
            <a:pPr eaLnBrk="1" hangingPunct="1">
              <a:buClr>
                <a:schemeClr val="accent1"/>
              </a:buClr>
              <a:buSzPct val="76000"/>
              <a:buFont typeface="Arial" panose="020B0604020202020204" pitchFamily="34" charset="0"/>
              <a:buChar char="•"/>
            </a:pPr>
            <a:r>
              <a:rPr dirty="0"/>
              <a:t>IS accepts data from their environment and manipulate data to produce information that is used to solve a business problem or to help in taking business decisions.</a:t>
            </a:r>
            <a:endParaRPr dirty="0"/>
          </a:p>
          <a:p>
            <a:pPr eaLnBrk="1" hangingPunct="1">
              <a:buClr>
                <a:schemeClr val="accent1"/>
              </a:buClr>
              <a:buSzPct val="76000"/>
              <a:buFont typeface="Arial" panose="020B0604020202020204" pitchFamily="34" charset="0"/>
              <a:buChar char="•"/>
            </a:pPr>
            <a:endParaRPr dirty="0"/>
          </a:p>
          <a:p>
            <a:pPr eaLnBrk="1" hangingPunct="1">
              <a:buClr>
                <a:schemeClr val="accent1"/>
              </a:buClr>
              <a:buSzPct val="76000"/>
              <a:buFont typeface="Wingdings 3" pitchFamily="18" charset="2"/>
              <a:buChar char=""/>
            </a:pPr>
            <a:endParaRPr dirty="0"/>
          </a:p>
        </p:txBody>
      </p:sp>
      <p:pic>
        <p:nvPicPr>
          <p:cNvPr id="11268" name="Picture 10" descr="Fig 1-2"/>
          <p:cNvPicPr>
            <a:picLocks noChangeAspect="1"/>
          </p:cNvPicPr>
          <p:nvPr/>
        </p:nvPicPr>
        <p:blipFill>
          <a:blip r:embed="rId1"/>
          <a:stretch>
            <a:fillRect/>
          </a:stretch>
        </p:blipFill>
        <p:spPr>
          <a:xfrm>
            <a:off x="685800" y="3733800"/>
            <a:ext cx="7848600" cy="22860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48131"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dirty="0"/>
              <a:t>Threat </a:t>
            </a:r>
            <a:endParaRPr dirty="0"/>
          </a:p>
          <a:p>
            <a:pPr marL="546100" lvl="2" eaLnBrk="1" hangingPunct="1">
              <a:spcBef>
                <a:spcPts val="600"/>
              </a:spcBef>
              <a:buClr>
                <a:schemeClr val="accent1"/>
              </a:buClr>
              <a:buSzPct val="76000"/>
              <a:buFont typeface="Wingdings 3" pitchFamily="18" charset="2"/>
            </a:pPr>
            <a:r>
              <a:rPr sz="2200" dirty="0"/>
              <a:t>A threat is a possible event that can damage or harm an Information System.</a:t>
            </a:r>
            <a:endParaRPr sz="2200"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Vulnerability</a:t>
            </a:r>
            <a:endParaRPr dirty="0"/>
          </a:p>
          <a:p>
            <a:pPr lvl="1" eaLnBrk="1" hangingPunct="1">
              <a:buClr>
                <a:schemeClr val="accent2"/>
              </a:buClr>
              <a:buSzPct val="76000"/>
              <a:buFont typeface="Wingdings 3" pitchFamily="18" charset="2"/>
            </a:pPr>
            <a:r>
              <a:rPr dirty="0"/>
              <a:t>It is the weakness within a system. It is the degree of exposure in view of threat.</a:t>
            </a:r>
            <a:endParaRPr dirty="0"/>
          </a:p>
          <a:p>
            <a:pPr lvl="1" eaLnBrk="1" hangingPunct="1">
              <a:buClr>
                <a:schemeClr val="accent2"/>
              </a:buClr>
              <a:buSzPct val="76000"/>
              <a:buFont typeface="Wingdings 3" pitchFamily="18" charset="2"/>
            </a:pPr>
            <a:endParaRPr dirty="0"/>
          </a:p>
          <a:p>
            <a:pPr eaLnBrk="1" hangingPunct="1">
              <a:buClr>
                <a:schemeClr val="accent1"/>
              </a:buClr>
              <a:buSzPct val="76000"/>
              <a:buFont typeface="Wingdings 3" pitchFamily="18" charset="2"/>
            </a:pPr>
            <a:r>
              <a:rPr dirty="0"/>
              <a:t>Countermeasures</a:t>
            </a:r>
            <a:endParaRPr dirty="0"/>
          </a:p>
          <a:p>
            <a:pPr lvl="1" eaLnBrk="1" hangingPunct="1">
              <a:buClr>
                <a:schemeClr val="accent2"/>
              </a:buClr>
              <a:buSzPct val="76000"/>
              <a:buFont typeface="Wingdings 3" pitchFamily="18" charset="2"/>
            </a:pPr>
            <a:r>
              <a:rPr dirty="0"/>
              <a:t>It is a set of actions implemented to prevent threats.</a:t>
            </a:r>
            <a:endParaRPr dirty="0"/>
          </a:p>
          <a:p>
            <a:pPr lvl="1" eaLnBrk="1" hangingPunct="1">
              <a:buClr>
                <a:schemeClr val="accent2"/>
              </a:buClr>
              <a:buSzPct val="76000"/>
              <a:buFont typeface="Wingdings 3" pitchFamily="18" charset="2"/>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49155"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Network Level Threats</a:t>
            </a:r>
            <a:endParaRPr dirty="0"/>
          </a:p>
          <a:p>
            <a:pPr lvl="1" eaLnBrk="1" hangingPunct="1">
              <a:buClr>
                <a:schemeClr val="accent2"/>
              </a:buClr>
              <a:buSzPct val="76000"/>
              <a:buFont typeface="Wingdings 3" pitchFamily="18" charset="2"/>
            </a:pPr>
            <a:r>
              <a:rPr dirty="0"/>
              <a:t>Attacker requires network access to organization systems or networks.</a:t>
            </a:r>
            <a:endParaRPr dirty="0"/>
          </a:p>
          <a:p>
            <a:pPr lvl="1" eaLnBrk="1" hangingPunct="1">
              <a:buClr>
                <a:schemeClr val="accent2"/>
              </a:buClr>
              <a:buSzPct val="76000"/>
              <a:buFont typeface="Wingdings 3" pitchFamily="18" charset="2"/>
            </a:pPr>
            <a:r>
              <a:rPr dirty="0"/>
              <a:t>Hacking Computers, Implementing Spywares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Information Level Threats</a:t>
            </a:r>
            <a:endParaRPr dirty="0"/>
          </a:p>
          <a:p>
            <a:pPr lvl="1" eaLnBrk="1" hangingPunct="1">
              <a:buClr>
                <a:schemeClr val="accent2"/>
              </a:buClr>
              <a:buSzPct val="76000"/>
              <a:buFont typeface="Wingdings 3" pitchFamily="18" charset="2"/>
            </a:pPr>
            <a:r>
              <a:rPr dirty="0"/>
              <a:t>Attack on the information.</a:t>
            </a:r>
            <a:endParaRPr dirty="0"/>
          </a:p>
          <a:p>
            <a:pPr lvl="1" eaLnBrk="1" hangingPunct="1">
              <a:buClr>
                <a:schemeClr val="accent2"/>
              </a:buClr>
              <a:buSzPct val="76000"/>
              <a:buFont typeface="Wingdings 3" pitchFamily="18" charset="2"/>
            </a:pPr>
            <a:r>
              <a:rPr dirty="0"/>
              <a:t>Sending fake queries to sales department</a:t>
            </a:r>
            <a:endParaRPr dirty="0"/>
          </a:p>
          <a:p>
            <a:pPr lvl="1" eaLnBrk="1" hangingPunct="1">
              <a:buClr>
                <a:schemeClr val="accent2"/>
              </a:buClr>
              <a:buSzPct val="76000"/>
              <a:buFont typeface="Wingdings 3" pitchFamily="18" charset="2"/>
            </a:pPr>
            <a:r>
              <a:rPr dirty="0"/>
              <a:t>Submitting false information.</a:t>
            </a:r>
            <a:endParaRPr dirty="0"/>
          </a:p>
          <a:p>
            <a:pPr lvl="1" eaLnBrk="1" hangingPunct="1">
              <a:buClr>
                <a:schemeClr val="accent2"/>
              </a:buClr>
              <a:buSzPct val="76000"/>
              <a:buFont typeface="Wingdings 3" pitchFamily="18" charset="2"/>
            </a:pPr>
            <a:r>
              <a:rPr dirty="0"/>
              <a:t>Creating revenge web sites.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50179"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u="sng" dirty="0"/>
              <a:t>Major Security Threats to an IS</a:t>
            </a:r>
            <a:endParaRPr u="sng" dirty="0"/>
          </a:p>
          <a:p>
            <a:pPr eaLnBrk="1" hangingPunct="1">
              <a:buClr>
                <a:schemeClr val="accent1"/>
              </a:buClr>
              <a:buSzPct val="76000"/>
              <a:buFont typeface="Wingdings 3" pitchFamily="18" charset="2"/>
            </a:pPr>
            <a:endParaRPr dirty="0"/>
          </a:p>
          <a:p>
            <a:pPr lvl="1" eaLnBrk="1" hangingPunct="1">
              <a:buClr>
                <a:schemeClr val="accent2"/>
              </a:buClr>
              <a:buSzPct val="76000"/>
              <a:buFont typeface="Wingdings 3" pitchFamily="18" charset="2"/>
            </a:pPr>
            <a:r>
              <a:rPr dirty="0"/>
              <a:t>Computer Crimes / Abuse</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Human Error</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Failure of Hardware or Software</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Natural Disasters</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Political Disasters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51203"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u="sng" dirty="0"/>
              <a:t>Computer Crime / Abuse</a:t>
            </a:r>
            <a:endParaRPr u="sng" dirty="0"/>
          </a:p>
          <a:p>
            <a:pPr eaLnBrk="1" hangingPunct="1">
              <a:buClr>
                <a:schemeClr val="accent1"/>
              </a:buClr>
              <a:buSzPct val="76000"/>
              <a:buFont typeface="Wingdings 3" pitchFamily="18" charset="2"/>
            </a:pPr>
            <a:r>
              <a:rPr dirty="0"/>
              <a:t>Computer Viruses</a:t>
            </a:r>
            <a:endParaRPr dirty="0"/>
          </a:p>
          <a:p>
            <a:pPr lvl="1" eaLnBrk="1" hangingPunct="1">
              <a:buClr>
                <a:schemeClr val="accent2"/>
              </a:buClr>
              <a:buSzPct val="76000"/>
              <a:buFont typeface="Wingdings 3" pitchFamily="18" charset="2"/>
            </a:pPr>
            <a:r>
              <a:rPr dirty="0"/>
              <a:t>A code that performs malicious act. </a:t>
            </a:r>
            <a:endParaRPr dirty="0"/>
          </a:p>
          <a:p>
            <a:pPr lvl="1" eaLnBrk="1" hangingPunct="1">
              <a:buClr>
                <a:schemeClr val="accent2"/>
              </a:buClr>
              <a:buSzPct val="76000"/>
              <a:buFont typeface="Wingdings 3" pitchFamily="18" charset="2"/>
            </a:pPr>
            <a:r>
              <a:rPr dirty="0"/>
              <a:t>Can insert itself into other programs in a system.</a:t>
            </a:r>
            <a:endParaRPr dirty="0"/>
          </a:p>
          <a:p>
            <a:pPr lvl="1" eaLnBrk="1" hangingPunct="1">
              <a:buClr>
                <a:schemeClr val="accent2"/>
              </a:buClr>
              <a:buSzPct val="76000"/>
              <a:buFont typeface="Wingdings 3" pitchFamily="18" charset="2"/>
            </a:pPr>
            <a:r>
              <a:rPr dirty="0"/>
              <a:t>Worm is a virus that can replicate itself to other systems using network.</a:t>
            </a:r>
            <a:endParaRPr dirty="0"/>
          </a:p>
          <a:p>
            <a:pPr lvl="1" eaLnBrk="1" hangingPunct="1">
              <a:buClr>
                <a:schemeClr val="accent2"/>
              </a:buClr>
              <a:buSzPct val="76000"/>
              <a:buFont typeface="Wingdings 3" pitchFamily="18" charset="2"/>
            </a:pPr>
            <a:r>
              <a:rPr dirty="0"/>
              <a:t>Biggest threat to personal computing.</a:t>
            </a:r>
            <a:endParaRPr dirty="0"/>
          </a:p>
          <a:p>
            <a:pPr eaLnBrk="1" hangingPunct="1">
              <a:buClr>
                <a:schemeClr val="accent1"/>
              </a:buClr>
              <a:buSzPct val="76000"/>
              <a:buFont typeface="Wingdings 3" pitchFamily="18" charset="2"/>
            </a:pPr>
            <a:r>
              <a:rPr dirty="0"/>
              <a:t>Trojan Horse</a:t>
            </a:r>
            <a:endParaRPr dirty="0"/>
          </a:p>
          <a:p>
            <a:pPr lvl="1" eaLnBrk="1" hangingPunct="1">
              <a:buClr>
                <a:schemeClr val="accent2"/>
              </a:buClr>
              <a:buSzPct val="76000"/>
              <a:buFont typeface="Wingdings 3" pitchFamily="18" charset="2"/>
            </a:pPr>
            <a:r>
              <a:rPr dirty="0"/>
              <a:t>A program that performs malicious or unauthorized  acts.</a:t>
            </a:r>
            <a:endParaRPr dirty="0"/>
          </a:p>
          <a:p>
            <a:pPr lvl="1" eaLnBrk="1" hangingPunct="1">
              <a:buClr>
                <a:schemeClr val="accent2"/>
              </a:buClr>
              <a:buSzPct val="76000"/>
              <a:buFont typeface="Wingdings 3" pitchFamily="18" charset="2"/>
            </a:pPr>
            <a:r>
              <a:rPr dirty="0"/>
              <a:t>Distributed as a good program.</a:t>
            </a:r>
            <a:endParaRPr dirty="0"/>
          </a:p>
          <a:p>
            <a:pPr lvl="1" eaLnBrk="1" hangingPunct="1">
              <a:buClr>
                <a:schemeClr val="accent2"/>
              </a:buClr>
              <a:buSzPct val="76000"/>
              <a:buFont typeface="Wingdings 3" pitchFamily="18" charset="2"/>
            </a:pPr>
            <a:r>
              <a:rPr dirty="0"/>
              <a:t>May be hidden within a good program.</a:t>
            </a:r>
            <a:endParaRPr dirty="0"/>
          </a:p>
          <a:p>
            <a:pPr eaLnBrk="1" hangingPunct="1">
              <a:buClr>
                <a:schemeClr val="accent1"/>
              </a:buClr>
              <a:buSzPct val="76000"/>
              <a:buFont typeface="Wingdings 3" pitchFamily="18" charset="2"/>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31747" name="Content Placeholder 2"/>
          <p:cNvSpPr>
            <a:spLocks noGrp="1"/>
          </p:cNvSpPr>
          <p:nvPr>
            <p:ph sz="quarter" idx="1"/>
          </p:nvPr>
        </p:nvSpPr>
        <p:spPr>
          <a:xfrm>
            <a:off x="457200" y="1219200"/>
            <a:ext cx="8229600" cy="51054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Denial of Service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DoS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Making system unavailable to legitimate users.</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Impersonation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Assuming someone else’s identity and enjoying his privileges.</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Salami Technique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Diverting small amount of money from a large number of accounts maintained by the system.</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Small amounts go unnoticed.</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Spoofing</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Configuring a computer to assume some other computers identity.</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53251" name="Content Placeholder 2"/>
          <p:cNvSpPr>
            <a:spLocks noGrp="1"/>
          </p:cNvSpPr>
          <p:nvPr>
            <p:ph sz="quarter" idx="1"/>
          </p:nvPr>
        </p:nvSpPr>
        <p:spPr>
          <a:xfrm>
            <a:off x="457200" y="1219200"/>
            <a:ext cx="8229600" cy="5029200"/>
          </a:xfrm>
          <a:ln/>
        </p:spPr>
        <p:txBody>
          <a:bodyPr vert="horz" wrap="square" lIns="91440" tIns="45720" rIns="91440" bIns="45720" anchor="t" anchorCtr="0"/>
          <a:p>
            <a:pPr eaLnBrk="1" hangingPunct="1">
              <a:buClr>
                <a:schemeClr val="accent1"/>
              </a:buClr>
              <a:buSzPct val="76000"/>
              <a:buFont typeface="Wingdings 3" pitchFamily="18" charset="2"/>
            </a:pPr>
            <a:r>
              <a:rPr dirty="0"/>
              <a:t>Scavenging</a:t>
            </a:r>
            <a:endParaRPr dirty="0"/>
          </a:p>
          <a:p>
            <a:pPr lvl="1" eaLnBrk="1" hangingPunct="1">
              <a:buClr>
                <a:schemeClr val="accent2"/>
              </a:buClr>
              <a:buSzPct val="76000"/>
              <a:buFont typeface="Wingdings 3" pitchFamily="18" charset="2"/>
            </a:pPr>
            <a:r>
              <a:rPr dirty="0"/>
              <a:t>Unauthorized access to information by searching through the remains after a job is finished.</a:t>
            </a:r>
            <a:endParaRPr dirty="0"/>
          </a:p>
          <a:p>
            <a:pPr lvl="1" eaLnBrk="1" hangingPunct="1">
              <a:buClr>
                <a:schemeClr val="accent2"/>
              </a:buClr>
              <a:buSzPct val="76000"/>
              <a:buFont typeface="Wingdings 3" pitchFamily="18" charset="2"/>
            </a:pPr>
            <a:r>
              <a:rPr dirty="0"/>
              <a:t>Dumpster diving</a:t>
            </a:r>
            <a:endParaRPr dirty="0"/>
          </a:p>
          <a:p>
            <a:pPr eaLnBrk="1" hangingPunct="1">
              <a:buClr>
                <a:schemeClr val="accent1"/>
              </a:buClr>
              <a:buSzPct val="76000"/>
              <a:buFont typeface="Wingdings 3" pitchFamily="18" charset="2"/>
            </a:pPr>
            <a:r>
              <a:rPr dirty="0"/>
              <a:t>Data Leakage</a:t>
            </a:r>
            <a:endParaRPr dirty="0"/>
          </a:p>
          <a:p>
            <a:pPr lvl="1" eaLnBrk="1" hangingPunct="1">
              <a:buClr>
                <a:schemeClr val="accent2"/>
              </a:buClr>
              <a:buSzPct val="76000"/>
              <a:buFont typeface="Wingdings 3" pitchFamily="18" charset="2"/>
            </a:pPr>
            <a:r>
              <a:rPr dirty="0"/>
              <a:t>Various techniques are used to obtain stored data</a:t>
            </a:r>
            <a:endParaRPr dirty="0"/>
          </a:p>
          <a:p>
            <a:pPr lvl="1" eaLnBrk="1" hangingPunct="1">
              <a:buClr>
                <a:schemeClr val="accent2"/>
              </a:buClr>
              <a:buSzPct val="76000"/>
              <a:buFont typeface="Wingdings 3" pitchFamily="18" charset="2"/>
            </a:pPr>
            <a:r>
              <a:rPr dirty="0"/>
              <a:t>SQL injection</a:t>
            </a:r>
            <a:endParaRPr dirty="0"/>
          </a:p>
          <a:p>
            <a:pPr lvl="1" eaLnBrk="1" hangingPunct="1">
              <a:buClr>
                <a:schemeClr val="accent2"/>
              </a:buClr>
              <a:buSzPct val="76000"/>
              <a:buFont typeface="Wingdings 3" pitchFamily="18" charset="2"/>
            </a:pPr>
            <a:r>
              <a:rPr dirty="0"/>
              <a:t>Error Outputs</a:t>
            </a:r>
            <a:endParaRPr dirty="0"/>
          </a:p>
          <a:p>
            <a:pPr eaLnBrk="1" hangingPunct="1">
              <a:buClr>
                <a:schemeClr val="accent1"/>
              </a:buClr>
              <a:buSzPct val="76000"/>
              <a:buFont typeface="Wingdings 3" pitchFamily="18" charset="2"/>
            </a:pPr>
            <a:r>
              <a:rPr dirty="0"/>
              <a:t>Wiretapping</a:t>
            </a:r>
            <a:endParaRPr dirty="0"/>
          </a:p>
          <a:p>
            <a:pPr lvl="1" eaLnBrk="1" hangingPunct="1">
              <a:buClr>
                <a:schemeClr val="accent2"/>
              </a:buClr>
              <a:buSzPct val="76000"/>
              <a:buFont typeface="Wingdings 3" pitchFamily="18" charset="2"/>
            </a:pPr>
            <a:r>
              <a:rPr dirty="0"/>
              <a:t>Tapping computer transmission lines to obtain data.</a:t>
            </a:r>
            <a:endParaRPr dirty="0"/>
          </a:p>
          <a:p>
            <a:pPr eaLnBrk="1" hangingPunct="1">
              <a:buClr>
                <a:schemeClr val="accent1"/>
              </a:buClr>
              <a:buSzPct val="76000"/>
              <a:buFont typeface="Wingdings 3" pitchFamily="18" charset="2"/>
            </a:pPr>
            <a:r>
              <a:rPr dirty="0"/>
              <a:t>Theft of Mobile Devices</a:t>
            </a:r>
            <a:endParaRPr dirty="0"/>
          </a:p>
          <a:p>
            <a:pPr lvl="1" eaLnBrk="1" hangingPunct="1">
              <a:buClr>
                <a:schemeClr val="accent2"/>
              </a:buClr>
              <a:buSzPct val="76000"/>
              <a:buFont typeface="Wingdings 3" pitchFamily="18" charset="2"/>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54275"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dirty="0"/>
              <a:t>Myths, rumors and hoaxes</a:t>
            </a:r>
            <a:endParaRPr dirty="0"/>
          </a:p>
          <a:p>
            <a:pPr lvl="1" eaLnBrk="1" hangingPunct="1">
              <a:buClr>
                <a:schemeClr val="accent2"/>
              </a:buClr>
              <a:buSzPct val="76000"/>
              <a:buFont typeface="Wingdings 3" pitchFamily="18" charset="2"/>
            </a:pPr>
            <a:r>
              <a:rPr dirty="0"/>
              <a:t>Created by sending false emails to as many people as possible.</a:t>
            </a:r>
            <a:endParaRPr dirty="0"/>
          </a:p>
          <a:p>
            <a:pPr lvl="1" eaLnBrk="1" hangingPunct="1">
              <a:buClr>
                <a:schemeClr val="accent2"/>
              </a:buClr>
              <a:buSzPct val="76000"/>
              <a:buFont typeface="Wingdings 3" pitchFamily="18" charset="2"/>
            </a:pPr>
            <a:r>
              <a:rPr dirty="0"/>
              <a:t>These may have significant impact on companies, their reputation and business.</a:t>
            </a:r>
            <a:endParaRPr dirty="0"/>
          </a:p>
          <a:p>
            <a:pPr lvl="1" eaLnBrk="1" hangingPunct="1">
              <a:buClr>
                <a:schemeClr val="accent2"/>
              </a:buClr>
              <a:buSzPct val="76000"/>
              <a:buFont typeface="Wingdings 3" pitchFamily="18" charset="2"/>
            </a:pPr>
            <a:endParaRPr dirty="0"/>
          </a:p>
          <a:p>
            <a:pPr eaLnBrk="1" hangingPunct="1">
              <a:buClr>
                <a:schemeClr val="accent1"/>
              </a:buClr>
              <a:buSzPct val="76000"/>
              <a:buFont typeface="Wingdings 3" pitchFamily="18" charset="2"/>
            </a:pPr>
            <a:r>
              <a:rPr dirty="0"/>
              <a:t>Web Site Attacks</a:t>
            </a:r>
            <a:endParaRPr dirty="0"/>
          </a:p>
          <a:p>
            <a:pPr lvl="1" eaLnBrk="1" hangingPunct="1">
              <a:buClr>
                <a:schemeClr val="accent2"/>
              </a:buClr>
              <a:buSzPct val="76000"/>
              <a:buFont typeface="Wingdings 3" pitchFamily="18" charset="2"/>
            </a:pPr>
            <a:r>
              <a:rPr dirty="0"/>
              <a:t>Web site defacement</a:t>
            </a:r>
            <a:endParaRPr dirty="0"/>
          </a:p>
          <a:p>
            <a:pPr lvl="1" eaLnBrk="1" hangingPunct="1">
              <a:buClr>
                <a:schemeClr val="accent2"/>
              </a:buClr>
              <a:buSzPct val="76000"/>
              <a:buFont typeface="Wingdings 3" pitchFamily="18" charset="2"/>
            </a:pPr>
            <a:r>
              <a:rPr dirty="0"/>
              <a:t>Adding wrong information</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Increase in cyber crime rates</a:t>
            </a:r>
            <a:endParaRPr dirty="0"/>
          </a:p>
          <a:p>
            <a:pPr lvl="1" eaLnBrk="1" hangingPunct="1">
              <a:buClr>
                <a:schemeClr val="accent2"/>
              </a:buClr>
              <a:buSzPct val="76000"/>
              <a:buFont typeface="Wingdings 3" pitchFamily="18" charset="2"/>
            </a:pPr>
            <a:r>
              <a:rPr dirty="0"/>
              <a:t>Organized cyber criminals </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55299" name="Content Placeholder 2"/>
          <p:cNvSpPr>
            <a:spLocks noGrp="1"/>
          </p:cNvSpPr>
          <p:nvPr>
            <p:ph sz="quarter" idx="1"/>
          </p:nvPr>
        </p:nvSpPr>
        <p:spPr>
          <a:xfrm>
            <a:off x="457200" y="1219200"/>
            <a:ext cx="8229600" cy="5105400"/>
          </a:xfrm>
          <a:ln/>
        </p:spPr>
        <p:txBody>
          <a:bodyPr vert="horz" wrap="square" lIns="91440" tIns="45720" rIns="91440" bIns="45720" anchor="t" anchorCtr="0"/>
          <a:p>
            <a:pPr lvl="1" eaLnBrk="1" hangingPunct="1">
              <a:buClr>
                <a:schemeClr val="accent2"/>
              </a:buClr>
              <a:buSzPct val="76000"/>
              <a:buFont typeface="Wingdings 3" pitchFamily="18" charset="2"/>
            </a:pPr>
            <a:r>
              <a:rPr dirty="0"/>
              <a:t>Employee Issues</a:t>
            </a:r>
            <a:endParaRPr dirty="0"/>
          </a:p>
          <a:p>
            <a:pPr lvl="2" eaLnBrk="1" hangingPunct="1">
              <a:buClr>
                <a:srgbClr val="BCBCBC"/>
              </a:buClr>
              <a:buSzPct val="76000"/>
              <a:buFont typeface="Wingdings 3" pitchFamily="18" charset="2"/>
            </a:pPr>
            <a:r>
              <a:rPr dirty="0"/>
              <a:t>Disgruntle Employees</a:t>
            </a:r>
            <a:endParaRPr dirty="0"/>
          </a:p>
          <a:p>
            <a:pPr lvl="2" eaLnBrk="1" hangingPunct="1">
              <a:buClr>
                <a:srgbClr val="BCBCBC"/>
              </a:buClr>
              <a:buSzPct val="76000"/>
              <a:buFont typeface="Wingdings 3" pitchFamily="18" charset="2"/>
            </a:pPr>
            <a:r>
              <a:rPr dirty="0"/>
              <a:t>Availability of hacking tools</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Social Engineering Attacks</a:t>
            </a:r>
            <a:endParaRPr dirty="0"/>
          </a:p>
          <a:p>
            <a:pPr lvl="2" eaLnBrk="1" hangingPunct="1">
              <a:buClr>
                <a:srgbClr val="BCBCBC"/>
              </a:buClr>
              <a:buSzPct val="76000"/>
              <a:buFont typeface="Wingdings 3" pitchFamily="18" charset="2"/>
            </a:pPr>
            <a:r>
              <a:rPr dirty="0"/>
              <a:t>Sharing Passwords</a:t>
            </a:r>
            <a:endParaRPr dirty="0"/>
          </a:p>
          <a:p>
            <a:pPr lvl="2" eaLnBrk="1" hangingPunct="1">
              <a:buClr>
                <a:srgbClr val="BCBCBC"/>
              </a:buClr>
              <a:buSzPct val="76000"/>
              <a:buFont typeface="Wingdings 3" pitchFamily="18" charset="2"/>
            </a:pPr>
            <a:r>
              <a:rPr dirty="0"/>
              <a:t>Sharing Official Systems</a:t>
            </a:r>
            <a:endParaRPr dirty="0"/>
          </a:p>
          <a:p>
            <a:pPr lvl="2" eaLnBrk="1" hangingPunct="1">
              <a:buClr>
                <a:srgbClr val="BCBCBC"/>
              </a:buClr>
              <a:buSzPct val="76000"/>
              <a:buFont typeface="Wingdings 3" pitchFamily="18" charset="2"/>
            </a:pPr>
            <a:r>
              <a:rPr dirty="0"/>
              <a:t>Not following clean desk policy</a:t>
            </a:r>
            <a:endParaRPr dirty="0"/>
          </a:p>
          <a:p>
            <a:pPr lvl="2" eaLnBrk="1" hangingPunct="1">
              <a:buClr>
                <a:srgbClr val="BCBCBC"/>
              </a:buClr>
              <a:buSzPct val="76000"/>
              <a:buFont typeface="Wingdings 3" pitchFamily="18" charset="2"/>
            </a:pPr>
            <a:endParaRPr dirty="0"/>
          </a:p>
          <a:p>
            <a:pPr lvl="1" eaLnBrk="1" hangingPunct="1">
              <a:buClr>
                <a:schemeClr val="accent2"/>
              </a:buClr>
              <a:buSzPct val="76000"/>
              <a:buFont typeface="Wingdings 3" pitchFamily="18" charset="2"/>
            </a:pPr>
            <a:r>
              <a:rPr dirty="0"/>
              <a:t>Rise in Mobile workers</a:t>
            </a:r>
            <a:endParaRPr dirty="0"/>
          </a:p>
          <a:p>
            <a:pPr lvl="2" eaLnBrk="1" hangingPunct="1">
              <a:buClr>
                <a:srgbClr val="BCBCBC"/>
              </a:buClr>
              <a:buSzPct val="76000"/>
              <a:buFont typeface="Wingdings 3" pitchFamily="18" charset="2"/>
            </a:pPr>
            <a:r>
              <a:rPr dirty="0"/>
              <a:t>Use mobile devices</a:t>
            </a:r>
            <a:endParaRPr dirty="0"/>
          </a:p>
          <a:p>
            <a:pPr lvl="2" eaLnBrk="1" hangingPunct="1">
              <a:buClr>
                <a:srgbClr val="BCBCBC"/>
              </a:buClr>
              <a:buSzPct val="76000"/>
              <a:buFont typeface="Wingdings 3" pitchFamily="18" charset="2"/>
            </a:pPr>
            <a:r>
              <a:rPr dirty="0"/>
              <a:t>Wireless access</a:t>
            </a:r>
            <a:endParaRPr dirty="0"/>
          </a:p>
          <a:p>
            <a:pPr lvl="2" eaLnBrk="1" hangingPunct="1">
              <a:buClr>
                <a:srgbClr val="BCBCBC"/>
              </a:buClr>
              <a:buSzPct val="76000"/>
              <a:buFont typeface="Wingdings 3" pitchFamily="18" charset="2"/>
            </a:pPr>
            <a:r>
              <a:rPr dirty="0"/>
              <a:t>Lots of organization data exposed</a:t>
            </a:r>
            <a:endParaRPr dirty="0"/>
          </a:p>
          <a:p>
            <a:pPr lvl="1" eaLnBrk="1" hangingPunct="1">
              <a:buClr>
                <a:schemeClr val="accent2"/>
              </a:buClr>
              <a:buSzPct val="76000"/>
              <a:buFont typeface="Wingdings 3" pitchFamily="18" charset="2"/>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56323" name="Content Placeholder 2"/>
          <p:cNvSpPr>
            <a:spLocks noGrp="1"/>
          </p:cNvSpPr>
          <p:nvPr>
            <p:ph sz="quarter" idx="1"/>
          </p:nvPr>
        </p:nvSpPr>
        <p:spPr>
          <a:xfrm>
            <a:off x="457200" y="1219200"/>
            <a:ext cx="8229600" cy="5029200"/>
          </a:xfrm>
          <a:ln/>
        </p:spPr>
        <p:txBody>
          <a:bodyPr vert="horz" wrap="square" lIns="91440" tIns="45720" rIns="91440" bIns="45720" anchor="t" anchorCtr="0"/>
          <a:p>
            <a:pPr eaLnBrk="1" hangingPunct="1">
              <a:buClr>
                <a:schemeClr val="accent1"/>
              </a:buClr>
              <a:buSzPct val="76000"/>
              <a:buFont typeface="Wingdings 3" pitchFamily="18" charset="2"/>
            </a:pPr>
            <a:r>
              <a:rPr dirty="0"/>
              <a:t>Basic of the effective Security Management.</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Organization require to know the damage caused when security incident or an attack happens.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This helps management to decide the budget for security related expenditures.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Organizations can not secure everything.</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Organizations can not spend too much on security.</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31747"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Five things to be considered while evaluating threat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Asset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Something of value to the organization</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Actor / Attacker</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Who or what may violate the security requirement</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Motive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Deliberate or accidental</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Access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How the attacker will access the asset.</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Loss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Loss due a threat</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itchFamily="18" charset="2"/>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2291" name="Content Placeholder 2"/>
          <p:cNvSpPr>
            <a:spLocks noGrp="1"/>
          </p:cNvSpPr>
          <p:nvPr>
            <p:ph sz="quarter" idx="1"/>
          </p:nvPr>
        </p:nvSpPr>
        <p:spPr>
          <a:xfrm>
            <a:off x="457200" y="1219200"/>
            <a:ext cx="8229600" cy="5029200"/>
          </a:xfrm>
          <a:ln/>
        </p:spPr>
        <p:txBody>
          <a:bodyPr vert="horz" wrap="square" lIns="91440" tIns="45720" rIns="91440" bIns="45720" anchor="t" anchorCtr="0"/>
          <a:p>
            <a:pPr eaLnBrk="1" hangingPunct="1">
              <a:buClr>
                <a:schemeClr val="accent1"/>
              </a:buClr>
              <a:buSzPct val="76000"/>
              <a:buFont typeface="Wingdings 3" pitchFamily="18" charset="2"/>
            </a:pPr>
            <a:r>
              <a:rPr dirty="0"/>
              <a:t>Today Information Systems are mostly computerized, and software based.</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Information System is made of  hardware, software, data, procedures and people.</a:t>
            </a:r>
            <a:endParaRPr dirty="0"/>
          </a:p>
          <a:p>
            <a:pPr eaLnBrk="1" hangingPunct="1">
              <a:buClr>
                <a:schemeClr val="accent1"/>
              </a:buClr>
              <a:buSzPct val="76000"/>
              <a:buFont typeface="Wingdings 3" pitchFamily="18" charset="2"/>
            </a:pPr>
            <a:r>
              <a:rPr dirty="0"/>
              <a:t>The major functions of an IS are-</a:t>
            </a:r>
            <a:endParaRPr dirty="0"/>
          </a:p>
          <a:p>
            <a:pPr lvl="1" eaLnBrk="1" hangingPunct="1">
              <a:buClr>
                <a:schemeClr val="accent2"/>
              </a:buClr>
              <a:buSzPct val="76000"/>
              <a:buFont typeface="Wingdings 3" pitchFamily="18" charset="2"/>
            </a:pPr>
            <a:r>
              <a:rPr dirty="0"/>
              <a:t>Input</a:t>
            </a:r>
            <a:endParaRPr dirty="0"/>
          </a:p>
          <a:p>
            <a:pPr lvl="1" eaLnBrk="1" hangingPunct="1">
              <a:buClr>
                <a:schemeClr val="accent2"/>
              </a:buClr>
              <a:buSzPct val="76000"/>
              <a:buFont typeface="Wingdings 3" pitchFamily="18" charset="2"/>
            </a:pPr>
            <a:r>
              <a:rPr dirty="0"/>
              <a:t>Storage</a:t>
            </a:r>
            <a:endParaRPr dirty="0"/>
          </a:p>
          <a:p>
            <a:pPr lvl="1" eaLnBrk="1" hangingPunct="1">
              <a:buClr>
                <a:schemeClr val="accent2"/>
              </a:buClr>
              <a:buSzPct val="76000"/>
              <a:buFont typeface="Wingdings 3" pitchFamily="18" charset="2"/>
            </a:pPr>
            <a:r>
              <a:rPr dirty="0"/>
              <a:t>Processing / manipulation </a:t>
            </a:r>
            <a:endParaRPr dirty="0"/>
          </a:p>
          <a:p>
            <a:pPr lvl="1" eaLnBrk="1" hangingPunct="1">
              <a:buClr>
                <a:schemeClr val="accent2"/>
              </a:buClr>
              <a:buSzPct val="76000"/>
              <a:buFont typeface="Wingdings 3" pitchFamily="18" charset="2"/>
            </a:pPr>
            <a:r>
              <a:rPr dirty="0"/>
              <a:t>Control</a:t>
            </a:r>
            <a:endParaRPr dirty="0"/>
          </a:p>
          <a:p>
            <a:pPr lvl="1" eaLnBrk="1" hangingPunct="1">
              <a:buClr>
                <a:schemeClr val="accent2"/>
              </a:buClr>
              <a:buSzPct val="76000"/>
              <a:buFont typeface="Wingdings 3" pitchFamily="18" charset="2"/>
            </a:pPr>
            <a:r>
              <a:rPr dirty="0"/>
              <a:t>Output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58371"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Types of assets</a:t>
            </a:r>
            <a:endParaRPr dirty="0"/>
          </a:p>
          <a:p>
            <a:pPr lvl="2" eaLnBrk="1" hangingPunct="1">
              <a:buClr>
                <a:srgbClr val="BCBCBC"/>
              </a:buClr>
              <a:buSzPct val="76000"/>
              <a:buFont typeface="Wingdings 3" pitchFamily="18" charset="2"/>
            </a:pPr>
            <a:endParaRPr dirty="0"/>
          </a:p>
          <a:p>
            <a:pPr lvl="1" eaLnBrk="1" hangingPunct="1">
              <a:buClr>
                <a:schemeClr val="accent2"/>
              </a:buClr>
              <a:buSzPct val="76000"/>
              <a:buFont typeface="Wingdings 3" pitchFamily="18" charset="2"/>
            </a:pPr>
            <a:r>
              <a:rPr dirty="0"/>
              <a:t>Hardware</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Software</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Information</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Systems</a:t>
            </a:r>
            <a:endParaRPr dirty="0"/>
          </a:p>
          <a:p>
            <a:pPr lvl="1" eaLnBrk="1" hangingPunct="1">
              <a:buClr>
                <a:schemeClr val="accent2"/>
              </a:buClr>
              <a:buSzPct val="76000"/>
              <a:buFont typeface="Wingdings 3" pitchFamily="18" charset="2"/>
            </a:pPr>
            <a:endParaRPr dirty="0"/>
          </a:p>
          <a:p>
            <a:pPr lvl="1" eaLnBrk="1" hangingPunct="1">
              <a:buClr>
                <a:schemeClr val="accent2"/>
              </a:buClr>
              <a:buSzPct val="76000"/>
              <a:buFont typeface="Wingdings 3" pitchFamily="18" charset="2"/>
            </a:pPr>
            <a:r>
              <a:rPr dirty="0"/>
              <a:t>People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59395"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dirty="0"/>
              <a:t>Classify Assets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Tag Assets based on their value to the organization.</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Find various threats to important assets.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Tag threats for an asset.</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Find the threats which have maximum risk.</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Calculate the loss due to these threats.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60419"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Cost of a threat can be calculated considering following factors</a:t>
            </a:r>
            <a:endParaRPr dirty="0"/>
          </a:p>
          <a:p>
            <a:pPr lvl="1" eaLnBrk="1" hangingPunct="1">
              <a:buClr>
                <a:schemeClr val="accent2"/>
              </a:buClr>
              <a:buSzPct val="76000"/>
              <a:buFont typeface="Wingdings 3" pitchFamily="18" charset="2"/>
            </a:pPr>
            <a:r>
              <a:rPr dirty="0"/>
              <a:t>Productivity</a:t>
            </a:r>
            <a:endParaRPr dirty="0"/>
          </a:p>
          <a:p>
            <a:pPr lvl="2" eaLnBrk="1" hangingPunct="1">
              <a:buClr>
                <a:srgbClr val="BCBCBC"/>
              </a:buClr>
              <a:buSzPct val="76000"/>
              <a:buFont typeface="Wingdings 3" pitchFamily="18" charset="2"/>
            </a:pPr>
            <a:r>
              <a:rPr dirty="0"/>
              <a:t>No. of employees affected </a:t>
            </a:r>
            <a:endParaRPr dirty="0"/>
          </a:p>
          <a:p>
            <a:pPr lvl="2" eaLnBrk="1" hangingPunct="1">
              <a:buClr>
                <a:srgbClr val="BCBCBC"/>
              </a:buClr>
              <a:buSzPct val="76000"/>
              <a:buFont typeface="Wingdings 3" pitchFamily="18" charset="2"/>
            </a:pPr>
            <a:r>
              <a:rPr dirty="0"/>
              <a:t>No. of hours wasted</a:t>
            </a:r>
            <a:endParaRPr dirty="0"/>
          </a:p>
          <a:p>
            <a:pPr lvl="2" eaLnBrk="1" hangingPunct="1">
              <a:buClr>
                <a:srgbClr val="BCBCBC"/>
              </a:buClr>
              <a:buSzPct val="76000"/>
              <a:buFont typeface="Wingdings 3" pitchFamily="18" charset="2"/>
            </a:pPr>
            <a:r>
              <a:rPr dirty="0"/>
              <a:t>Cost per hour / per employee</a:t>
            </a:r>
            <a:endParaRPr dirty="0"/>
          </a:p>
          <a:p>
            <a:pPr lvl="1" eaLnBrk="1" hangingPunct="1">
              <a:buClr>
                <a:schemeClr val="accent2"/>
              </a:buClr>
              <a:buSzPct val="76000"/>
              <a:buFont typeface="Wingdings 3" pitchFamily="18" charset="2"/>
            </a:pPr>
            <a:r>
              <a:rPr dirty="0"/>
              <a:t>Revenue</a:t>
            </a:r>
            <a:endParaRPr dirty="0"/>
          </a:p>
          <a:p>
            <a:pPr lvl="2" eaLnBrk="1" hangingPunct="1">
              <a:buClr>
                <a:srgbClr val="BCBCBC"/>
              </a:buClr>
              <a:buSzPct val="76000"/>
              <a:buFont typeface="Wingdings 3" pitchFamily="18" charset="2"/>
            </a:pPr>
            <a:r>
              <a:rPr dirty="0"/>
              <a:t>Direct financial loss</a:t>
            </a:r>
            <a:endParaRPr dirty="0"/>
          </a:p>
          <a:p>
            <a:pPr lvl="2" eaLnBrk="1" hangingPunct="1">
              <a:buClr>
                <a:srgbClr val="BCBCBC"/>
              </a:buClr>
              <a:buSzPct val="76000"/>
              <a:buFont typeface="Wingdings 3" pitchFamily="18" charset="2"/>
            </a:pPr>
            <a:r>
              <a:rPr dirty="0"/>
              <a:t>Future business loss</a:t>
            </a:r>
            <a:endParaRPr dirty="0"/>
          </a:p>
          <a:p>
            <a:pPr lvl="1" eaLnBrk="1" hangingPunct="1">
              <a:buClr>
                <a:schemeClr val="accent2"/>
              </a:buClr>
              <a:buSzPct val="76000"/>
              <a:buFont typeface="Wingdings 3" pitchFamily="18" charset="2"/>
            </a:pPr>
            <a:r>
              <a:rPr dirty="0"/>
              <a:t>Financial Performance</a:t>
            </a:r>
            <a:endParaRPr dirty="0"/>
          </a:p>
          <a:p>
            <a:pPr lvl="2" eaLnBrk="1" hangingPunct="1">
              <a:buClr>
                <a:srgbClr val="BCBCBC"/>
              </a:buClr>
              <a:buSzPct val="76000"/>
              <a:buFont typeface="Wingdings 3" pitchFamily="18" charset="2"/>
            </a:pPr>
            <a:r>
              <a:rPr dirty="0"/>
              <a:t>Credit rating and stock price</a:t>
            </a:r>
            <a:endParaRPr dirty="0"/>
          </a:p>
          <a:p>
            <a:pPr lvl="1" eaLnBrk="1" hangingPunct="1">
              <a:buClr>
                <a:schemeClr val="accent2"/>
              </a:buClr>
              <a:buSzPct val="76000"/>
              <a:buFont typeface="Wingdings 3" pitchFamily="18" charset="2"/>
            </a:pPr>
            <a:r>
              <a:rPr dirty="0"/>
              <a:t>Other Expenses</a:t>
            </a:r>
            <a:endParaRPr dirty="0"/>
          </a:p>
          <a:p>
            <a:pPr lvl="1" eaLnBrk="1" hangingPunct="1">
              <a:buClr>
                <a:schemeClr val="accent2"/>
              </a:buClr>
              <a:buSzPct val="76000"/>
              <a:buFont typeface="Wingdings 3" pitchFamily="18" charset="2"/>
            </a:pPr>
            <a:r>
              <a:rPr dirty="0"/>
              <a:t>Hidden Costs</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ln/>
        </p:spPr>
        <p:txBody>
          <a:bodyPr vert="horz" wrap="square" lIns="91440" tIns="45720" rIns="91440" bIns="45720" anchor="b" anchorCtr="0"/>
          <a:p>
            <a:pPr eaLnBrk="1" hangingPunct="1"/>
            <a:r>
              <a:rPr dirty="0"/>
              <a:t>Classification of Threats </a:t>
            </a:r>
            <a:endParaRPr dirty="0"/>
          </a:p>
        </p:txBody>
      </p:sp>
      <p:sp>
        <p:nvSpPr>
          <p:cNvPr id="61443"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Cost of a threat can be calculated considering following factors</a:t>
            </a:r>
            <a:endParaRPr dirty="0"/>
          </a:p>
          <a:p>
            <a:pPr lvl="1" eaLnBrk="1" hangingPunct="1">
              <a:buClr>
                <a:schemeClr val="accent2"/>
              </a:buClr>
              <a:buSzPct val="76000"/>
              <a:buFont typeface="Wingdings 3" pitchFamily="18" charset="2"/>
            </a:pPr>
            <a:r>
              <a:rPr dirty="0"/>
              <a:t>Other Expenses</a:t>
            </a:r>
            <a:endParaRPr dirty="0"/>
          </a:p>
          <a:p>
            <a:pPr lvl="2" eaLnBrk="1" hangingPunct="1">
              <a:buClr>
                <a:srgbClr val="BCBCBC"/>
              </a:buClr>
              <a:buSzPct val="76000"/>
              <a:buFont typeface="Wingdings 3" pitchFamily="18" charset="2"/>
            </a:pPr>
            <a:r>
              <a:rPr dirty="0"/>
              <a:t>Overtime Costs</a:t>
            </a:r>
            <a:endParaRPr dirty="0"/>
          </a:p>
          <a:p>
            <a:pPr lvl="2" eaLnBrk="1" hangingPunct="1">
              <a:buClr>
                <a:srgbClr val="BCBCBC"/>
              </a:buClr>
              <a:buSzPct val="76000"/>
              <a:buFont typeface="Wingdings 3" pitchFamily="18" charset="2"/>
            </a:pPr>
            <a:r>
              <a:rPr dirty="0"/>
              <a:t>Travel Expenses</a:t>
            </a:r>
            <a:endParaRPr dirty="0"/>
          </a:p>
          <a:p>
            <a:pPr lvl="2" eaLnBrk="1" hangingPunct="1">
              <a:buClr>
                <a:srgbClr val="BCBCBC"/>
              </a:buClr>
              <a:buSzPct val="76000"/>
              <a:buFont typeface="Wingdings 3" pitchFamily="18" charset="2"/>
            </a:pPr>
            <a:r>
              <a:rPr dirty="0"/>
              <a:t>Third Party costs</a:t>
            </a:r>
            <a:endParaRPr dirty="0"/>
          </a:p>
          <a:p>
            <a:pPr lvl="2" eaLnBrk="1" hangingPunct="1">
              <a:buClr>
                <a:srgbClr val="BCBCBC"/>
              </a:buClr>
              <a:buSzPct val="76000"/>
              <a:buFont typeface="Wingdings 3" pitchFamily="18" charset="2"/>
            </a:pPr>
            <a:r>
              <a:rPr dirty="0"/>
              <a:t>Equipment Rental Costs</a:t>
            </a:r>
            <a:endParaRPr dirty="0"/>
          </a:p>
          <a:p>
            <a:pPr lvl="2" eaLnBrk="1" hangingPunct="1">
              <a:buClr>
                <a:srgbClr val="BCBCBC"/>
              </a:buClr>
              <a:buSzPct val="76000"/>
              <a:buFont typeface="Wingdings 3" pitchFamily="18" charset="2"/>
            </a:pPr>
            <a:endParaRPr dirty="0"/>
          </a:p>
          <a:p>
            <a:pPr lvl="1" eaLnBrk="1" hangingPunct="1">
              <a:buClr>
                <a:schemeClr val="accent2"/>
              </a:buClr>
              <a:buSzPct val="76000"/>
              <a:buFont typeface="Wingdings 3" pitchFamily="18" charset="2"/>
            </a:pPr>
            <a:r>
              <a:rPr dirty="0"/>
              <a:t>Hidden Costs</a:t>
            </a:r>
            <a:endParaRPr dirty="0"/>
          </a:p>
          <a:p>
            <a:pPr lvl="2" eaLnBrk="1" hangingPunct="1">
              <a:buClr>
                <a:srgbClr val="BCBCBC"/>
              </a:buClr>
              <a:buSzPct val="76000"/>
              <a:buFont typeface="Wingdings 3" pitchFamily="18" charset="2"/>
            </a:pPr>
            <a:r>
              <a:rPr dirty="0"/>
              <a:t>Difficult to calculate</a:t>
            </a:r>
            <a:endParaRPr dirty="0"/>
          </a:p>
          <a:p>
            <a:pPr lvl="2" eaLnBrk="1" hangingPunct="1">
              <a:buClr>
                <a:srgbClr val="BCBCBC"/>
              </a:buClr>
              <a:buSzPct val="76000"/>
              <a:buFont typeface="Wingdings 3" pitchFamily="18" charset="2"/>
            </a:pPr>
            <a:r>
              <a:rPr dirty="0"/>
              <a:t>Cost of damaged reputation</a:t>
            </a:r>
            <a:endParaRPr dirty="0"/>
          </a:p>
          <a:p>
            <a:pPr lvl="2" eaLnBrk="1" hangingPunct="1">
              <a:buClr>
                <a:srgbClr val="BCBCBC"/>
              </a:buClr>
              <a:buSzPct val="76000"/>
              <a:buFont typeface="Wingdings 3" pitchFamily="18" charset="2"/>
            </a:pPr>
            <a:r>
              <a:rPr dirty="0"/>
              <a:t>Loss of faith by customers, bankers or vendors</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62467"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The aim of the information system security is to protect organization assets.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If not fully protected at least limit damage to them.</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Limit access to information to authorized users only.</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Information systems controls play a crucial role to ensure secure operations of IS.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They safeguard the assets and the data within them.</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a:ln/>
        </p:spPr>
        <p:txBody>
          <a:bodyPr vert="horz" wrap="square" lIns="91440" tIns="45720" rIns="91440" bIns="45720" anchor="b" anchorCtr="0"/>
          <a:p>
            <a:pPr eaLnBrk="1" hangingPunct="1"/>
            <a:r>
              <a:rPr dirty="0"/>
              <a:t>Information System Security</a:t>
            </a:r>
            <a:endParaRPr dirty="0"/>
          </a:p>
        </p:txBody>
      </p:sp>
      <p:sp>
        <p:nvSpPr>
          <p:cNvPr id="63491"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The organization needs to develop a set of security policies, procedures and technological measures.</a:t>
            </a:r>
            <a:endParaRPr dirty="0"/>
          </a:p>
          <a:p>
            <a:pPr eaLnBrk="1" hangingPunct="1">
              <a:buClr>
                <a:schemeClr val="accent1"/>
              </a:buClr>
              <a:buSzPct val="76000"/>
              <a:buFont typeface="Wingdings 3" pitchFamily="18" charset="2"/>
            </a:pPr>
            <a:r>
              <a:rPr dirty="0"/>
              <a:t>Information System Controls-</a:t>
            </a:r>
            <a:endParaRPr dirty="0"/>
          </a:p>
          <a:p>
            <a:pPr lvl="1" eaLnBrk="1" hangingPunct="1">
              <a:buClr>
                <a:schemeClr val="accent2"/>
              </a:buClr>
              <a:buSzPct val="76000"/>
              <a:buFont typeface="Wingdings 3" pitchFamily="18" charset="2"/>
            </a:pPr>
            <a:r>
              <a:rPr dirty="0"/>
              <a:t>Preventive Controls</a:t>
            </a:r>
            <a:endParaRPr dirty="0"/>
          </a:p>
          <a:p>
            <a:pPr lvl="2" eaLnBrk="1" hangingPunct="1">
              <a:buClr>
                <a:srgbClr val="BCBCBC"/>
              </a:buClr>
              <a:buSzPct val="76000"/>
              <a:buFont typeface="Wingdings 3" pitchFamily="18" charset="2"/>
            </a:pPr>
            <a:r>
              <a:rPr dirty="0"/>
              <a:t>Prevent an error or attack</a:t>
            </a:r>
            <a:endParaRPr dirty="0"/>
          </a:p>
          <a:p>
            <a:pPr lvl="2" eaLnBrk="1" hangingPunct="1">
              <a:buClr>
                <a:srgbClr val="BCBCBC"/>
              </a:buClr>
              <a:buSzPct val="76000"/>
              <a:buFont typeface="Wingdings 3" pitchFamily="18" charset="2"/>
            </a:pPr>
            <a:endParaRPr dirty="0"/>
          </a:p>
          <a:p>
            <a:pPr lvl="1" eaLnBrk="1" hangingPunct="1">
              <a:buClr>
                <a:schemeClr val="accent2"/>
              </a:buClr>
              <a:buSzPct val="76000"/>
              <a:buFont typeface="Wingdings 3" pitchFamily="18" charset="2"/>
            </a:pPr>
            <a:r>
              <a:rPr dirty="0"/>
              <a:t>Detective Controls</a:t>
            </a:r>
            <a:endParaRPr dirty="0"/>
          </a:p>
          <a:p>
            <a:pPr lvl="2" eaLnBrk="1" hangingPunct="1">
              <a:buClr>
                <a:srgbClr val="BCBCBC"/>
              </a:buClr>
              <a:buSzPct val="76000"/>
              <a:buFont typeface="Wingdings 3" pitchFamily="18" charset="2"/>
            </a:pPr>
            <a:r>
              <a:rPr dirty="0"/>
              <a:t>Detect a security breach or incident</a:t>
            </a:r>
            <a:endParaRPr dirty="0"/>
          </a:p>
          <a:p>
            <a:pPr lvl="2" eaLnBrk="1" hangingPunct="1">
              <a:buClr>
                <a:srgbClr val="BCBCBC"/>
              </a:buClr>
              <a:buSzPct val="76000"/>
              <a:buFont typeface="Wingdings 3" pitchFamily="18" charset="2"/>
            </a:pPr>
            <a:endParaRPr dirty="0"/>
          </a:p>
          <a:p>
            <a:pPr lvl="1" eaLnBrk="1" hangingPunct="1">
              <a:buClr>
                <a:schemeClr val="accent2"/>
              </a:buClr>
              <a:buSzPct val="76000"/>
              <a:buFont typeface="Wingdings 3" pitchFamily="18" charset="2"/>
            </a:pPr>
            <a:r>
              <a:rPr dirty="0"/>
              <a:t>Corrective Controls</a:t>
            </a:r>
            <a:endParaRPr dirty="0"/>
          </a:p>
          <a:p>
            <a:pPr lvl="2" eaLnBrk="1" hangingPunct="1">
              <a:buClr>
                <a:srgbClr val="BCBCBC"/>
              </a:buClr>
              <a:buSzPct val="76000"/>
              <a:buFont typeface="Wingdings 3" pitchFamily="18" charset="2"/>
            </a:pPr>
            <a:r>
              <a:rPr dirty="0"/>
              <a:t>These control detect any error or incident and correct it.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ln/>
        </p:spPr>
        <p:txBody>
          <a:bodyPr vert="horz" wrap="square" lIns="91440" tIns="45720" rIns="91440" bIns="45720" anchor="b" anchorCtr="0"/>
          <a:p>
            <a:pPr eaLnBrk="1" hangingPunct="1"/>
            <a:endParaRPr dirty="0"/>
          </a:p>
        </p:txBody>
      </p:sp>
      <p:sp>
        <p:nvSpPr>
          <p:cNvPr id="116739"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sz="4400" dirty="0"/>
              <a:t>Questions ??????</a:t>
            </a:r>
            <a:endParaRPr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3315"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dirty="0"/>
              <a:t>IS are developed to help specific business functions.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Some Examples are-</a:t>
            </a:r>
            <a:endParaRPr dirty="0"/>
          </a:p>
          <a:p>
            <a:pPr lvl="1" eaLnBrk="1" hangingPunct="1">
              <a:buClr>
                <a:schemeClr val="accent2"/>
              </a:buClr>
              <a:buSzPct val="76000"/>
              <a:buFont typeface="Wingdings 3" pitchFamily="18" charset="2"/>
            </a:pPr>
            <a:r>
              <a:rPr dirty="0"/>
              <a:t>Enterprise Resource Planning (ERP)</a:t>
            </a:r>
            <a:endParaRPr dirty="0"/>
          </a:p>
          <a:p>
            <a:pPr lvl="1" eaLnBrk="1" hangingPunct="1">
              <a:buClr>
                <a:schemeClr val="accent2"/>
              </a:buClr>
              <a:buSzPct val="76000"/>
              <a:buFont typeface="Wingdings 3" pitchFamily="18" charset="2"/>
            </a:pPr>
            <a:r>
              <a:rPr dirty="0"/>
              <a:t>Financial Management  Information Systems (FMIS)</a:t>
            </a:r>
            <a:endParaRPr dirty="0"/>
          </a:p>
          <a:p>
            <a:pPr lvl="1" eaLnBrk="1" hangingPunct="1">
              <a:buClr>
                <a:schemeClr val="accent2"/>
              </a:buClr>
              <a:buSzPct val="76000"/>
              <a:buFont typeface="Wingdings 3" pitchFamily="18" charset="2"/>
            </a:pPr>
            <a:r>
              <a:rPr dirty="0"/>
              <a:t>Customer Relationship Management Systems (CRM)</a:t>
            </a:r>
            <a:endParaRPr dirty="0"/>
          </a:p>
          <a:p>
            <a:pPr lvl="1" eaLnBrk="1" hangingPunct="1">
              <a:buClr>
                <a:schemeClr val="accent2"/>
              </a:buClr>
              <a:buSzPct val="76000"/>
              <a:buFont typeface="Wingdings 3" pitchFamily="18" charset="2"/>
              <a:buNone/>
            </a:pPr>
            <a:endParaRPr dirty="0"/>
          </a:p>
          <a:p>
            <a:pPr lvl="1" eaLnBrk="1" hangingPunct="1">
              <a:buClr>
                <a:schemeClr val="accent2"/>
              </a:buClr>
              <a:buSzPct val="76000"/>
              <a:buFont typeface="Wingdings 3" pitchFamily="18" charset="2"/>
              <a:buNone/>
            </a:pPr>
            <a:endParaRPr dirty="0"/>
          </a:p>
        </p:txBody>
      </p:sp>
      <p:pic>
        <p:nvPicPr>
          <p:cNvPr id="13316" name="Picture 11" descr="Fig 1-3"/>
          <p:cNvPicPr>
            <a:picLocks noChangeAspect="1"/>
          </p:cNvPicPr>
          <p:nvPr/>
        </p:nvPicPr>
        <p:blipFill>
          <a:blip r:embed="rId1"/>
          <a:stretch>
            <a:fillRect/>
          </a:stretch>
        </p:blipFill>
        <p:spPr>
          <a:xfrm>
            <a:off x="533400" y="4191000"/>
            <a:ext cx="7961313" cy="20415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4339" name="Content Placeholder 2"/>
          <p:cNvSpPr>
            <a:spLocks noGrp="1"/>
          </p:cNvSpPr>
          <p:nvPr>
            <p:ph sz="quarter" idx="1"/>
          </p:nvPr>
        </p:nvSpPr>
        <p:spPr>
          <a:xfrm>
            <a:off x="457200" y="1219200"/>
            <a:ext cx="8229600" cy="5105400"/>
          </a:xfrm>
          <a:ln/>
        </p:spPr>
        <p:txBody>
          <a:bodyPr vert="horz" wrap="square" lIns="91440" tIns="45720" rIns="91440" bIns="45720" anchor="t" anchorCtr="0"/>
          <a:p>
            <a:pPr>
              <a:buClr>
                <a:schemeClr val="accent1"/>
              </a:buClr>
              <a:buSzPct val="76000"/>
              <a:buFont typeface="Wingdings 3" pitchFamily="18" charset="2"/>
            </a:pPr>
            <a:r>
              <a:rPr dirty="0"/>
              <a:t>Most common types of information systems used in business organizations</a:t>
            </a:r>
            <a:endParaRPr dirty="0"/>
          </a:p>
          <a:p>
            <a:pPr>
              <a:buClr>
                <a:schemeClr val="accent1"/>
              </a:buClr>
              <a:buSzPct val="76000"/>
              <a:buFont typeface="Wingdings 3" pitchFamily="18" charset="2"/>
            </a:pPr>
            <a:endParaRPr dirty="0"/>
          </a:p>
          <a:p>
            <a:pPr lvl="1">
              <a:buClr>
                <a:schemeClr val="accent2"/>
              </a:buClr>
              <a:buSzPct val="76000"/>
              <a:buFont typeface="Wingdings 3" pitchFamily="18" charset="2"/>
            </a:pPr>
            <a:r>
              <a:rPr dirty="0"/>
              <a:t>Electronic and mobile commerce systems</a:t>
            </a:r>
            <a:endParaRPr dirty="0"/>
          </a:p>
          <a:p>
            <a:pPr lvl="1">
              <a:buClr>
                <a:schemeClr val="accent2"/>
              </a:buClr>
              <a:buSzPct val="76000"/>
              <a:buFont typeface="Wingdings 3" pitchFamily="18" charset="2"/>
            </a:pPr>
            <a:endParaRPr dirty="0"/>
          </a:p>
          <a:p>
            <a:pPr lvl="1">
              <a:buClr>
                <a:schemeClr val="accent2"/>
              </a:buClr>
              <a:buSzPct val="76000"/>
              <a:buFont typeface="Wingdings 3" pitchFamily="18" charset="2"/>
            </a:pPr>
            <a:r>
              <a:rPr dirty="0"/>
              <a:t>Transaction processing systems</a:t>
            </a:r>
            <a:endParaRPr dirty="0"/>
          </a:p>
          <a:p>
            <a:pPr lvl="1">
              <a:buClr>
                <a:schemeClr val="accent2"/>
              </a:buClr>
              <a:buSzPct val="76000"/>
              <a:buFont typeface="Wingdings 3" pitchFamily="18" charset="2"/>
            </a:pPr>
            <a:endParaRPr dirty="0"/>
          </a:p>
          <a:p>
            <a:pPr lvl="1">
              <a:buClr>
                <a:schemeClr val="accent2"/>
              </a:buClr>
              <a:buSzPct val="76000"/>
              <a:buFont typeface="Wingdings 3" pitchFamily="18" charset="2"/>
            </a:pPr>
            <a:r>
              <a:rPr dirty="0"/>
              <a:t>Management information systems</a:t>
            </a:r>
            <a:endParaRPr dirty="0"/>
          </a:p>
          <a:p>
            <a:pPr lvl="1">
              <a:buClr>
                <a:schemeClr val="accent2"/>
              </a:buClr>
              <a:buSzPct val="76000"/>
              <a:buFont typeface="Wingdings 3" pitchFamily="18" charset="2"/>
            </a:pPr>
            <a:endParaRPr dirty="0"/>
          </a:p>
          <a:p>
            <a:pPr lvl="1">
              <a:buClr>
                <a:schemeClr val="accent2"/>
              </a:buClr>
              <a:buSzPct val="76000"/>
              <a:buFont typeface="Wingdings 3" pitchFamily="18" charset="2"/>
            </a:pPr>
            <a:r>
              <a:rPr dirty="0"/>
              <a:t>Decision support systems</a:t>
            </a:r>
            <a:endParaRPr dirty="0"/>
          </a:p>
          <a:p>
            <a:pPr lvl="1">
              <a:buClr>
                <a:schemeClr val="accent2"/>
              </a:buClr>
              <a:buSzPct val="76000"/>
              <a:buFont typeface="Wingdings 3" pitchFamily="18" charset="2"/>
            </a:pPr>
            <a:endParaRPr dirty="0"/>
          </a:p>
          <a:p>
            <a:pPr lvl="1">
              <a:buClr>
                <a:schemeClr val="accent2"/>
              </a:buClr>
              <a:buSzPct val="76000"/>
              <a:buFont typeface="Wingdings 3" pitchFamily="18" charset="2"/>
            </a:pPr>
            <a:r>
              <a:rPr dirty="0"/>
              <a:t>Specialized business information systems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5363" name="Content Placeholder 2"/>
          <p:cNvSpPr>
            <a:spLocks noGrp="1"/>
          </p:cNvSpPr>
          <p:nvPr>
            <p:ph sz="quarter" idx="1"/>
          </p:nvPr>
        </p:nvSpPr>
        <p:spPr>
          <a:xfrm>
            <a:off x="457200" y="1219200"/>
            <a:ext cx="8229600" cy="5105400"/>
          </a:xfrm>
          <a:ln/>
        </p:spPr>
        <p:txBody>
          <a:bodyPr vert="horz" wrap="square" lIns="91440" tIns="45720" rIns="91440" bIns="45720" anchor="t" anchorCtr="0"/>
          <a:p>
            <a:pPr>
              <a:buClr>
                <a:schemeClr val="accent1"/>
              </a:buClr>
              <a:buSzPct val="76000"/>
              <a:buFont typeface="Wingdings 3" pitchFamily="18" charset="2"/>
            </a:pPr>
            <a:r>
              <a:rPr u="sng" dirty="0"/>
              <a:t>Electronic and Mobile Commerce</a:t>
            </a:r>
            <a:endParaRPr u="sng" dirty="0"/>
          </a:p>
          <a:p>
            <a:pPr>
              <a:buClr>
                <a:schemeClr val="accent1"/>
              </a:buClr>
              <a:buSzPct val="76000"/>
              <a:buFont typeface="Wingdings 3" pitchFamily="18" charset="2"/>
            </a:pPr>
            <a:endParaRPr b="1" u="sng" dirty="0"/>
          </a:p>
          <a:p>
            <a:pPr>
              <a:buClr>
                <a:schemeClr val="accent1"/>
              </a:buClr>
              <a:buSzPct val="76000"/>
              <a:buFont typeface="Wingdings 3" pitchFamily="18" charset="2"/>
            </a:pPr>
            <a:r>
              <a:rPr b="1" dirty="0"/>
              <a:t>E-commerce:</a:t>
            </a:r>
            <a:r>
              <a:rPr dirty="0"/>
              <a:t> any business transaction executed electronically between parties</a:t>
            </a:r>
            <a:endParaRPr dirty="0"/>
          </a:p>
          <a:p>
            <a:pPr>
              <a:buClr>
                <a:schemeClr val="accent1"/>
              </a:buClr>
              <a:buSzPct val="76000"/>
              <a:buFont typeface="Wingdings 3" pitchFamily="18" charset="2"/>
            </a:pPr>
            <a:endParaRPr dirty="0"/>
          </a:p>
          <a:p>
            <a:pPr lvl="1">
              <a:buClr>
                <a:schemeClr val="accent2"/>
              </a:buClr>
              <a:buSzPct val="76000"/>
              <a:buFont typeface="Wingdings 3" pitchFamily="18" charset="2"/>
            </a:pPr>
            <a:r>
              <a:rPr dirty="0"/>
              <a:t>Companies (B2B)</a:t>
            </a:r>
            <a:endParaRPr dirty="0"/>
          </a:p>
          <a:p>
            <a:pPr lvl="1">
              <a:buClr>
                <a:schemeClr val="accent2"/>
              </a:buClr>
              <a:buSzPct val="76000"/>
              <a:buFont typeface="Wingdings 3" pitchFamily="18" charset="2"/>
            </a:pPr>
            <a:r>
              <a:rPr dirty="0"/>
              <a:t>Companies and consumers (B2C)</a:t>
            </a:r>
            <a:endParaRPr dirty="0"/>
          </a:p>
          <a:p>
            <a:pPr lvl="1">
              <a:buClr>
                <a:schemeClr val="accent2"/>
              </a:buClr>
              <a:buSzPct val="76000"/>
              <a:buFont typeface="Wingdings 3" pitchFamily="18" charset="2"/>
            </a:pPr>
            <a:r>
              <a:rPr dirty="0"/>
              <a:t>Consumers and other consumers (C2C)</a:t>
            </a:r>
            <a:endParaRPr dirty="0"/>
          </a:p>
          <a:p>
            <a:pPr lvl="1">
              <a:buClr>
                <a:schemeClr val="accent2"/>
              </a:buClr>
              <a:buSzPct val="76000"/>
              <a:buFont typeface="Wingdings 3" pitchFamily="18" charset="2"/>
            </a:pPr>
            <a:r>
              <a:rPr dirty="0"/>
              <a:t>Companies and the public sector</a:t>
            </a:r>
            <a:endParaRPr dirty="0"/>
          </a:p>
          <a:p>
            <a:pPr lvl="1">
              <a:buClr>
                <a:schemeClr val="accent2"/>
              </a:buClr>
              <a:buSzPct val="76000"/>
              <a:buFont typeface="Wingdings 3" pitchFamily="18" charset="2"/>
            </a:pPr>
            <a:r>
              <a:rPr dirty="0"/>
              <a:t>Consumers and the public sector</a:t>
            </a:r>
            <a:endParaRPr sz="2000" dirty="0"/>
          </a:p>
          <a:p>
            <a:pPr eaLnBrk="1" hangingPunct="1">
              <a:buClr>
                <a:schemeClr val="accent1"/>
              </a:buClr>
              <a:buSzPct val="76000"/>
              <a:buFont typeface="Wingdings 3" pitchFamily="18" charset="2"/>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6387" name="Content Placeholder 2"/>
          <p:cNvSpPr>
            <a:spLocks noGrp="1"/>
          </p:cNvSpPr>
          <p:nvPr>
            <p:ph sz="quarter" idx="1"/>
          </p:nvPr>
        </p:nvSpPr>
        <p:spPr>
          <a:xfrm>
            <a:off x="457200" y="1219200"/>
            <a:ext cx="8229600" cy="4937125"/>
          </a:xfrm>
          <a:ln/>
        </p:spPr>
        <p:txBody>
          <a:bodyPr vert="horz" wrap="square" lIns="91440" tIns="45720" rIns="91440" bIns="45720" anchor="t" anchorCtr="0"/>
          <a:p>
            <a:pPr eaLnBrk="1" hangingPunct="1">
              <a:buClr>
                <a:schemeClr val="accent1"/>
              </a:buClr>
              <a:buSzPct val="76000"/>
              <a:buFont typeface="Wingdings 3" pitchFamily="18" charset="2"/>
            </a:pPr>
            <a:r>
              <a:rPr u="sng" dirty="0"/>
              <a:t>Transaction Processing Systems</a:t>
            </a:r>
            <a:endParaRPr u="sng" dirty="0"/>
          </a:p>
          <a:p>
            <a:pPr eaLnBrk="1" hangingPunct="1">
              <a:buClr>
                <a:schemeClr val="accent1"/>
              </a:buClr>
              <a:buSzPct val="76000"/>
              <a:buFont typeface="Wingdings 3" pitchFamily="18" charset="2"/>
            </a:pPr>
            <a:endParaRPr u="sng" dirty="0"/>
          </a:p>
          <a:p>
            <a:pPr>
              <a:buClr>
                <a:schemeClr val="accent1"/>
              </a:buClr>
              <a:buSzPct val="76000"/>
              <a:buFont typeface="Wingdings 3" pitchFamily="18" charset="2"/>
            </a:pPr>
            <a:r>
              <a:rPr b="1" dirty="0"/>
              <a:t>Transaction:</a:t>
            </a:r>
            <a:r>
              <a:rPr dirty="0"/>
              <a:t> business-related exchange</a:t>
            </a:r>
            <a:endParaRPr dirty="0"/>
          </a:p>
          <a:p>
            <a:pPr lvl="1">
              <a:buClr>
                <a:schemeClr val="accent2"/>
              </a:buClr>
              <a:buSzPct val="76000"/>
              <a:buFont typeface="Wingdings 3" pitchFamily="18" charset="2"/>
            </a:pPr>
            <a:r>
              <a:rPr dirty="0"/>
              <a:t>Payments to employees</a:t>
            </a:r>
            <a:endParaRPr dirty="0"/>
          </a:p>
          <a:p>
            <a:pPr lvl="1">
              <a:buClr>
                <a:schemeClr val="accent2"/>
              </a:buClr>
              <a:buSzPct val="76000"/>
              <a:buFont typeface="Wingdings 3" pitchFamily="18" charset="2"/>
            </a:pPr>
            <a:r>
              <a:rPr dirty="0"/>
              <a:t>Sales to customers</a:t>
            </a:r>
            <a:endParaRPr dirty="0"/>
          </a:p>
          <a:p>
            <a:pPr lvl="1">
              <a:buClr>
                <a:schemeClr val="accent2"/>
              </a:buClr>
              <a:buSzPct val="76000"/>
              <a:buFont typeface="Wingdings 3" pitchFamily="18" charset="2"/>
            </a:pPr>
            <a:r>
              <a:rPr dirty="0"/>
              <a:t>Payments to suppliers</a:t>
            </a:r>
            <a:endParaRPr dirty="0"/>
          </a:p>
          <a:p>
            <a:pPr lvl="1">
              <a:buClr>
                <a:schemeClr val="accent2"/>
              </a:buClr>
              <a:buSzPct val="76000"/>
              <a:buFont typeface="Wingdings 3" pitchFamily="18" charset="2"/>
            </a:pPr>
            <a:endParaRPr dirty="0"/>
          </a:p>
          <a:p>
            <a:pPr>
              <a:buClr>
                <a:schemeClr val="accent1"/>
              </a:buClr>
              <a:buSzPct val="76000"/>
              <a:buFont typeface="Wingdings 3" pitchFamily="18" charset="2"/>
            </a:pPr>
            <a:r>
              <a:rPr b="1" dirty="0"/>
              <a:t>Transaction processing system (TPS): </a:t>
            </a:r>
            <a:r>
              <a:rPr dirty="0"/>
              <a:t>organized collection of people, procedures, software, databases, and devices used to record completed business transactions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ln/>
        </p:spPr>
        <p:txBody>
          <a:bodyPr vert="horz" wrap="square" lIns="91440" tIns="45720" rIns="91440" bIns="45720" anchor="b" anchorCtr="0"/>
          <a:p>
            <a:pPr eaLnBrk="1" hangingPunct="1"/>
            <a:r>
              <a:rPr dirty="0"/>
              <a:t>Basics of Information System</a:t>
            </a:r>
            <a:endParaRPr dirty="0"/>
          </a:p>
        </p:txBody>
      </p:sp>
      <p:sp>
        <p:nvSpPr>
          <p:cNvPr id="17411" name="Content Placeholder 2"/>
          <p:cNvSpPr>
            <a:spLocks noGrp="1"/>
          </p:cNvSpPr>
          <p:nvPr>
            <p:ph sz="quarter" idx="1"/>
          </p:nvPr>
        </p:nvSpPr>
        <p:spPr>
          <a:xfrm>
            <a:off x="457200" y="1219200"/>
            <a:ext cx="8229600" cy="5105400"/>
          </a:xfrm>
          <a:ln/>
        </p:spPr>
        <p:txBody>
          <a:bodyPr vert="horz" wrap="square" lIns="91440" tIns="45720" rIns="91440" bIns="45720" anchor="t" anchorCtr="0"/>
          <a:p>
            <a:pPr eaLnBrk="1" hangingPunct="1">
              <a:buClr>
                <a:schemeClr val="accent1"/>
              </a:buClr>
              <a:buSzPct val="76000"/>
              <a:buFont typeface="Wingdings 3" pitchFamily="18" charset="2"/>
            </a:pPr>
            <a:r>
              <a:rPr u="sng" dirty="0"/>
              <a:t>Additional Business Information Systems</a:t>
            </a:r>
            <a:endParaRPr u="sng" dirty="0"/>
          </a:p>
          <a:p>
            <a:pPr>
              <a:buClr>
                <a:schemeClr val="accent1"/>
              </a:buClr>
              <a:buSzPct val="76000"/>
              <a:buFont typeface="Arial" panose="020B0604020202020204" pitchFamily="34" charset="0"/>
              <a:buChar char="•"/>
            </a:pPr>
            <a:r>
              <a:rPr dirty="0"/>
              <a:t>Management Information Systems  (MIS)</a:t>
            </a:r>
            <a:endParaRPr dirty="0"/>
          </a:p>
          <a:p>
            <a:pPr lvl="1">
              <a:buClr>
                <a:schemeClr val="accent2"/>
              </a:buClr>
              <a:buSzPct val="76000"/>
              <a:buFont typeface="Arial" panose="020B0604020202020204" pitchFamily="34" charset="0"/>
              <a:buChar char="–"/>
            </a:pPr>
            <a:r>
              <a:rPr dirty="0"/>
              <a:t>provide routine information to managers and decision makers</a:t>
            </a:r>
            <a:endParaRPr dirty="0"/>
          </a:p>
          <a:p>
            <a:pPr>
              <a:buClr>
                <a:schemeClr val="accent1"/>
              </a:buClr>
              <a:buSzPct val="76000"/>
              <a:buFont typeface="Arial" panose="020B0604020202020204" pitchFamily="34" charset="0"/>
              <a:buChar char="•"/>
            </a:pPr>
            <a:r>
              <a:rPr dirty="0"/>
              <a:t>Knowledge Management Systems  (KMS)</a:t>
            </a:r>
            <a:endParaRPr dirty="0"/>
          </a:p>
          <a:p>
            <a:pPr lvl="1">
              <a:buClr>
                <a:schemeClr val="accent2"/>
              </a:buClr>
              <a:buSzPct val="76000"/>
              <a:buFont typeface="Arial" panose="020B0604020202020204" pitchFamily="34" charset="0"/>
              <a:buChar char="–"/>
            </a:pPr>
            <a:r>
              <a:rPr dirty="0"/>
              <a:t>create, store, share, and use the organization’s knowledge and experience</a:t>
            </a:r>
            <a:endParaRPr dirty="0"/>
          </a:p>
          <a:p>
            <a:pPr>
              <a:buClr>
                <a:schemeClr val="accent1"/>
              </a:buClr>
              <a:buSzPct val="76000"/>
              <a:buFont typeface="Arial" panose="020B0604020202020204" pitchFamily="34" charset="0"/>
              <a:buChar char="•"/>
            </a:pPr>
            <a:r>
              <a:rPr dirty="0"/>
              <a:t>Artificial intelligence  (AI)</a:t>
            </a:r>
            <a:endParaRPr dirty="0"/>
          </a:p>
          <a:p>
            <a:pPr lvl="1">
              <a:buClr>
                <a:schemeClr val="accent2"/>
              </a:buClr>
              <a:buSzPct val="76000"/>
              <a:buFont typeface="Arial" panose="020B0604020202020204" pitchFamily="34" charset="0"/>
              <a:buChar char="–"/>
            </a:pPr>
            <a:r>
              <a:rPr dirty="0"/>
              <a:t>field in which the computer system takes on the characteristics of human intelligence</a:t>
            </a:r>
            <a:endParaRPr dirty="0"/>
          </a:p>
          <a:p>
            <a:pPr>
              <a:buClr>
                <a:schemeClr val="accent1"/>
              </a:buClr>
              <a:buSzPct val="76000"/>
              <a:buFont typeface="Arial" panose="020B0604020202020204" pitchFamily="34" charset="0"/>
              <a:buChar char="•"/>
            </a:pPr>
            <a:r>
              <a:rPr dirty="0"/>
              <a:t>Decision support system  (DSS) </a:t>
            </a:r>
            <a:endParaRPr dirty="0"/>
          </a:p>
          <a:p>
            <a:pPr lvl="1">
              <a:buClr>
                <a:schemeClr val="accent2"/>
              </a:buClr>
              <a:buSzPct val="76000"/>
              <a:buFont typeface="Arial" panose="020B0604020202020204" pitchFamily="34" charset="0"/>
              <a:buChar char="–"/>
            </a:pPr>
            <a:r>
              <a:rPr dirty="0"/>
              <a:t>used to support problem-specific decision making</a:t>
            </a:r>
            <a:endParaRPr dirty="0"/>
          </a:p>
          <a:p>
            <a:pPr eaLnBrk="1" hangingPunct="1">
              <a:buClr>
                <a:schemeClr val="accent1"/>
              </a:buClr>
              <a:buSzPct val="76000"/>
              <a:buFont typeface="Wingdings 3" pitchFamily="18" charset="2"/>
              <a:buChar char=""/>
            </a:pPr>
            <a:endParaRPr u="sng" dirty="0"/>
          </a:p>
          <a:p>
            <a:pPr eaLnBrk="1" hangingPunct="1">
              <a:buClr>
                <a:schemeClr val="accent1"/>
              </a:buClr>
              <a:buSzPct val="76000"/>
              <a:buFont typeface="Wingdings 3" pitchFamily="18" charset="2"/>
              <a:buChar char=""/>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11667</Words>
  <Application>WPS Presentation</Application>
  <PresentationFormat>On-screen Show (4:3)</PresentationFormat>
  <Paragraphs>499</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SimSun</vt:lpstr>
      <vt:lpstr>Wingdings</vt:lpstr>
      <vt:lpstr>Bookman Old Style</vt:lpstr>
      <vt:lpstr>Segoe Print</vt:lpstr>
      <vt:lpstr>Gill Sans MT</vt:lpstr>
      <vt:lpstr>Wingdings 3</vt:lpstr>
      <vt:lpstr>Symbol</vt:lpstr>
      <vt:lpstr>Calibri</vt:lpstr>
      <vt:lpstr>Georgia</vt:lpstr>
      <vt:lpstr>Wingdings 3</vt:lpstr>
      <vt:lpstr>Microsoft YaHei</vt:lpstr>
      <vt:lpstr>Arial Unicode MS</vt:lpstr>
      <vt:lpstr>Origin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&amp; Network Security</dc:title>
  <dc:creator>ameya</dc:creator>
  <cp:lastModifiedBy>iuser</cp:lastModifiedBy>
  <cp:revision>86</cp:revision>
  <dcterms:created xsi:type="dcterms:W3CDTF">2012-03-25T14:14:09Z</dcterms:created>
  <dcterms:modified xsi:type="dcterms:W3CDTF">2023-01-01T11:07:08Z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710EDBA1F6CC47E29C14ACDD7502E123</vt:lpwstr>
  </property>
  <property fmtid="{D5CDD505-2E9C-101B-9397-08002B2CF9AE}" pid="3" name="KSOProductBuildVer">
    <vt:lpwstr>1033-11.2.0.11440</vt:lpwstr>
  </property>
</Properties>
</file>