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84"/>
  </p:normalViewPr>
  <p:slideViewPr>
    <p:cSldViewPr snapToGrid="0" snapToObjects="1">
      <p:cViewPr varScale="1">
        <p:scale>
          <a:sx n="106" d="100"/>
          <a:sy n="106" d="100"/>
        </p:scale>
        <p:origin x="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6E4F-B28A-5847-AE79-9D947B904234}" type="datetimeFigureOut">
              <a:rPr lang="en-US" smtClean="0"/>
              <a:t>3/10/21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C11985-8779-3540-BB87-6AA5E0173899}" type="slidenum">
              <a:rPr lang="en-US" smtClean="0"/>
              <a:t>‹#›</a:t>
            </a:fld>
            <a:endParaRPr lang="en-US"/>
          </a:p>
        </p:txBody>
      </p:sp>
    </p:spTree>
    <p:extLst>
      <p:ext uri="{BB962C8B-B14F-4D97-AF65-F5344CB8AC3E}">
        <p14:creationId xmlns:p14="http://schemas.microsoft.com/office/powerpoint/2010/main" val="392247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8FECF9FB-CE1C-904F-AB19-5E2210B25206}" type="datetime1">
              <a:rPr lang="en-IN" smtClean="0"/>
              <a:t>10/03/21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Sandeep Bhavani Shanmukh</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442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F6A045EC-E804-EE4D-9C49-14A61ABAF7B3}" type="datetime1">
              <a:rPr lang="en-IN" smtClean="0"/>
              <a:t>10/03/21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a:t>Sandeep Bhavani Shanmukh</a:t>
            </a:r>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6027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BE9E2D22-F67C-5343-848D-AD53CC3ECDCB}" type="datetime1">
              <a:rPr lang="en-IN" smtClean="0"/>
              <a:t>10/03/21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a:t>Sandeep Bhavani Shanmukh</a:t>
            </a:r>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5933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01AC83A9-3A0B-3D43-B7F5-C292BDDDC29C}" type="datetime1">
              <a:rPr lang="en-IN" smtClean="0"/>
              <a:t>10/03/21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Sandeep Bhavani Shanmukh</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099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AAF5093-FEF5-584C-8247-663D6ECE6529}" type="datetime1">
              <a:rPr lang="en-IN" smtClean="0"/>
              <a:t>10/03/21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Sandeep Bhavani Shanmukh</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285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49785F85-8993-104A-9DAD-A2584E84823E}" type="datetime1">
              <a:rPr lang="en-IN" smtClean="0"/>
              <a:t>10/03/21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Sandeep Bhavani Shanmukh</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745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E88541B3-88CA-524A-AE74-13DF750E3F8A}" type="datetime1">
              <a:rPr lang="en-IN" smtClean="0"/>
              <a:t>10/03/21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Sandeep Bhavani Shanmukh</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884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9819794C-06D2-F944-B3CB-7574C10EAADD}" type="datetime1">
              <a:rPr lang="en-IN" smtClean="0"/>
              <a:t>10/03/21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Sandeep Bhavani Shanmukh</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365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E80F4CE8-DCA5-3D42-942E-48A8B05BAFD2}" type="datetime1">
              <a:rPr lang="en-IN" smtClean="0"/>
              <a:t>10/03/21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Sandeep Bhavani Shanmukh</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068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FCDD2A34-292F-D442-8911-03DDFFAD3073}" type="datetime1">
              <a:rPr lang="en-IN" smtClean="0"/>
              <a:t>10/03/21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Sandeep Bhavani Shanmukh</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1034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D1634E0-83B9-714B-940F-A2340D5C2E2C}" type="datetime1">
              <a:rPr lang="en-IN" smtClean="0"/>
              <a:t>10/03/21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a:t>Sandeep Bhavani Shanmukh</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686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0DB0BEA-CEFD-6347-BDD0-8C4CB14A04EB}" type="datetime1">
              <a:rPr lang="en-IN" smtClean="0"/>
              <a:t>10/03/21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a:t>Sandeep Bhavani Shanmukh</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278751"/>
      </p:ext>
    </p:extLst>
  </p:cSld>
  <p:clrMap bg1="lt1" tx1="dk1" bg2="lt2" tx2="dk2" accent1="accent1" accent2="accent2" accent3="accent3" accent4="accent4" accent5="accent5" accent6="accent6" hlink="hlink" folHlink="folHlink"/>
  <p:sldLayoutIdLst>
    <p:sldLayoutId id="2147483795" r:id="rId1"/>
    <p:sldLayoutId id="2147483794" r:id="rId2"/>
    <p:sldLayoutId id="2147483793" r:id="rId3"/>
    <p:sldLayoutId id="2147483792" r:id="rId4"/>
    <p:sldLayoutId id="2147483791" r:id="rId5"/>
    <p:sldLayoutId id="2147483790" r:id="rId6"/>
    <p:sldLayoutId id="2147483789" r:id="rId7"/>
    <p:sldLayoutId id="2147483788" r:id="rId8"/>
    <p:sldLayoutId id="2147483787" r:id="rId9"/>
    <p:sldLayoutId id="2147483786" r:id="rId10"/>
    <p:sldLayoutId id="2147483785" r:id="rId11"/>
  </p:sldLayoutIdLst>
  <p:hf hd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r-graph-gallery.com/piechart-ggplot2.html" TargetMode="External"/><Relationship Id="rId2" Type="http://schemas.openxmlformats.org/officeDocument/2006/relationships/hyperlink" Target="https://www.rdocumentation.org/packages/janitor/versions/2.1.0" TargetMode="External"/><Relationship Id="rId1" Type="http://schemas.openxmlformats.org/officeDocument/2006/relationships/slideLayout" Target="../slideLayouts/slideLayout2.xml"/><Relationship Id="rId6" Type="http://schemas.openxmlformats.org/officeDocument/2006/relationships/hyperlink" Target="https://www.highcharts.com/blog/tutorials/highcharts-for-r-users/" TargetMode="External"/><Relationship Id="rId5" Type="http://schemas.openxmlformats.org/officeDocument/2006/relationships/hyperlink" Target="https://www.statmethods.net/stats/regression.html" TargetMode="External"/><Relationship Id="rId4" Type="http://schemas.openxmlformats.org/officeDocument/2006/relationships/hyperlink" Target="https://www.r-graph-gallery.com/circular-barplo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6F7F5-13A2-084F-BF8B-B02661771EEF}"/>
              </a:ext>
            </a:extLst>
          </p:cNvPr>
          <p:cNvSpPr>
            <a:spLocks noGrp="1"/>
          </p:cNvSpPr>
          <p:nvPr>
            <p:ph type="ctrTitle"/>
          </p:nvPr>
        </p:nvSpPr>
        <p:spPr>
          <a:xfrm>
            <a:off x="648929" y="639097"/>
            <a:ext cx="6253317" cy="3686015"/>
          </a:xfrm>
        </p:spPr>
        <p:txBody>
          <a:bodyPr>
            <a:normAutofit/>
          </a:bodyPr>
          <a:lstStyle/>
          <a:p>
            <a:r>
              <a:rPr lang="en-US" sz="6200" dirty="0">
                <a:solidFill>
                  <a:schemeClr val="bg1">
                    <a:lumMod val="50000"/>
                  </a:schemeClr>
                </a:solidFill>
                <a:latin typeface="Calibri" panose="020F0502020204030204" pitchFamily="34" charset="0"/>
                <a:cs typeface="Calibri" panose="020F0502020204030204" pitchFamily="34" charset="0"/>
              </a:rPr>
              <a:t>D</a:t>
            </a:r>
            <a:r>
              <a:rPr lang="en-US" sz="6200" dirty="0">
                <a:solidFill>
                  <a:schemeClr val="bg1">
                    <a:lumMod val="65000"/>
                  </a:schemeClr>
                </a:solidFill>
                <a:latin typeface="Calibri" panose="020F0502020204030204" pitchFamily="34" charset="0"/>
                <a:cs typeface="Calibri" panose="020F0502020204030204" pitchFamily="34" charset="0"/>
              </a:rPr>
              <a:t>ata </a:t>
            </a:r>
            <a:r>
              <a:rPr lang="en-US" sz="6200" dirty="0">
                <a:solidFill>
                  <a:schemeClr val="bg1">
                    <a:lumMod val="50000"/>
                  </a:schemeClr>
                </a:solidFill>
                <a:latin typeface="Calibri" panose="020F0502020204030204" pitchFamily="34" charset="0"/>
                <a:cs typeface="Calibri" panose="020F0502020204030204" pitchFamily="34" charset="0"/>
              </a:rPr>
              <a:t>V</a:t>
            </a:r>
            <a:r>
              <a:rPr lang="en-US" sz="6200" dirty="0">
                <a:solidFill>
                  <a:schemeClr val="bg1">
                    <a:lumMod val="65000"/>
                  </a:schemeClr>
                </a:solidFill>
                <a:latin typeface="Calibri" panose="020F0502020204030204" pitchFamily="34" charset="0"/>
                <a:cs typeface="Calibri" panose="020F0502020204030204" pitchFamily="34" charset="0"/>
              </a:rPr>
              <a:t>isualization of </a:t>
            </a:r>
            <a:r>
              <a:rPr lang="en-US" sz="6200" dirty="0">
                <a:solidFill>
                  <a:schemeClr val="bg1">
                    <a:lumMod val="50000"/>
                  </a:schemeClr>
                </a:solidFill>
                <a:latin typeface="Calibri" panose="020F0502020204030204" pitchFamily="34" charset="0"/>
                <a:cs typeface="Calibri" panose="020F0502020204030204" pitchFamily="34" charset="0"/>
              </a:rPr>
              <a:t>G</a:t>
            </a:r>
            <a:r>
              <a:rPr lang="en-US" sz="6200" dirty="0">
                <a:solidFill>
                  <a:schemeClr val="bg1">
                    <a:lumMod val="65000"/>
                  </a:schemeClr>
                </a:solidFill>
                <a:latin typeface="Calibri" panose="020F0502020204030204" pitchFamily="34" charset="0"/>
                <a:cs typeface="Calibri" panose="020F0502020204030204" pitchFamily="34" charset="0"/>
              </a:rPr>
              <a:t>oogle </a:t>
            </a:r>
            <a:r>
              <a:rPr lang="en-US" sz="6200" dirty="0">
                <a:solidFill>
                  <a:schemeClr val="bg1">
                    <a:lumMod val="50000"/>
                  </a:schemeClr>
                </a:solidFill>
                <a:latin typeface="Calibri" panose="020F0502020204030204" pitchFamily="34" charset="0"/>
                <a:cs typeface="Calibri" panose="020F0502020204030204" pitchFamily="34" charset="0"/>
              </a:rPr>
              <a:t>P</a:t>
            </a:r>
            <a:r>
              <a:rPr lang="en-US" sz="6200" dirty="0">
                <a:solidFill>
                  <a:schemeClr val="bg1">
                    <a:lumMod val="65000"/>
                  </a:schemeClr>
                </a:solidFill>
                <a:latin typeface="Calibri" panose="020F0502020204030204" pitchFamily="34" charset="0"/>
                <a:cs typeface="Calibri" panose="020F0502020204030204" pitchFamily="34" charset="0"/>
              </a:rPr>
              <a:t>lay </a:t>
            </a:r>
            <a:r>
              <a:rPr lang="en-US" sz="6200" dirty="0">
                <a:solidFill>
                  <a:schemeClr val="bg1">
                    <a:lumMod val="50000"/>
                  </a:schemeClr>
                </a:solidFill>
                <a:latin typeface="Calibri" panose="020F0502020204030204" pitchFamily="34" charset="0"/>
                <a:cs typeface="Calibri" panose="020F0502020204030204" pitchFamily="34" charset="0"/>
              </a:rPr>
              <a:t>S</a:t>
            </a:r>
            <a:r>
              <a:rPr lang="en-US" sz="6200" dirty="0">
                <a:solidFill>
                  <a:schemeClr val="bg1">
                    <a:lumMod val="65000"/>
                  </a:schemeClr>
                </a:solidFill>
                <a:latin typeface="Calibri" panose="020F0502020204030204" pitchFamily="34" charset="0"/>
                <a:cs typeface="Calibri" panose="020F0502020204030204" pitchFamily="34" charset="0"/>
              </a:rPr>
              <a:t>tore </a:t>
            </a:r>
            <a:r>
              <a:rPr lang="en-US" sz="6200" dirty="0">
                <a:solidFill>
                  <a:schemeClr val="bg1">
                    <a:lumMod val="50000"/>
                  </a:schemeClr>
                </a:solidFill>
                <a:latin typeface="Calibri" panose="020F0502020204030204" pitchFamily="34" charset="0"/>
                <a:cs typeface="Calibri" panose="020F0502020204030204" pitchFamily="34" charset="0"/>
              </a:rPr>
              <a:t>D</a:t>
            </a:r>
            <a:r>
              <a:rPr lang="en-US" sz="6200" dirty="0">
                <a:solidFill>
                  <a:schemeClr val="bg1">
                    <a:lumMod val="65000"/>
                  </a:schemeClr>
                </a:solidFill>
                <a:latin typeface="Calibri" panose="020F0502020204030204" pitchFamily="34" charset="0"/>
                <a:cs typeface="Calibri" panose="020F0502020204030204" pitchFamily="34" charset="0"/>
              </a:rPr>
              <a:t>ata</a:t>
            </a:r>
            <a:br>
              <a:rPr lang="en-US" sz="6200" dirty="0">
                <a:latin typeface="Calibri" panose="020F0502020204030204" pitchFamily="34" charset="0"/>
                <a:cs typeface="Calibri" panose="020F0502020204030204" pitchFamily="34" charset="0"/>
              </a:rPr>
            </a:br>
            <a:endParaRPr lang="en-US" sz="6200" dirty="0"/>
          </a:p>
        </p:txBody>
      </p:sp>
      <p:sp>
        <p:nvSpPr>
          <p:cNvPr id="3" name="Subtitle 2">
            <a:extLst>
              <a:ext uri="{FF2B5EF4-FFF2-40B4-BE49-F238E27FC236}">
                <a16:creationId xmlns:a16="http://schemas.microsoft.com/office/drawing/2014/main" id="{BE6D5D92-D3B2-584F-A385-EAC5C5424233}"/>
              </a:ext>
            </a:extLst>
          </p:cNvPr>
          <p:cNvSpPr>
            <a:spLocks noGrp="1"/>
          </p:cNvSpPr>
          <p:nvPr>
            <p:ph type="subTitle" idx="1"/>
          </p:nvPr>
        </p:nvSpPr>
        <p:spPr>
          <a:xfrm>
            <a:off x="632899" y="4672739"/>
            <a:ext cx="6269347" cy="1021498"/>
          </a:xfrm>
        </p:spPr>
        <p:txBody>
          <a:bodyPr>
            <a:noAutofit/>
          </a:bodyPr>
          <a:lstStyle/>
          <a:p>
            <a:pPr>
              <a:lnSpc>
                <a:spcPct val="100000"/>
              </a:lnSpc>
            </a:pPr>
            <a:r>
              <a:rPr lang="en-US" sz="1200" dirty="0">
                <a:solidFill>
                  <a:schemeClr val="tx1">
                    <a:lumMod val="85000"/>
                    <a:lumOff val="15000"/>
                  </a:schemeClr>
                </a:solidFill>
                <a:latin typeface="Abadi" panose="020B0604020104020204" pitchFamily="34" charset="0"/>
                <a:cs typeface="Al Bayan Plain" pitchFamily="2" charset="-78"/>
              </a:rPr>
              <a:t>Presented by,</a:t>
            </a:r>
            <a:endParaRPr lang="en-US" sz="1200" dirty="0">
              <a:latin typeface="Abadi" panose="020B0604020104020204" pitchFamily="34" charset="0"/>
              <a:cs typeface="Al Bayan Plain" pitchFamily="2" charset="-78"/>
            </a:endParaRPr>
          </a:p>
          <a:p>
            <a:pPr>
              <a:lnSpc>
                <a:spcPct val="100000"/>
              </a:lnSpc>
            </a:pPr>
            <a:r>
              <a:rPr lang="en-US" sz="1600" b="1" dirty="0">
                <a:solidFill>
                  <a:schemeClr val="bg2">
                    <a:lumMod val="25000"/>
                  </a:schemeClr>
                </a:solidFill>
                <a:latin typeface="Apple Braille" pitchFamily="2" charset="0"/>
                <a:cs typeface="Calibri" panose="020F0502020204030204" pitchFamily="34" charset="0"/>
              </a:rPr>
              <a:t>Sandeep</a:t>
            </a:r>
            <a:r>
              <a:rPr lang="en-US" sz="1600" b="1" dirty="0">
                <a:solidFill>
                  <a:schemeClr val="bg1">
                    <a:lumMod val="65000"/>
                  </a:schemeClr>
                </a:solidFill>
                <a:latin typeface="Apple Braille" pitchFamily="2" charset="0"/>
                <a:cs typeface="Calibri" panose="020F0502020204030204" pitchFamily="34" charset="0"/>
              </a:rPr>
              <a:t> Kumar Yedla</a:t>
            </a:r>
          </a:p>
          <a:p>
            <a:pPr>
              <a:lnSpc>
                <a:spcPct val="100000"/>
              </a:lnSpc>
            </a:pPr>
            <a:r>
              <a:rPr lang="en-US" sz="1600" b="1" dirty="0">
                <a:solidFill>
                  <a:schemeClr val="bg2">
                    <a:lumMod val="25000"/>
                  </a:schemeClr>
                </a:solidFill>
                <a:latin typeface="Apple Braille" pitchFamily="2" charset="0"/>
                <a:cs typeface="Calibri" panose="020F0502020204030204" pitchFamily="34" charset="0"/>
              </a:rPr>
              <a:t>Bhavani</a:t>
            </a:r>
            <a:r>
              <a:rPr lang="en-US" sz="1600" b="1" dirty="0">
                <a:solidFill>
                  <a:schemeClr val="bg1">
                    <a:lumMod val="65000"/>
                  </a:schemeClr>
                </a:solidFill>
                <a:latin typeface="Apple Braille" pitchFamily="2" charset="0"/>
                <a:cs typeface="Calibri" panose="020F0502020204030204" pitchFamily="34" charset="0"/>
              </a:rPr>
              <a:t> Maddala</a:t>
            </a:r>
          </a:p>
          <a:p>
            <a:pPr>
              <a:lnSpc>
                <a:spcPct val="100000"/>
              </a:lnSpc>
            </a:pPr>
            <a:r>
              <a:rPr lang="en-US" sz="1600" b="1" dirty="0">
                <a:solidFill>
                  <a:schemeClr val="bg2">
                    <a:lumMod val="25000"/>
                  </a:schemeClr>
                </a:solidFill>
                <a:latin typeface="Apple Braille" pitchFamily="2" charset="0"/>
                <a:cs typeface="Calibri" panose="020F0502020204030204" pitchFamily="34" charset="0"/>
              </a:rPr>
              <a:t>Shanmukh</a:t>
            </a:r>
            <a:r>
              <a:rPr lang="en-US" sz="1600" b="1" dirty="0">
                <a:solidFill>
                  <a:schemeClr val="bg1">
                    <a:lumMod val="65000"/>
                  </a:schemeClr>
                </a:solidFill>
                <a:latin typeface="Apple Braille" pitchFamily="2" charset="0"/>
                <a:cs typeface="Calibri" panose="020F0502020204030204" pitchFamily="34" charset="0"/>
              </a:rPr>
              <a:t> Alluri</a:t>
            </a:r>
          </a:p>
        </p:txBody>
      </p:sp>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Text&#10;&#10;Description automatically generated">
            <a:extLst>
              <a:ext uri="{FF2B5EF4-FFF2-40B4-BE49-F238E27FC236}">
                <a16:creationId xmlns:a16="http://schemas.microsoft.com/office/drawing/2014/main" id="{FDB5E051-6B9E-F048-B22C-6EF3F1FD3BB0}"/>
              </a:ext>
            </a:extLst>
          </p:cNvPr>
          <p:cNvPicPr>
            <a:picLocks noChangeAspect="1"/>
          </p:cNvPicPr>
          <p:nvPr/>
        </p:nvPicPr>
        <p:blipFill>
          <a:blip r:embed="rId2"/>
          <a:stretch>
            <a:fillRect/>
          </a:stretch>
        </p:blipFill>
        <p:spPr>
          <a:xfrm>
            <a:off x="6847369" y="1671647"/>
            <a:ext cx="4711732" cy="3292554"/>
          </a:xfrm>
          <a:prstGeom prst="rect">
            <a:avLst/>
          </a:prstGeom>
        </p:spPr>
      </p:pic>
      <p:sp>
        <p:nvSpPr>
          <p:cNvPr id="4" name="Slide Number Placeholder 3">
            <a:extLst>
              <a:ext uri="{FF2B5EF4-FFF2-40B4-BE49-F238E27FC236}">
                <a16:creationId xmlns:a16="http://schemas.microsoft.com/office/drawing/2014/main" id="{F12FAA14-2355-6749-8EC9-4BF2984684C4}"/>
              </a:ext>
            </a:extLst>
          </p:cNvPr>
          <p:cNvSpPr>
            <a:spLocks noGrp="1"/>
          </p:cNvSpPr>
          <p:nvPr>
            <p:ph type="sldNum" sz="quarter" idx="12"/>
          </p:nvPr>
        </p:nvSpPr>
        <p:spPr/>
        <p:txBody>
          <a:bodyPr/>
          <a:lstStyle/>
          <a:p>
            <a:fld id="{3A98EE3D-8CD1-4C3F-BD1C-C98C9596463C}" type="slidenum">
              <a:rPr lang="en-US" smtClean="0"/>
              <a:t>1</a:t>
            </a:fld>
            <a:endParaRPr lang="en-US" dirty="0"/>
          </a:p>
        </p:txBody>
      </p:sp>
      <p:sp>
        <p:nvSpPr>
          <p:cNvPr id="5" name="Footer Placeholder 4">
            <a:extLst>
              <a:ext uri="{FF2B5EF4-FFF2-40B4-BE49-F238E27FC236}">
                <a16:creationId xmlns:a16="http://schemas.microsoft.com/office/drawing/2014/main" id="{AF06B27F-9074-EB4B-88F0-FCB2B5FC7C59}"/>
              </a:ext>
            </a:extLst>
          </p:cNvPr>
          <p:cNvSpPr>
            <a:spLocks noGrp="1"/>
          </p:cNvSpPr>
          <p:nvPr>
            <p:ph type="ftr" sz="quarter" idx="11"/>
          </p:nvPr>
        </p:nvSpPr>
        <p:spPr/>
        <p:txBody>
          <a:bodyPr/>
          <a:lstStyle/>
          <a:p>
            <a:r>
              <a:rPr lang="en-US"/>
              <a:t>Sandeep Bhavani Shanmukh</a:t>
            </a:r>
            <a:endParaRPr lang="en-US" dirty="0"/>
          </a:p>
        </p:txBody>
      </p:sp>
      <p:pic>
        <p:nvPicPr>
          <p:cNvPr id="1026" name="Picture 2" descr="GMU Logo - CRA Education">
            <a:extLst>
              <a:ext uri="{FF2B5EF4-FFF2-40B4-BE49-F238E27FC236}">
                <a16:creationId xmlns:a16="http://schemas.microsoft.com/office/drawing/2014/main" id="{C75010AC-279D-9C4B-95F9-2515E04A9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7107" y="137070"/>
            <a:ext cx="1221994" cy="122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291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2DE0E9-2825-7D4A-9F8E-792BBC650C5F}"/>
              </a:ext>
            </a:extLst>
          </p:cNvPr>
          <p:cNvSpPr txBox="1"/>
          <p:nvPr/>
        </p:nvSpPr>
        <p:spPr>
          <a:xfrm>
            <a:off x="214314" y="1271588"/>
            <a:ext cx="62280918" cy="5293757"/>
          </a:xfrm>
          <a:prstGeom prst="rect">
            <a:avLst/>
          </a:prstGeom>
          <a:noFill/>
        </p:spPr>
        <p:txBody>
          <a:bodyPr wrap="square" rtlCol="0">
            <a:spAutoFit/>
          </a:bodyPr>
          <a:lstStyle/>
          <a:p>
            <a:r>
              <a:rPr lang="en-US" sz="3200" dirty="0">
                <a:solidFill>
                  <a:srgbClr val="00B0F0"/>
                </a:solidFill>
                <a:latin typeface="+mj-lt"/>
              </a:rPr>
              <a:t>Conclusion</a:t>
            </a:r>
          </a:p>
          <a:p>
            <a:r>
              <a:rPr lang="en-US" dirty="0">
                <a:solidFill>
                  <a:schemeClr val="bg1">
                    <a:lumMod val="50000"/>
                  </a:schemeClr>
                </a:solidFill>
                <a:latin typeface="Times New Roman" panose="02020603050405020304" pitchFamily="18" charset="0"/>
                <a:cs typeface="Times New Roman" panose="02020603050405020304" pitchFamily="18" charset="0"/>
              </a:rPr>
              <a:t>Based on our Analysis, we can conclude that the category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“Family” </a:t>
            </a:r>
            <a:r>
              <a:rPr lang="en-US" dirty="0">
                <a:solidFill>
                  <a:schemeClr val="bg1">
                    <a:lumMod val="50000"/>
                  </a:schemeClr>
                </a:solidFill>
                <a:latin typeface="Times New Roman" panose="02020603050405020304" pitchFamily="18" charset="0"/>
                <a:cs typeface="Times New Roman" panose="02020603050405020304" pitchFamily="18" charset="0"/>
              </a:rPr>
              <a:t>has highest number of applications </a:t>
            </a:r>
          </a:p>
          <a:p>
            <a:pPr>
              <a:lnSpc>
                <a:spcPct val="150000"/>
              </a:lnSpc>
            </a:pPr>
            <a:endParaRPr lang="en-US" dirty="0">
              <a:solidFill>
                <a:srgbClr val="00B0F0"/>
              </a:solidFill>
            </a:endParaRPr>
          </a:p>
          <a:p>
            <a:pPr marL="285750" indent="-285750">
              <a:lnSpc>
                <a:spcPct val="150000"/>
              </a:lnSpc>
              <a:buFont typeface="Arial" panose="020B0604020202020204" pitchFamily="34" charset="0"/>
              <a:buChar char="•"/>
            </a:pPr>
            <a:r>
              <a:rPr lang="en-US" dirty="0">
                <a:solidFill>
                  <a:schemeClr val="bg1">
                    <a:lumMod val="50000"/>
                  </a:schemeClr>
                </a:solidFill>
                <a:latin typeface="Times New Roman" panose="02020603050405020304" pitchFamily="18" charset="0"/>
                <a:cs typeface="Times New Roman" panose="02020603050405020304" pitchFamily="18" charset="0"/>
              </a:rPr>
              <a:t>Google play store has more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free applications </a:t>
            </a:r>
            <a:r>
              <a:rPr lang="en-US" dirty="0">
                <a:solidFill>
                  <a:schemeClr val="bg1">
                    <a:lumMod val="50000"/>
                  </a:schemeClr>
                </a:solidFill>
                <a:latin typeface="Times New Roman" panose="02020603050405020304" pitchFamily="18" charset="0"/>
                <a:cs typeface="Times New Roman" panose="02020603050405020304" pitchFamily="18" charset="0"/>
              </a:rPr>
              <a:t>than the paid applications</a:t>
            </a:r>
          </a:p>
          <a:p>
            <a:pPr marL="285750" indent="-285750">
              <a:lnSpc>
                <a:spcPct val="150000"/>
              </a:lnSpc>
              <a:buFont typeface="Arial" panose="020B0604020202020204" pitchFamily="34" charset="0"/>
              <a:buChar char="•"/>
            </a:pPr>
            <a:r>
              <a:rPr lang="en-US" dirty="0">
                <a:solidFill>
                  <a:schemeClr val="bg1">
                    <a:lumMod val="50000"/>
                  </a:schemeClr>
                </a:solidFill>
                <a:latin typeface="Times New Roman" panose="02020603050405020304" pitchFamily="18" charset="0"/>
                <a:cs typeface="Times New Roman" panose="02020603050405020304" pitchFamily="18" charset="0"/>
              </a:rPr>
              <a:t> Paid applications are mostly in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medical </a:t>
            </a:r>
            <a:r>
              <a:rPr lang="en-US" dirty="0">
                <a:solidFill>
                  <a:schemeClr val="bg1">
                    <a:lumMod val="50000"/>
                  </a:schemeClr>
                </a:solidFill>
                <a:latin typeface="Times New Roman" panose="02020603050405020304" pitchFamily="18" charset="0"/>
                <a:cs typeface="Times New Roman" panose="02020603050405020304" pitchFamily="18" charset="0"/>
              </a:rPr>
              <a:t>and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personalization </a:t>
            </a:r>
            <a:r>
              <a:rPr lang="en-US" dirty="0">
                <a:solidFill>
                  <a:schemeClr val="bg1">
                    <a:lumMod val="50000"/>
                  </a:schemeClr>
                </a:solidFill>
                <a:latin typeface="Times New Roman" panose="02020603050405020304" pitchFamily="18" charset="0"/>
                <a:cs typeface="Times New Roman" panose="02020603050405020304" pitchFamily="18" charset="0"/>
              </a:rPr>
              <a:t>category. </a:t>
            </a:r>
          </a:p>
          <a:p>
            <a:pPr marL="285750" indent="-285750">
              <a:lnSpc>
                <a:spcPct val="150000"/>
              </a:lnSpc>
              <a:buFont typeface="Arial" panose="020B0604020202020204" pitchFamily="34" charset="0"/>
              <a:buChar char="•"/>
            </a:pPr>
            <a:r>
              <a:rPr lang="en-US" dirty="0">
                <a:solidFill>
                  <a:schemeClr val="bg1">
                    <a:lumMod val="50000"/>
                  </a:schemeClr>
                </a:solidFill>
                <a:latin typeface="Times New Roman" panose="02020603050405020304" pitchFamily="18" charset="0"/>
                <a:cs typeface="Times New Roman" panose="02020603050405020304" pitchFamily="18" charset="0"/>
              </a:rPr>
              <a:t>The distribution of ratings over the Google Play store is between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3.5 to 4.8 </a:t>
            </a:r>
          </a:p>
          <a:p>
            <a:pPr marL="285750" indent="-285750">
              <a:lnSpc>
                <a:spcPct val="150000"/>
              </a:lnSpc>
              <a:buFont typeface="Arial" panose="020B0604020202020204" pitchFamily="34" charset="0"/>
              <a:buChar char="•"/>
            </a:pPr>
            <a:r>
              <a:rPr lang="en-US" dirty="0">
                <a:solidFill>
                  <a:schemeClr val="bg1">
                    <a:lumMod val="50000"/>
                  </a:schemeClr>
                </a:solidFill>
                <a:latin typeface="Times New Roman" panose="02020603050405020304" pitchFamily="18" charset="0"/>
                <a:cs typeface="Times New Roman" panose="02020603050405020304" pitchFamily="18" charset="0"/>
              </a:rPr>
              <a:t>The mean value of the ratings is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4.2. </a:t>
            </a:r>
          </a:p>
          <a:p>
            <a:pPr marL="285750" indent="-285750">
              <a:lnSpc>
                <a:spcPct val="150000"/>
              </a:lnSpc>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Family</a:t>
            </a:r>
            <a:r>
              <a:rPr lang="en-US" dirty="0">
                <a:solidFill>
                  <a:schemeClr val="bg1">
                    <a:lumMod val="50000"/>
                  </a:schemeClr>
                </a:solidFill>
                <a:latin typeface="Times New Roman" panose="02020603050405020304" pitchFamily="18" charset="0"/>
                <a:cs typeface="Times New Roman" panose="02020603050405020304" pitchFamily="18" charset="0"/>
              </a:rPr>
              <a:t>, Tools have more number of outliers.</a:t>
            </a:r>
          </a:p>
          <a:p>
            <a:pPr marL="285750" indent="-285750">
              <a:lnSpc>
                <a:spcPct val="150000"/>
              </a:lnSpc>
              <a:buFont typeface="Arial" panose="020B0604020202020204" pitchFamily="34" charset="0"/>
              <a:buChar char="•"/>
            </a:pPr>
            <a:r>
              <a:rPr lang="en-US" dirty="0">
                <a:solidFill>
                  <a:schemeClr val="bg1">
                    <a:lumMod val="50000"/>
                  </a:schemeClr>
                </a:solidFill>
                <a:latin typeface="Times New Roman" panose="02020603050405020304" pitchFamily="18" charset="0"/>
                <a:cs typeface="Times New Roman" panose="02020603050405020304" pitchFamily="18" charset="0"/>
              </a:rPr>
              <a:t>The ratings are consistent for category  </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Art_and_Design</a:t>
            </a:r>
            <a:r>
              <a:rPr lang="en-US" dirty="0">
                <a:solidFill>
                  <a:schemeClr val="bg1">
                    <a:lumMod val="50000"/>
                  </a:schemeClr>
                </a:solidFill>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chemeClr val="bg1">
                    <a:lumMod val="50000"/>
                  </a:schemeClr>
                </a:solidFill>
                <a:latin typeface="Times New Roman" panose="02020603050405020304" pitchFamily="18" charset="0"/>
                <a:cs typeface="Times New Roman" panose="02020603050405020304" pitchFamily="18" charset="0"/>
              </a:rPr>
              <a:t>The correlation between the application features is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not strong </a:t>
            </a:r>
            <a:r>
              <a:rPr lang="en-US" dirty="0">
                <a:solidFill>
                  <a:schemeClr val="bg1">
                    <a:lumMod val="50000"/>
                  </a:schemeClr>
                </a:solidFill>
                <a:latin typeface="Times New Roman" panose="02020603050405020304" pitchFamily="18" charset="0"/>
                <a:cs typeface="Times New Roman" panose="02020603050405020304" pitchFamily="18" charset="0"/>
              </a:rPr>
              <a:t>enough and is mostly negative or negligible.</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t>					</a:t>
            </a:r>
            <a:r>
              <a:rPr lang="en-US" sz="1600" b="1" i="1" dirty="0"/>
              <a:t>Thank you</a:t>
            </a:r>
            <a:endParaRPr lang="en-IN" sz="1600" b="1" i="1" dirty="0"/>
          </a:p>
          <a:p>
            <a:endParaRPr lang="en-US" dirty="0"/>
          </a:p>
        </p:txBody>
      </p:sp>
      <p:sp>
        <p:nvSpPr>
          <p:cNvPr id="3" name="Slide Number Placeholder 2">
            <a:extLst>
              <a:ext uri="{FF2B5EF4-FFF2-40B4-BE49-F238E27FC236}">
                <a16:creationId xmlns:a16="http://schemas.microsoft.com/office/drawing/2014/main" id="{18D65B81-C905-0544-87AA-BF449A8AE8E6}"/>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4" name="Footer Placeholder 3">
            <a:extLst>
              <a:ext uri="{FF2B5EF4-FFF2-40B4-BE49-F238E27FC236}">
                <a16:creationId xmlns:a16="http://schemas.microsoft.com/office/drawing/2014/main" id="{658B984A-534A-5642-8FCB-9C4DA75F657B}"/>
              </a:ext>
            </a:extLst>
          </p:cNvPr>
          <p:cNvSpPr>
            <a:spLocks noGrp="1"/>
          </p:cNvSpPr>
          <p:nvPr>
            <p:ph type="ftr" sz="quarter" idx="11"/>
          </p:nvPr>
        </p:nvSpPr>
        <p:spPr/>
        <p:txBody>
          <a:bodyPr/>
          <a:lstStyle/>
          <a:p>
            <a:r>
              <a:rPr lang="en-US"/>
              <a:t>Sandeep Bhavani Shanmukh</a:t>
            </a:r>
            <a:endParaRPr lang="en-US" dirty="0"/>
          </a:p>
        </p:txBody>
      </p:sp>
    </p:spTree>
    <p:extLst>
      <p:ext uri="{BB962C8B-B14F-4D97-AF65-F5344CB8AC3E}">
        <p14:creationId xmlns:p14="http://schemas.microsoft.com/office/powerpoint/2010/main" val="122671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9A82-5689-CA4D-B952-4D690BD5D526}"/>
              </a:ext>
            </a:extLst>
          </p:cNvPr>
          <p:cNvSpPr>
            <a:spLocks noGrp="1"/>
          </p:cNvSpPr>
          <p:nvPr>
            <p:ph type="title"/>
          </p:nvPr>
        </p:nvSpPr>
        <p:spPr/>
        <p:txBody>
          <a:bodyPr/>
          <a:lstStyle/>
          <a:p>
            <a:r>
              <a:rPr lang="en-US" sz="4800" dirty="0">
                <a:solidFill>
                  <a:srgbClr val="00B0F0"/>
                </a:solidFill>
              </a:rPr>
              <a:t>References</a:t>
            </a:r>
            <a:br>
              <a:rPr lang="en-US" sz="4800" dirty="0">
                <a:solidFill>
                  <a:srgbClr val="00B0F0"/>
                </a:solidFill>
              </a:rPr>
            </a:br>
            <a:endParaRPr lang="en-US" dirty="0"/>
          </a:p>
        </p:txBody>
      </p:sp>
      <p:sp>
        <p:nvSpPr>
          <p:cNvPr id="3" name="Content Placeholder 2">
            <a:extLst>
              <a:ext uri="{FF2B5EF4-FFF2-40B4-BE49-F238E27FC236}">
                <a16:creationId xmlns:a16="http://schemas.microsoft.com/office/drawing/2014/main" id="{1F1F552B-D241-1246-A12D-3133C3A15DC8}"/>
              </a:ext>
            </a:extLst>
          </p:cNvPr>
          <p:cNvSpPr>
            <a:spLocks noGrp="1"/>
          </p:cNvSpPr>
          <p:nvPr>
            <p:ph idx="1"/>
          </p:nvPr>
        </p:nvSpPr>
        <p:spPr/>
        <p:txBody>
          <a:bodyPr/>
          <a:lstStyle/>
          <a:p>
            <a:r>
              <a:rPr lang="en-US" u="sng" dirty="0">
                <a:hlinkClick r:id="rId2"/>
              </a:rPr>
              <a:t>https://www.rdocumentation.org/packages/janitor/versions/2.1.0</a:t>
            </a:r>
            <a:endParaRPr lang="en-IN" dirty="0"/>
          </a:p>
          <a:p>
            <a:r>
              <a:rPr lang="en-US" u="sng" dirty="0">
                <a:hlinkClick r:id="rId3"/>
              </a:rPr>
              <a:t>https://www.r-graph-gallery.com/piechart-ggplot2.html</a:t>
            </a:r>
            <a:endParaRPr lang="en-IN" dirty="0"/>
          </a:p>
          <a:p>
            <a:r>
              <a:rPr lang="en-US" u="sng" dirty="0">
                <a:hlinkClick r:id="rId4"/>
              </a:rPr>
              <a:t>https://www.r-graph-gallery.com/circular-barplot.html</a:t>
            </a:r>
            <a:endParaRPr lang="en-IN" dirty="0"/>
          </a:p>
          <a:p>
            <a:r>
              <a:rPr lang="en-US" u="sng" dirty="0">
                <a:hlinkClick r:id="rId5"/>
              </a:rPr>
              <a:t>https://www.statmethods.net/stats/regression.html</a:t>
            </a:r>
            <a:endParaRPr lang="en-IN" dirty="0"/>
          </a:p>
          <a:p>
            <a:r>
              <a:rPr lang="en-US" u="sng" dirty="0">
                <a:hlinkClick r:id="rId6"/>
              </a:rPr>
              <a:t>https://www.highcharts.com/blog/tutorials/highcharts-for-r-users/</a:t>
            </a:r>
            <a:endParaRPr lang="en-IN" dirty="0"/>
          </a:p>
          <a:p>
            <a:r>
              <a:rPr lang="en-US" dirty="0"/>
              <a:t> </a:t>
            </a:r>
            <a:endParaRPr lang="en-IN" dirty="0"/>
          </a:p>
          <a:p>
            <a:r>
              <a:rPr lang="en-US" dirty="0"/>
              <a:t> </a:t>
            </a:r>
            <a:endParaRPr lang="en-IN" dirty="0"/>
          </a:p>
          <a:p>
            <a:endParaRPr lang="en-US" dirty="0"/>
          </a:p>
        </p:txBody>
      </p:sp>
      <p:sp>
        <p:nvSpPr>
          <p:cNvPr id="4" name="Footer Placeholder 3">
            <a:extLst>
              <a:ext uri="{FF2B5EF4-FFF2-40B4-BE49-F238E27FC236}">
                <a16:creationId xmlns:a16="http://schemas.microsoft.com/office/drawing/2014/main" id="{54B154AF-7F7C-A44F-9325-B715CD403F6A}"/>
              </a:ext>
            </a:extLst>
          </p:cNvPr>
          <p:cNvSpPr>
            <a:spLocks noGrp="1"/>
          </p:cNvSpPr>
          <p:nvPr>
            <p:ph type="ftr" sz="quarter" idx="11"/>
          </p:nvPr>
        </p:nvSpPr>
        <p:spPr/>
        <p:txBody>
          <a:bodyPr/>
          <a:lstStyle/>
          <a:p>
            <a:r>
              <a:rPr lang="en-US"/>
              <a:t>Sandeep Bhavani Shanmukh</a:t>
            </a:r>
            <a:endParaRPr lang="en-US" dirty="0"/>
          </a:p>
        </p:txBody>
      </p:sp>
      <p:sp>
        <p:nvSpPr>
          <p:cNvPr id="5" name="Slide Number Placeholder 4">
            <a:extLst>
              <a:ext uri="{FF2B5EF4-FFF2-40B4-BE49-F238E27FC236}">
                <a16:creationId xmlns:a16="http://schemas.microsoft.com/office/drawing/2014/main" id="{F4DEFB7B-D477-FD48-8EB2-6B861F0E81AD}"/>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48219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34B8-364F-EC4A-91C7-64E8818F569C}"/>
              </a:ext>
            </a:extLst>
          </p:cNvPr>
          <p:cNvSpPr>
            <a:spLocks noGrp="1"/>
          </p:cNvSpPr>
          <p:nvPr>
            <p:ph type="title"/>
          </p:nvPr>
        </p:nvSpPr>
        <p:spPr/>
        <p:txBody>
          <a:bodyPr>
            <a:normAutofit/>
          </a:bodyPr>
          <a:lstStyle/>
          <a:p>
            <a:r>
              <a:rPr lang="en-US" sz="3600" dirty="0">
                <a:solidFill>
                  <a:srgbClr val="00B0F0"/>
                </a:solidFill>
              </a:rPr>
              <a:t>Introduction</a:t>
            </a:r>
          </a:p>
        </p:txBody>
      </p:sp>
      <p:sp>
        <p:nvSpPr>
          <p:cNvPr id="3" name="Content Placeholder 2">
            <a:extLst>
              <a:ext uri="{FF2B5EF4-FFF2-40B4-BE49-F238E27FC236}">
                <a16:creationId xmlns:a16="http://schemas.microsoft.com/office/drawing/2014/main" id="{A415D512-77E0-EA4B-B5D9-FF19A7D7985A}"/>
              </a:ext>
            </a:extLst>
          </p:cNvPr>
          <p:cNvSpPr>
            <a:spLocks noGrp="1"/>
          </p:cNvSpPr>
          <p:nvPr>
            <p:ph idx="1"/>
          </p:nvPr>
        </p:nvSpPr>
        <p:spPr/>
        <p:txBody>
          <a:bodyPr/>
          <a:lstStyle/>
          <a:p>
            <a:pPr marL="0" indent="0" algn="just">
              <a:buNone/>
            </a:pPr>
            <a:r>
              <a:rPr lang="en-IN" sz="1800" dirty="0">
                <a:solidFill>
                  <a:schemeClr val="tx1"/>
                </a:solidFill>
                <a:latin typeface="Times New Roman" panose="02020603050405020304" pitchFamily="18" charset="0"/>
                <a:cs typeface="Times New Roman" panose="02020603050405020304" pitchFamily="18" charset="0"/>
              </a:rPr>
              <a:t>Android is the dominant mobile operating system today with about 85% of all mobile devices         running Google’s OS. </a:t>
            </a:r>
          </a:p>
          <a:p>
            <a:pPr marL="0" indent="0" algn="just">
              <a:buNone/>
            </a:pPr>
            <a:r>
              <a:rPr lang="en-IN" sz="1800" dirty="0">
                <a:solidFill>
                  <a:schemeClr val="tx1"/>
                </a:solidFill>
                <a:latin typeface="Times New Roman" panose="02020603050405020304" pitchFamily="18" charset="0"/>
                <a:cs typeface="Times New Roman" panose="02020603050405020304" pitchFamily="18" charset="0"/>
              </a:rPr>
              <a:t>The Google Play Store is the largest and most popular Android app store.</a:t>
            </a:r>
            <a:r>
              <a:rPr lang="en-US" sz="18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The purpose of our project is to gather, analyze and visualize detailed information on apps in the Google Play Store in order to provide insights on app features and the current state of the Android app market.</a:t>
            </a:r>
          </a:p>
          <a:p>
            <a:pPr marL="0" indent="0" algn="just">
              <a:buNone/>
            </a:pPr>
            <a:r>
              <a:rPr lang="en-IN" sz="1800" dirty="0">
                <a:solidFill>
                  <a:schemeClr val="tx1"/>
                </a:solidFill>
                <a:latin typeface="Times New Roman" panose="02020603050405020304" pitchFamily="18" charset="0"/>
                <a:cs typeface="Times New Roman" panose="02020603050405020304" pitchFamily="18" charset="0"/>
              </a:rPr>
              <a:t>With this project we will take you through a journey of analysing various apps found on the play store with the help of different R libraries</a:t>
            </a:r>
            <a:r>
              <a:rPr lang="en-IN" dirty="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987D7725-56C6-784C-89E1-2B8FB19E4997}"/>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5" name="Footer Placeholder 4">
            <a:extLst>
              <a:ext uri="{FF2B5EF4-FFF2-40B4-BE49-F238E27FC236}">
                <a16:creationId xmlns:a16="http://schemas.microsoft.com/office/drawing/2014/main" id="{2D26A237-1392-924B-9A47-0A47AE5A8FEF}"/>
              </a:ext>
            </a:extLst>
          </p:cNvPr>
          <p:cNvSpPr>
            <a:spLocks noGrp="1"/>
          </p:cNvSpPr>
          <p:nvPr>
            <p:ph type="ftr" sz="quarter" idx="11"/>
          </p:nvPr>
        </p:nvSpPr>
        <p:spPr/>
        <p:txBody>
          <a:bodyPr/>
          <a:lstStyle/>
          <a:p>
            <a:r>
              <a:rPr lang="en-US"/>
              <a:t>Sandeep Bhavani Shanmukh</a:t>
            </a:r>
            <a:endParaRPr lang="en-US" dirty="0"/>
          </a:p>
        </p:txBody>
      </p:sp>
    </p:spTree>
    <p:extLst>
      <p:ext uri="{BB962C8B-B14F-4D97-AF65-F5344CB8AC3E}">
        <p14:creationId xmlns:p14="http://schemas.microsoft.com/office/powerpoint/2010/main" val="144599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21A5-23C2-5840-A58E-DB1418DFD39E}"/>
              </a:ext>
            </a:extLst>
          </p:cNvPr>
          <p:cNvSpPr>
            <a:spLocks noGrp="1"/>
          </p:cNvSpPr>
          <p:nvPr>
            <p:ph type="title"/>
          </p:nvPr>
        </p:nvSpPr>
        <p:spPr/>
        <p:txBody>
          <a:bodyPr>
            <a:normAutofit/>
          </a:bodyPr>
          <a:lstStyle/>
          <a:p>
            <a:r>
              <a:rPr lang="en-US" sz="3600" dirty="0">
                <a:solidFill>
                  <a:srgbClr val="00B0F0"/>
                </a:solidFill>
              </a:rPr>
              <a:t>Dataset &amp; Cleaning</a:t>
            </a:r>
          </a:p>
        </p:txBody>
      </p:sp>
      <p:sp>
        <p:nvSpPr>
          <p:cNvPr id="3" name="Content Placeholder 2">
            <a:extLst>
              <a:ext uri="{FF2B5EF4-FFF2-40B4-BE49-F238E27FC236}">
                <a16:creationId xmlns:a16="http://schemas.microsoft.com/office/drawing/2014/main" id="{1BBC1268-3043-1A49-80DA-F3D2E6C1DF39}"/>
              </a:ext>
            </a:extLst>
          </p:cNvPr>
          <p:cNvSpPr>
            <a:spLocks noGrp="1"/>
          </p:cNvSpPr>
          <p:nvPr>
            <p:ph idx="1"/>
          </p:nvPr>
        </p:nvSpPr>
        <p:spPr/>
        <p:txBody>
          <a:bodyPr>
            <a:normAutofit/>
          </a:bodyPr>
          <a:lstStyle/>
          <a:p>
            <a:pP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The dataset has been taken from Kaggle and it consists of 13 columns – App, Category, Rating, Reviews, Size, Installs, Type, Price, Content Rating, Genres, Last Updates, Current Ver and Android </a:t>
            </a:r>
            <a:r>
              <a:rPr lang="en-IN" sz="1700" b="1" dirty="0">
                <a:latin typeface="Times New Roman" panose="02020603050405020304" pitchFamily="18" charset="0"/>
                <a:cs typeface="Times New Roman" panose="02020603050405020304" pitchFamily="18" charset="0"/>
              </a:rPr>
              <a:t>10841 </a:t>
            </a:r>
            <a:r>
              <a:rPr lang="en-IN" sz="1700" dirty="0">
                <a:latin typeface="Times New Roman" panose="02020603050405020304" pitchFamily="18" charset="0"/>
                <a:cs typeface="Times New Roman" panose="02020603050405020304" pitchFamily="18" charset="0"/>
              </a:rPr>
              <a:t>Rows. </a:t>
            </a:r>
            <a:endParaRPr lang="en-US" sz="17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We used Excel, Python and R for cleaning the data.</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columns in the dataset that were cleaned Size , Installs, Data and N/A values.</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Using Excel, the ‘+’ sign in the installs was removed.</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Using Python, Size of the applications was modified into KB. </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Using R, date and N/A were modified and omitted.</a:t>
            </a: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1BABB80-4DC0-2E4F-A60E-AFCDA681BBE4}"/>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5" name="Footer Placeholder 4">
            <a:extLst>
              <a:ext uri="{FF2B5EF4-FFF2-40B4-BE49-F238E27FC236}">
                <a16:creationId xmlns:a16="http://schemas.microsoft.com/office/drawing/2014/main" id="{F98D007B-2566-ED4C-BD4A-079E9C3BCA97}"/>
              </a:ext>
            </a:extLst>
          </p:cNvPr>
          <p:cNvSpPr>
            <a:spLocks noGrp="1"/>
          </p:cNvSpPr>
          <p:nvPr>
            <p:ph type="ftr" sz="quarter" idx="11"/>
          </p:nvPr>
        </p:nvSpPr>
        <p:spPr/>
        <p:txBody>
          <a:bodyPr/>
          <a:lstStyle/>
          <a:p>
            <a:r>
              <a:rPr lang="en-US"/>
              <a:t>Sandeep Bhavani Shanmukh</a:t>
            </a:r>
            <a:endParaRPr lang="en-US" dirty="0"/>
          </a:p>
        </p:txBody>
      </p:sp>
    </p:spTree>
    <p:extLst>
      <p:ext uri="{BB962C8B-B14F-4D97-AF65-F5344CB8AC3E}">
        <p14:creationId xmlns:p14="http://schemas.microsoft.com/office/powerpoint/2010/main" val="143376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266A2-BB41-324C-A6E3-D432F4A92F79}"/>
              </a:ext>
            </a:extLst>
          </p:cNvPr>
          <p:cNvSpPr>
            <a:spLocks noGrp="1"/>
          </p:cNvSpPr>
          <p:nvPr>
            <p:ph type="title"/>
          </p:nvPr>
        </p:nvSpPr>
        <p:spPr>
          <a:xfrm>
            <a:off x="642257" y="634946"/>
            <a:ext cx="3690257" cy="1450757"/>
          </a:xfrm>
        </p:spPr>
        <p:txBody>
          <a:bodyPr>
            <a:normAutofit/>
          </a:bodyPr>
          <a:lstStyle/>
          <a:p>
            <a:r>
              <a:rPr lang="en-US" sz="2200" dirty="0">
                <a:solidFill>
                  <a:srgbClr val="00B0F0"/>
                </a:solidFill>
              </a:rPr>
              <a:t>What are the different categories of applications in the play store ?</a:t>
            </a:r>
          </a:p>
        </p:txBody>
      </p:sp>
      <p:cxnSp>
        <p:nvCxnSpPr>
          <p:cNvPr id="20" name="Straight Connector 19">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F6379C09-8FC8-438D-B2DA-841FB2BB2722}"/>
              </a:ext>
            </a:extLst>
          </p:cNvPr>
          <p:cNvSpPr>
            <a:spLocks noGrp="1"/>
          </p:cNvSpPr>
          <p:nvPr>
            <p:ph idx="1"/>
          </p:nvPr>
        </p:nvSpPr>
        <p:spPr>
          <a:xfrm>
            <a:off x="642257" y="2407436"/>
            <a:ext cx="3690257" cy="3461658"/>
          </a:xfrm>
        </p:spPr>
        <p:txBody>
          <a:bodyPr>
            <a:normAutofit/>
          </a:bodyPr>
          <a:lstStyle/>
          <a:p>
            <a:pPr>
              <a:lnSpc>
                <a:spcPct val="100000"/>
              </a:lnSpc>
              <a:spcAft>
                <a:spcPts val="10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The google app store data consists of applications under different category</a:t>
            </a:r>
          </a:p>
          <a:p>
            <a:pPr>
              <a:lnSpc>
                <a:spcPct val="100000"/>
              </a:lnSpc>
              <a:spcAft>
                <a:spcPts val="10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Let us see the total number of applications in each category and understand which constitute to most of the data.</a:t>
            </a:r>
          </a:p>
          <a:p>
            <a:pPr>
              <a:lnSpc>
                <a:spcPct val="100000"/>
              </a:lnSpc>
              <a:spcAft>
                <a:spcPts val="1000"/>
              </a:spcAft>
              <a:buFont typeface="Arial" panose="020B0604020202020204" pitchFamily="34" charset="0"/>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From the Pie chart, we can see that most of the applications fall under the category of Family and least fall under Events and Beauty.</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descr="Chart, pie chart&#10;&#10;Description automatically generated">
            <a:extLst>
              <a:ext uri="{FF2B5EF4-FFF2-40B4-BE49-F238E27FC236}">
                <a16:creationId xmlns:a16="http://schemas.microsoft.com/office/drawing/2014/main" id="{C3FC4164-CA2D-F649-A474-2D3595B8B88A}"/>
              </a:ext>
            </a:extLst>
          </p:cNvPr>
          <p:cNvPicPr>
            <a:picLocks noChangeAspect="1"/>
          </p:cNvPicPr>
          <p:nvPr/>
        </p:nvPicPr>
        <p:blipFill rotWithShape="1">
          <a:blip r:embed="rId2"/>
          <a:srcRect l="8090" r="24950"/>
          <a:stretch/>
        </p:blipFill>
        <p:spPr>
          <a:xfrm>
            <a:off x="4648201" y="640081"/>
            <a:ext cx="6909801" cy="5314406"/>
          </a:xfrm>
          <a:prstGeom prst="rect">
            <a:avLst/>
          </a:prstGeom>
        </p:spPr>
      </p:pic>
      <p:sp>
        <p:nvSpPr>
          <p:cNvPr id="22" name="Rectangle 21">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oter Placeholder 4">
            <a:extLst>
              <a:ext uri="{FF2B5EF4-FFF2-40B4-BE49-F238E27FC236}">
                <a16:creationId xmlns:a16="http://schemas.microsoft.com/office/drawing/2014/main" id="{7C473266-D259-C141-AD50-2479DD191D06}"/>
              </a:ext>
            </a:extLst>
          </p:cNvPr>
          <p:cNvSpPr>
            <a:spLocks noGrp="1"/>
          </p:cNvSpPr>
          <p:nvPr>
            <p:ph type="ftr" sz="quarter" idx="11"/>
          </p:nvPr>
        </p:nvSpPr>
        <p:spPr>
          <a:xfrm>
            <a:off x="1097279" y="6446838"/>
            <a:ext cx="6818262" cy="365125"/>
          </a:xfrm>
        </p:spPr>
        <p:txBody>
          <a:bodyPr>
            <a:normAutofit/>
          </a:bodyPr>
          <a:lstStyle/>
          <a:p>
            <a:pPr>
              <a:spcAft>
                <a:spcPts val="600"/>
              </a:spcAft>
            </a:pPr>
            <a:r>
              <a:rPr lang="en-US"/>
              <a:t>Sandeep Bhavani Shanmukh</a:t>
            </a:r>
          </a:p>
        </p:txBody>
      </p:sp>
      <p:sp>
        <p:nvSpPr>
          <p:cNvPr id="3" name="Slide Number Placeholder 2">
            <a:extLst>
              <a:ext uri="{FF2B5EF4-FFF2-40B4-BE49-F238E27FC236}">
                <a16:creationId xmlns:a16="http://schemas.microsoft.com/office/drawing/2014/main" id="{E9D3F25C-0CA1-2A4C-8DD0-9354F88A0D3F}"/>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4</a:t>
            </a:fld>
            <a:endParaRPr lang="en-US"/>
          </a:p>
        </p:txBody>
      </p:sp>
    </p:spTree>
    <p:extLst>
      <p:ext uri="{BB962C8B-B14F-4D97-AF65-F5344CB8AC3E}">
        <p14:creationId xmlns:p14="http://schemas.microsoft.com/office/powerpoint/2010/main" val="24301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F1C79-EAB8-4D41-839A-8524A7A3C48E}"/>
              </a:ext>
            </a:extLst>
          </p:cNvPr>
          <p:cNvSpPr>
            <a:spLocks noGrp="1"/>
          </p:cNvSpPr>
          <p:nvPr>
            <p:ph type="title"/>
          </p:nvPr>
        </p:nvSpPr>
        <p:spPr>
          <a:xfrm>
            <a:off x="7859485" y="907785"/>
            <a:ext cx="3690257" cy="1450757"/>
          </a:xfrm>
        </p:spPr>
        <p:txBody>
          <a:bodyPr>
            <a:noAutofit/>
          </a:bodyPr>
          <a:lstStyle/>
          <a:p>
            <a:pPr>
              <a:lnSpc>
                <a:spcPct val="150000"/>
              </a:lnSpc>
            </a:pPr>
            <a:r>
              <a:rPr lang="en-US" sz="1800" b="1" dirty="0">
                <a:solidFill>
                  <a:srgbClr val="00B0F0"/>
                </a:solidFill>
              </a:rPr>
              <a:t>Paid Vs Free Applications in various Categories Using Circular Bar Plot:</a:t>
            </a:r>
            <a:br>
              <a:rPr lang="en-IN" sz="1800" dirty="0">
                <a:solidFill>
                  <a:srgbClr val="00B0F0"/>
                </a:solidFill>
              </a:rPr>
            </a:br>
            <a:endParaRPr lang="en-US" sz="1800" dirty="0">
              <a:solidFill>
                <a:srgbClr val="00B0F0"/>
              </a:solidFill>
            </a:endParaRPr>
          </a:p>
        </p:txBody>
      </p:sp>
      <p:pic>
        <p:nvPicPr>
          <p:cNvPr id="4" name="Content Placeholder 3" descr="Chart&#10;&#10;Description automatically generated">
            <a:extLst>
              <a:ext uri="{FF2B5EF4-FFF2-40B4-BE49-F238E27FC236}">
                <a16:creationId xmlns:a16="http://schemas.microsoft.com/office/drawing/2014/main" id="{7848DE83-48D5-3B46-AD19-0FA89416C167}"/>
              </a:ext>
            </a:extLst>
          </p:cNvPr>
          <p:cNvPicPr>
            <a:picLocks/>
          </p:cNvPicPr>
          <p:nvPr/>
        </p:nvPicPr>
        <p:blipFill rotWithShape="1">
          <a:blip r:embed="rId2">
            <a:extLst>
              <a:ext uri="{28A0092B-C50C-407E-A947-70E740481C1C}">
                <a14:useLocalDpi xmlns:a14="http://schemas.microsoft.com/office/drawing/2010/main" val="0"/>
              </a:ext>
            </a:extLst>
          </a:blip>
          <a:srcRect l="13654" r="17110" b="-1"/>
          <a:stretch/>
        </p:blipFill>
        <p:spPr bwMode="auto">
          <a:xfrm>
            <a:off x="633999" y="640081"/>
            <a:ext cx="6909801" cy="5314406"/>
          </a:xfrm>
          <a:prstGeom prst="rect">
            <a:avLst/>
          </a:prstGeom>
          <a:noFill/>
        </p:spPr>
      </p:pic>
      <p:cxnSp>
        <p:nvCxnSpPr>
          <p:cNvPr id="13" name="!!Straight Connector">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F8B4DD72-191D-4E57-9916-963D25F5CBEE}"/>
              </a:ext>
            </a:extLst>
          </p:cNvPr>
          <p:cNvSpPr>
            <a:spLocks noGrp="1"/>
          </p:cNvSpPr>
          <p:nvPr>
            <p:ph idx="1"/>
          </p:nvPr>
        </p:nvSpPr>
        <p:spPr>
          <a:xfrm>
            <a:off x="7859485" y="2407436"/>
            <a:ext cx="3690257" cy="3461658"/>
          </a:xfrm>
        </p:spPr>
        <p:txBody>
          <a:bodyPr>
            <a:normAutofit fontScale="92500" lnSpcReduction="20000"/>
          </a:bodyPr>
          <a:lstStyle/>
          <a:p>
            <a:pPr algn="just">
              <a:buFont typeface="Arial" panose="020B0604020202020204" pitchFamily="34" charset="0"/>
              <a:buChar char="•"/>
            </a:pPr>
            <a:r>
              <a:rPr lang="en-US" dirty="0">
                <a:solidFill>
                  <a:schemeClr val="bg1">
                    <a:lumMod val="50000"/>
                  </a:schemeClr>
                </a:solidFill>
                <a:latin typeface="Times New Roman" panose="02020603050405020304" pitchFamily="18" charset="0"/>
                <a:cs typeface="Times New Roman" panose="02020603050405020304" pitchFamily="18" charset="0"/>
              </a:rPr>
              <a:t>The Google play store consists of applications which are both paid and free.</a:t>
            </a:r>
          </a:p>
          <a:p>
            <a:pPr algn="just">
              <a:buFont typeface="Arial" panose="020B0604020202020204" pitchFamily="34" charset="0"/>
              <a:buChar char="•"/>
            </a:pPr>
            <a:r>
              <a:rPr lang="en-US" dirty="0">
                <a:solidFill>
                  <a:schemeClr val="bg1">
                    <a:lumMod val="50000"/>
                  </a:schemeClr>
                </a:solidFill>
                <a:latin typeface="Times New Roman" panose="02020603050405020304" pitchFamily="18" charset="0"/>
                <a:cs typeface="Times New Roman" panose="02020603050405020304" pitchFamily="18" charset="0"/>
              </a:rPr>
              <a:t>The circular bar graph gives the comparison between free and paid applications.</a:t>
            </a:r>
          </a:p>
          <a:p>
            <a:pPr algn="just">
              <a:buFont typeface="Arial" panose="020B0604020202020204" pitchFamily="34" charset="0"/>
              <a:buChar char="•"/>
            </a:pPr>
            <a:r>
              <a:rPr lang="en-US" dirty="0">
                <a:solidFill>
                  <a:schemeClr val="bg1">
                    <a:lumMod val="50000"/>
                  </a:schemeClr>
                </a:solidFill>
                <a:latin typeface="Times New Roman" panose="02020603050405020304" pitchFamily="18" charset="0"/>
                <a:cs typeface="Times New Roman" panose="02020603050405020304" pitchFamily="18" charset="0"/>
              </a:rPr>
              <a:t>We can see that most of the applications are free. </a:t>
            </a:r>
          </a:p>
          <a:p>
            <a:pPr algn="just">
              <a:buFont typeface="Arial" panose="020B0604020202020204" pitchFamily="34" charset="0"/>
              <a:buChar char="•"/>
            </a:pPr>
            <a:r>
              <a:rPr lang="en-US" dirty="0">
                <a:solidFill>
                  <a:schemeClr val="bg1">
                    <a:lumMod val="50000"/>
                  </a:schemeClr>
                </a:solidFill>
                <a:latin typeface="Times New Roman" panose="02020603050405020304" pitchFamily="18" charset="0"/>
                <a:cs typeface="Times New Roman" panose="02020603050405020304" pitchFamily="18" charset="0"/>
              </a:rPr>
              <a:t>Paid applications are mostly under the category of ”Medical” and “Personality”.</a:t>
            </a:r>
          </a:p>
        </p:txBody>
      </p:sp>
      <p:sp>
        <p:nvSpPr>
          <p:cNvPr id="19" name="Rectangle 14">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02E3C76C-2E86-CE47-A37B-12870FDA3F4A}"/>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5" name="Footer Placeholder 4">
            <a:extLst>
              <a:ext uri="{FF2B5EF4-FFF2-40B4-BE49-F238E27FC236}">
                <a16:creationId xmlns:a16="http://schemas.microsoft.com/office/drawing/2014/main" id="{5A36043D-D06F-6B48-AA7F-E5FBEFDEFC64}"/>
              </a:ext>
            </a:extLst>
          </p:cNvPr>
          <p:cNvSpPr>
            <a:spLocks noGrp="1"/>
          </p:cNvSpPr>
          <p:nvPr>
            <p:ph type="ftr" sz="quarter" idx="11"/>
          </p:nvPr>
        </p:nvSpPr>
        <p:spPr/>
        <p:txBody>
          <a:bodyPr/>
          <a:lstStyle/>
          <a:p>
            <a:r>
              <a:rPr lang="en-US"/>
              <a:t>Sandeep Bhavani Shanmukh</a:t>
            </a:r>
            <a:endParaRPr lang="en-US" dirty="0"/>
          </a:p>
        </p:txBody>
      </p:sp>
    </p:spTree>
    <p:extLst>
      <p:ext uri="{BB962C8B-B14F-4D97-AF65-F5344CB8AC3E}">
        <p14:creationId xmlns:p14="http://schemas.microsoft.com/office/powerpoint/2010/main" val="607910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46050-1AAE-444F-B56B-5A0B4B36B006}"/>
              </a:ext>
            </a:extLst>
          </p:cNvPr>
          <p:cNvSpPr>
            <a:spLocks noGrp="1"/>
          </p:cNvSpPr>
          <p:nvPr>
            <p:ph type="title"/>
          </p:nvPr>
        </p:nvSpPr>
        <p:spPr>
          <a:xfrm>
            <a:off x="6433463" y="1327331"/>
            <a:ext cx="5127171" cy="1096797"/>
          </a:xfrm>
        </p:spPr>
        <p:txBody>
          <a:bodyPr>
            <a:noAutofit/>
          </a:bodyPr>
          <a:lstStyle/>
          <a:p>
            <a:pPr>
              <a:lnSpc>
                <a:spcPct val="150000"/>
              </a:lnSpc>
            </a:pPr>
            <a:r>
              <a:rPr lang="en-US" sz="1800" b="1" dirty="0">
                <a:solidFill>
                  <a:srgbClr val="00B0F0"/>
                </a:solidFill>
              </a:rPr>
              <a:t>Distribution of ratings of the Applications in the Google Play store Data set using Density Curve:</a:t>
            </a:r>
            <a:br>
              <a:rPr lang="en-IN" sz="1800" dirty="0">
                <a:solidFill>
                  <a:srgbClr val="00B0F0"/>
                </a:solidFill>
              </a:rPr>
            </a:br>
            <a:endParaRPr lang="en-US" sz="1800" dirty="0">
              <a:solidFill>
                <a:srgbClr val="00B0F0"/>
              </a:solidFill>
            </a:endParaRPr>
          </a:p>
        </p:txBody>
      </p:sp>
      <p:pic>
        <p:nvPicPr>
          <p:cNvPr id="4" name="Content Placeholder 3" descr="Chart, line chart&#10;&#10;Description automatically generated">
            <a:extLst>
              <a:ext uri="{FF2B5EF4-FFF2-40B4-BE49-F238E27FC236}">
                <a16:creationId xmlns:a16="http://schemas.microsoft.com/office/drawing/2014/main" id="{1D092FD7-4805-BE4B-A0F5-47FCA4D325CD}"/>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43192" y="1169283"/>
            <a:ext cx="5115347" cy="3461657"/>
          </a:xfrm>
          <a:prstGeom prst="rect">
            <a:avLst/>
          </a:prstGeom>
          <a:noFill/>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2C097678-AC4A-48C1-AA7C-EDB5A3BD72C3}"/>
              </a:ext>
            </a:extLst>
          </p:cNvPr>
          <p:cNvSpPr>
            <a:spLocks noGrp="1"/>
          </p:cNvSpPr>
          <p:nvPr>
            <p:ph idx="1"/>
          </p:nvPr>
        </p:nvSpPr>
        <p:spPr>
          <a:xfrm>
            <a:off x="6411684" y="2407436"/>
            <a:ext cx="5127172" cy="3461658"/>
          </a:xfrm>
        </p:spPr>
        <p:txBody>
          <a:bodyPr>
            <a:normAutofit fontScale="92500" lnSpcReduction="10000"/>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analysis of the application ratings in the google play store plays a major role while depicting the current state of the App Market.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density curve gives the distribution of ratings in the Play store.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the above graph</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can depict that most of the apps in the google play store are rated between 3.5 to 4.8 and the mean value of the ratings is 4.2.</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0976A48C-55DF-B744-BB8D-65CD87D884E5}"/>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5" name="Footer Placeholder 4">
            <a:extLst>
              <a:ext uri="{FF2B5EF4-FFF2-40B4-BE49-F238E27FC236}">
                <a16:creationId xmlns:a16="http://schemas.microsoft.com/office/drawing/2014/main" id="{567CD1D1-8E43-2F4A-BDEA-7AF019C9A399}"/>
              </a:ext>
            </a:extLst>
          </p:cNvPr>
          <p:cNvSpPr>
            <a:spLocks noGrp="1"/>
          </p:cNvSpPr>
          <p:nvPr>
            <p:ph type="ftr" sz="quarter" idx="11"/>
          </p:nvPr>
        </p:nvSpPr>
        <p:spPr/>
        <p:txBody>
          <a:bodyPr/>
          <a:lstStyle/>
          <a:p>
            <a:r>
              <a:rPr lang="en-US"/>
              <a:t>Sandeep Bhavani Shanmukh</a:t>
            </a:r>
            <a:endParaRPr lang="en-US" dirty="0"/>
          </a:p>
        </p:txBody>
      </p:sp>
    </p:spTree>
    <p:extLst>
      <p:ext uri="{BB962C8B-B14F-4D97-AF65-F5344CB8AC3E}">
        <p14:creationId xmlns:p14="http://schemas.microsoft.com/office/powerpoint/2010/main" val="103727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DFF12D-FEA8-764E-9D9C-3B75AC5EA992}"/>
              </a:ext>
            </a:extLst>
          </p:cNvPr>
          <p:cNvSpPr>
            <a:spLocks noGrp="1"/>
          </p:cNvSpPr>
          <p:nvPr>
            <p:ph type="title"/>
          </p:nvPr>
        </p:nvSpPr>
        <p:spPr>
          <a:xfrm>
            <a:off x="6411685" y="634946"/>
            <a:ext cx="5127171" cy="1450757"/>
          </a:xfrm>
        </p:spPr>
        <p:txBody>
          <a:bodyPr>
            <a:noAutofit/>
          </a:bodyPr>
          <a:lstStyle/>
          <a:p>
            <a:pPr>
              <a:lnSpc>
                <a:spcPct val="150000"/>
              </a:lnSpc>
            </a:pPr>
            <a:r>
              <a:rPr lang="en-IN" sz="1800" b="1" dirty="0">
                <a:solidFill>
                  <a:srgbClr val="00B0F0"/>
                </a:solidFill>
              </a:rPr>
              <a:t>Distribution of    Ratings  across   various Categories of Applications using Side -by- Side Box Plot:</a:t>
            </a:r>
            <a:br>
              <a:rPr lang="en-IN" sz="1800" dirty="0">
                <a:solidFill>
                  <a:srgbClr val="00B0F0"/>
                </a:solidFill>
              </a:rPr>
            </a:br>
            <a:endParaRPr lang="en-US" sz="1800" dirty="0">
              <a:solidFill>
                <a:srgbClr val="00B0F0"/>
              </a:solidFill>
            </a:endParaRPr>
          </a:p>
        </p:txBody>
      </p:sp>
      <p:pic>
        <p:nvPicPr>
          <p:cNvPr id="4" name="Content Placeholder 3" descr="Chart&#10;&#10;Description automatically generated">
            <a:extLst>
              <a:ext uri="{FF2B5EF4-FFF2-40B4-BE49-F238E27FC236}">
                <a16:creationId xmlns:a16="http://schemas.microsoft.com/office/drawing/2014/main" id="{C22FF23F-96A5-1741-AAD0-0A96414509E1}"/>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62610" y="1182448"/>
            <a:ext cx="5115347" cy="3461657"/>
          </a:xfrm>
          <a:prstGeom prst="rect">
            <a:avLst/>
          </a:prstGeom>
          <a:noFill/>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Content Placeholder 7">
            <a:extLst>
              <a:ext uri="{FF2B5EF4-FFF2-40B4-BE49-F238E27FC236}">
                <a16:creationId xmlns:a16="http://schemas.microsoft.com/office/drawing/2014/main" id="{53693F4F-A1A7-4C22-B0EA-E955EA5DAA1E}"/>
              </a:ext>
            </a:extLst>
          </p:cNvPr>
          <p:cNvSpPr>
            <a:spLocks noGrp="1"/>
          </p:cNvSpPr>
          <p:nvPr>
            <p:ph idx="1"/>
          </p:nvPr>
        </p:nvSpPr>
        <p:spPr>
          <a:xfrm>
            <a:off x="6411684" y="2407436"/>
            <a:ext cx="5127172" cy="3461658"/>
          </a:xfrm>
        </p:spPr>
        <p:txBody>
          <a:bodyPr>
            <a:normAutofit/>
          </a:bodyPr>
          <a:lstStyle/>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side-by-side box plot showcases the range of ratings of applications which are under a particular category.</a:t>
            </a:r>
            <a:endParaRPr lang="en-IN"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From the plot above, we can conclude that most ratings are continuous, and values are around 3.9 to 4.6. </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outliers are for Family and Tools, because there are more number of installs for the family category and the ratings are distributed right from 1 to 4.5. </a:t>
            </a:r>
          </a:p>
          <a:p>
            <a:endParaRPr lang="en-US"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7FAAF9C0-9951-3245-AA4B-70FCD8F4E871}"/>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5" name="Footer Placeholder 4">
            <a:extLst>
              <a:ext uri="{FF2B5EF4-FFF2-40B4-BE49-F238E27FC236}">
                <a16:creationId xmlns:a16="http://schemas.microsoft.com/office/drawing/2014/main" id="{3EFB6DB1-7BF5-0C40-9906-18B6BBCA27FA}"/>
              </a:ext>
            </a:extLst>
          </p:cNvPr>
          <p:cNvSpPr>
            <a:spLocks noGrp="1"/>
          </p:cNvSpPr>
          <p:nvPr>
            <p:ph type="ftr" sz="quarter" idx="11"/>
          </p:nvPr>
        </p:nvSpPr>
        <p:spPr/>
        <p:txBody>
          <a:bodyPr/>
          <a:lstStyle/>
          <a:p>
            <a:r>
              <a:rPr lang="en-US"/>
              <a:t>Sandeep Bhavani Shanmukh</a:t>
            </a:r>
            <a:endParaRPr lang="en-US" dirty="0"/>
          </a:p>
        </p:txBody>
      </p:sp>
    </p:spTree>
    <p:extLst>
      <p:ext uri="{BB962C8B-B14F-4D97-AF65-F5344CB8AC3E}">
        <p14:creationId xmlns:p14="http://schemas.microsoft.com/office/powerpoint/2010/main" val="21230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D5FE4-E001-E341-88FA-4492A40735B7}"/>
              </a:ext>
            </a:extLst>
          </p:cNvPr>
          <p:cNvSpPr>
            <a:spLocks noGrp="1"/>
          </p:cNvSpPr>
          <p:nvPr>
            <p:ph type="title"/>
          </p:nvPr>
        </p:nvSpPr>
        <p:spPr>
          <a:xfrm>
            <a:off x="7851225" y="1024265"/>
            <a:ext cx="3690257" cy="1450757"/>
          </a:xfrm>
        </p:spPr>
        <p:txBody>
          <a:bodyPr>
            <a:noAutofit/>
          </a:bodyPr>
          <a:lstStyle/>
          <a:p>
            <a:pPr>
              <a:lnSpc>
                <a:spcPct val="150000"/>
              </a:lnSpc>
            </a:pPr>
            <a:r>
              <a:rPr lang="en-US" sz="1800" b="1" dirty="0">
                <a:solidFill>
                  <a:srgbClr val="00B0F0"/>
                </a:solidFill>
              </a:rPr>
              <a:t>The Applications Updated by the date of last Update:</a:t>
            </a:r>
            <a:br>
              <a:rPr lang="en-IN" sz="1800" dirty="0">
                <a:solidFill>
                  <a:srgbClr val="00B0F0"/>
                </a:solidFill>
              </a:rPr>
            </a:br>
            <a:r>
              <a:rPr lang="en-US" sz="1800" b="1" dirty="0">
                <a:solidFill>
                  <a:srgbClr val="00B0F0"/>
                </a:solidFill>
              </a:rPr>
              <a:t> </a:t>
            </a:r>
            <a:br>
              <a:rPr lang="en-IN" sz="1800" dirty="0">
                <a:solidFill>
                  <a:srgbClr val="00B0F0"/>
                </a:solidFill>
              </a:rPr>
            </a:br>
            <a:endParaRPr lang="en-US" sz="1800" dirty="0">
              <a:solidFill>
                <a:srgbClr val="00B0F0"/>
              </a:solidFill>
            </a:endParaRPr>
          </a:p>
        </p:txBody>
      </p:sp>
      <p:cxnSp>
        <p:nvCxnSpPr>
          <p:cNvPr id="13" name="Straight Connector 12">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434E7D68-4029-4B10-B64B-FAAE2BF498C9}"/>
              </a:ext>
            </a:extLst>
          </p:cNvPr>
          <p:cNvSpPr>
            <a:spLocks noGrp="1"/>
          </p:cNvSpPr>
          <p:nvPr>
            <p:ph idx="1"/>
          </p:nvPr>
        </p:nvSpPr>
        <p:spPr>
          <a:xfrm>
            <a:off x="7859485" y="2407436"/>
            <a:ext cx="3690257" cy="3461658"/>
          </a:xfrm>
        </p:spPr>
        <p:txBody>
          <a:bodyPr>
            <a:normAutofit/>
          </a:bodyPr>
          <a:lstStyle/>
          <a:p>
            <a:pPr>
              <a:buFont typeface="Arial" panose="020B0604020202020204" pitchFamily="34" charset="0"/>
              <a:buChar char="•"/>
            </a:pPr>
            <a:r>
              <a:rPr lang="en-IN" dirty="0"/>
              <a:t>High chart here gives number of applications updated over the years. </a:t>
            </a:r>
          </a:p>
          <a:p>
            <a:pPr>
              <a:buFont typeface="Arial" panose="020B0604020202020204" pitchFamily="34" charset="0"/>
              <a:buChar char="•"/>
            </a:pPr>
            <a:r>
              <a:rPr lang="en-IN" dirty="0"/>
              <a:t>Between the year 2013 to 2017 there are not many applications which have been updated and from 2017 to 2018, we can observe slight increase in the number of applications updated.</a:t>
            </a:r>
          </a:p>
          <a:p>
            <a:endParaRPr lang="en-US" dirty="0"/>
          </a:p>
        </p:txBody>
      </p:sp>
      <p:sp>
        <p:nvSpPr>
          <p:cNvPr id="15" name="Rectangle 14">
            <a:extLst>
              <a:ext uri="{FF2B5EF4-FFF2-40B4-BE49-F238E27FC236}">
                <a16:creationId xmlns:a16="http://schemas.microsoft.com/office/drawing/2014/main" id="{F2BDE551-930A-4FE1-8434-09824E324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F938F9EA-26F0-2145-A835-73408AA9FBA7}"/>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5" name="Footer Placeholder 4">
            <a:extLst>
              <a:ext uri="{FF2B5EF4-FFF2-40B4-BE49-F238E27FC236}">
                <a16:creationId xmlns:a16="http://schemas.microsoft.com/office/drawing/2014/main" id="{071054B4-94CC-614E-A7BE-EB2E31CA57FD}"/>
              </a:ext>
            </a:extLst>
          </p:cNvPr>
          <p:cNvSpPr>
            <a:spLocks noGrp="1"/>
          </p:cNvSpPr>
          <p:nvPr>
            <p:ph type="ftr" sz="quarter" idx="11"/>
          </p:nvPr>
        </p:nvSpPr>
        <p:spPr/>
        <p:txBody>
          <a:bodyPr/>
          <a:lstStyle/>
          <a:p>
            <a:r>
              <a:rPr lang="en-US"/>
              <a:t>Sandeep Bhavani Shanmukh</a:t>
            </a:r>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946B6861-F99F-9549-BB1D-F982EE056F6C}"/>
              </a:ext>
            </a:extLst>
          </p:cNvPr>
          <p:cNvPicPr>
            <a:picLocks noChangeAspect="1"/>
          </p:cNvPicPr>
          <p:nvPr/>
        </p:nvPicPr>
        <p:blipFill>
          <a:blip r:embed="rId2"/>
          <a:stretch>
            <a:fillRect/>
          </a:stretch>
        </p:blipFill>
        <p:spPr>
          <a:xfrm>
            <a:off x="1097278" y="1078210"/>
            <a:ext cx="5501641" cy="3569990"/>
          </a:xfrm>
          <a:prstGeom prst="rect">
            <a:avLst/>
          </a:prstGeom>
        </p:spPr>
      </p:pic>
    </p:spTree>
    <p:extLst>
      <p:ext uri="{BB962C8B-B14F-4D97-AF65-F5344CB8AC3E}">
        <p14:creationId xmlns:p14="http://schemas.microsoft.com/office/powerpoint/2010/main" val="399013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DEBA3-5673-B14C-A30B-389F20BA665E}"/>
              </a:ext>
            </a:extLst>
          </p:cNvPr>
          <p:cNvSpPr>
            <a:spLocks noGrp="1"/>
          </p:cNvSpPr>
          <p:nvPr>
            <p:ph type="title"/>
          </p:nvPr>
        </p:nvSpPr>
        <p:spPr>
          <a:xfrm>
            <a:off x="6411685" y="634946"/>
            <a:ext cx="5127171" cy="1450757"/>
          </a:xfrm>
        </p:spPr>
        <p:txBody>
          <a:bodyPr>
            <a:normAutofit/>
          </a:bodyPr>
          <a:lstStyle/>
          <a:p>
            <a:pPr>
              <a:lnSpc>
                <a:spcPct val="150000"/>
              </a:lnSpc>
            </a:pPr>
            <a:r>
              <a:rPr lang="en-US" sz="1800" b="1" dirty="0">
                <a:solidFill>
                  <a:srgbClr val="00B0F0"/>
                </a:solidFill>
              </a:rPr>
              <a:t>Exploring the relationship between the numerical data using Correlation Plot:</a:t>
            </a:r>
            <a:br>
              <a:rPr lang="en-IN" sz="1800" dirty="0">
                <a:solidFill>
                  <a:srgbClr val="00B0F0"/>
                </a:solidFill>
              </a:rPr>
            </a:br>
            <a:endParaRPr lang="en-US" sz="1800" dirty="0">
              <a:solidFill>
                <a:srgbClr val="00B0F0"/>
              </a:solidFill>
            </a:endParaRPr>
          </a:p>
        </p:txBody>
      </p:sp>
      <p:pic>
        <p:nvPicPr>
          <p:cNvPr id="4" name="Content Placeholder 3" descr="Chart, bubble chart&#10;&#10;Description automatically generated">
            <a:extLst>
              <a:ext uri="{FF2B5EF4-FFF2-40B4-BE49-F238E27FC236}">
                <a16:creationId xmlns:a16="http://schemas.microsoft.com/office/drawing/2014/main" id="{CBD496AF-4D3B-A146-B303-C0CFDF1F57A2}"/>
              </a:ext>
            </a:extLst>
          </p:cNvPr>
          <p:cNvPicPr>
            <a:picLocks/>
          </p:cNvPicPr>
          <p:nvPr/>
        </p:nvPicPr>
        <p:blipFill rotWithShape="1">
          <a:blip r:embed="rId2">
            <a:extLst>
              <a:ext uri="{28A0092B-C50C-407E-A947-70E740481C1C}">
                <a14:useLocalDpi xmlns:a14="http://schemas.microsoft.com/office/drawing/2010/main" val="0"/>
              </a:ext>
            </a:extLst>
          </a:blip>
          <a:srcRect l="26686" r="21572" b="2"/>
          <a:stretch/>
        </p:blipFill>
        <p:spPr bwMode="auto">
          <a:xfrm>
            <a:off x="653367" y="645106"/>
            <a:ext cx="5094998" cy="5247747"/>
          </a:xfrm>
          <a:prstGeom prst="rect">
            <a:avLst/>
          </a:prstGeom>
          <a:noFill/>
        </p:spPr>
      </p:pic>
      <p:cxnSp>
        <p:nvCxnSpPr>
          <p:cNvPr id="44" name="Straight Connector 43">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7" name="Content Placeholder 7">
            <a:extLst>
              <a:ext uri="{FF2B5EF4-FFF2-40B4-BE49-F238E27FC236}">
                <a16:creationId xmlns:a16="http://schemas.microsoft.com/office/drawing/2014/main" id="{F2A79232-C318-496D-93D4-E9199EFA6CDB}"/>
              </a:ext>
            </a:extLst>
          </p:cNvPr>
          <p:cNvSpPr>
            <a:spLocks noGrp="1"/>
          </p:cNvSpPr>
          <p:nvPr>
            <p:ph idx="1"/>
          </p:nvPr>
        </p:nvSpPr>
        <p:spPr>
          <a:xfrm>
            <a:off x="6399653" y="2593650"/>
            <a:ext cx="5127171" cy="3275444"/>
          </a:xfrm>
        </p:spPr>
        <p:txBody>
          <a:bodyPr>
            <a:normAutofit/>
          </a:bodyP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Installs – Price : Negatively correlated</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Installs - Rating : Negatively correlated</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Installs – Size : No correlation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Installs - Reviews : Positive Correlation</a:t>
            </a:r>
            <a:r>
              <a:rPr lang="en-US" dirty="0">
                <a:latin typeface="Times New Roman" panose="02020603050405020304" pitchFamily="18" charset="0"/>
                <a:cs typeface="Times New Roman" panose="02020603050405020304" pitchFamily="18" charset="0"/>
              </a:rPr>
              <a:t>.</a:t>
            </a:r>
          </a:p>
        </p:txBody>
      </p:sp>
      <p:sp>
        <p:nvSpPr>
          <p:cNvPr id="46" name="Rectangle 45">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EE306C44-6E5E-BB4C-8483-32BDA97109FE}"/>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5" name="Footer Placeholder 4">
            <a:extLst>
              <a:ext uri="{FF2B5EF4-FFF2-40B4-BE49-F238E27FC236}">
                <a16:creationId xmlns:a16="http://schemas.microsoft.com/office/drawing/2014/main" id="{85867AFF-DC1C-1C4F-9FA4-F103693B0A37}"/>
              </a:ext>
            </a:extLst>
          </p:cNvPr>
          <p:cNvSpPr>
            <a:spLocks noGrp="1"/>
          </p:cNvSpPr>
          <p:nvPr>
            <p:ph type="ftr" sz="quarter" idx="11"/>
          </p:nvPr>
        </p:nvSpPr>
        <p:spPr/>
        <p:txBody>
          <a:bodyPr/>
          <a:lstStyle/>
          <a:p>
            <a:r>
              <a:rPr lang="en-US"/>
              <a:t>Sandeep Bhavani Shanmukh</a:t>
            </a:r>
            <a:endParaRPr lang="en-US" dirty="0"/>
          </a:p>
        </p:txBody>
      </p:sp>
    </p:spTree>
    <p:extLst>
      <p:ext uri="{BB962C8B-B14F-4D97-AF65-F5344CB8AC3E}">
        <p14:creationId xmlns:p14="http://schemas.microsoft.com/office/powerpoint/2010/main" val="2349693304"/>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41242F"/>
      </a:dk2>
      <a:lt2>
        <a:srgbClr val="E2E8E6"/>
      </a:lt2>
      <a:accent1>
        <a:srgbClr val="CA93A7"/>
      </a:accent1>
      <a:accent2>
        <a:srgbClr val="BE7E7B"/>
      </a:accent2>
      <a:accent3>
        <a:srgbClr val="C09E7F"/>
      </a:accent3>
      <a:accent4>
        <a:srgbClr val="ACA56F"/>
      </a:accent4>
      <a:accent5>
        <a:srgbClr val="9BA97B"/>
      </a:accent5>
      <a:accent6>
        <a:srgbClr val="82AE70"/>
      </a:accent6>
      <a:hlink>
        <a:srgbClr val="568F7A"/>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1017</TotalTime>
  <Words>867</Words>
  <Application>Microsoft Macintosh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Abadi</vt:lpstr>
      <vt:lpstr>Apple Braille</vt:lpstr>
      <vt:lpstr>Arial</vt:lpstr>
      <vt:lpstr>Bookman Old Style</vt:lpstr>
      <vt:lpstr>Calibri</vt:lpstr>
      <vt:lpstr>Franklin Gothic Book</vt:lpstr>
      <vt:lpstr>Times New Roman</vt:lpstr>
      <vt:lpstr>RetrospectVTI</vt:lpstr>
      <vt:lpstr>Data Visualization of Google Play Store Data </vt:lpstr>
      <vt:lpstr>Introduction</vt:lpstr>
      <vt:lpstr>Dataset &amp; Cleaning</vt:lpstr>
      <vt:lpstr>What are the different categories of applications in the play store ?</vt:lpstr>
      <vt:lpstr>Paid Vs Free Applications in various Categories Using Circular Bar Plot: </vt:lpstr>
      <vt:lpstr>Distribution of ratings of the Applications in the Google Play store Data set using Density Curve: </vt:lpstr>
      <vt:lpstr>Distribution of    Ratings  across   various Categories of Applications using Side -by- Side Box Plot: </vt:lpstr>
      <vt:lpstr>The Applications Updated by the date of last Update:   </vt:lpstr>
      <vt:lpstr>Exploring the relationship between the numerical data using Correlation Plot: </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salluri4</dc:creator>
  <cp:lastModifiedBy>vmaddala</cp:lastModifiedBy>
  <cp:revision>28</cp:revision>
  <dcterms:created xsi:type="dcterms:W3CDTF">2021-03-10T00:45:28Z</dcterms:created>
  <dcterms:modified xsi:type="dcterms:W3CDTF">2021-03-10T21:17:36Z</dcterms:modified>
</cp:coreProperties>
</file>