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10/8/2023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83464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0506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t>10/8/2023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353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7370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t>10/8/2023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472359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64597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2554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2190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7739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8450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126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t>10/8/2023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28500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pythongeeks.org/python-methods-vs-function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4E55-CB9E-D3E7-59F8-063D376DB8CB}"/>
              </a:ext>
            </a:extLst>
          </p:cNvPr>
          <p:cNvSpPr>
            <a:spLocks noGrp="1"/>
          </p:cNvSpPr>
          <p:nvPr>
            <p:ph type="ctrTitle"/>
          </p:nvPr>
        </p:nvSpPr>
        <p:spPr/>
        <p:txBody>
          <a:bodyPr>
            <a:normAutofit/>
          </a:bodyPr>
          <a:lstStyle/>
          <a:p>
            <a:r>
              <a:rPr lang="en-IN" sz="4400" dirty="0"/>
              <a:t>Functions, Modules &amp; data Manipulation in Python </a:t>
            </a:r>
          </a:p>
        </p:txBody>
      </p:sp>
      <p:sp>
        <p:nvSpPr>
          <p:cNvPr id="3" name="Subtitle 2">
            <a:extLst>
              <a:ext uri="{FF2B5EF4-FFF2-40B4-BE49-F238E27FC236}">
                <a16:creationId xmlns:a16="http://schemas.microsoft.com/office/drawing/2014/main" id="{EBAB121C-1A2E-9377-8B90-506E370F3035}"/>
              </a:ext>
            </a:extLst>
          </p:cNvPr>
          <p:cNvSpPr>
            <a:spLocks noGrp="1"/>
          </p:cNvSpPr>
          <p:nvPr>
            <p:ph type="subTitle" idx="1"/>
          </p:nvPr>
        </p:nvSpPr>
        <p:spPr/>
        <p:txBody>
          <a:bodyPr/>
          <a:lstStyle/>
          <a:p>
            <a:r>
              <a:rPr lang="en-IN" dirty="0"/>
              <a:t>By Sandep J G</a:t>
            </a:r>
          </a:p>
        </p:txBody>
      </p:sp>
    </p:spTree>
    <p:extLst>
      <p:ext uri="{BB962C8B-B14F-4D97-AF65-F5344CB8AC3E}">
        <p14:creationId xmlns:p14="http://schemas.microsoft.com/office/powerpoint/2010/main" val="266444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05D0-338B-3289-4C8F-10AD8D95BA8C}"/>
              </a:ext>
            </a:extLst>
          </p:cNvPr>
          <p:cNvSpPr>
            <a:spLocks noGrp="1"/>
          </p:cNvSpPr>
          <p:nvPr>
            <p:ph type="title"/>
          </p:nvPr>
        </p:nvSpPr>
        <p:spPr/>
        <p:txBody>
          <a:bodyPr/>
          <a:lstStyle/>
          <a:p>
            <a:r>
              <a:rPr lang="en-IN" dirty="0"/>
              <a:t>Types of String Manipulation</a:t>
            </a:r>
          </a:p>
        </p:txBody>
      </p:sp>
      <p:sp>
        <p:nvSpPr>
          <p:cNvPr id="3" name="Content Placeholder 2">
            <a:extLst>
              <a:ext uri="{FF2B5EF4-FFF2-40B4-BE49-F238E27FC236}">
                <a16:creationId xmlns:a16="http://schemas.microsoft.com/office/drawing/2014/main" id="{A6ADE81F-04C5-D9F3-DC2C-4CF478BB9D37}"/>
              </a:ext>
            </a:extLst>
          </p:cNvPr>
          <p:cNvSpPr>
            <a:spLocks noGrp="1"/>
          </p:cNvSpPr>
          <p:nvPr>
            <p:ph idx="1"/>
          </p:nvPr>
        </p:nvSpPr>
        <p:spPr/>
        <p:txBody>
          <a:bodyPr>
            <a:normAutofit fontScale="92500" lnSpcReduction="10000"/>
          </a:bodyPr>
          <a:lstStyle/>
          <a:p>
            <a:r>
              <a:rPr lang="en-IN" b="0" i="0" dirty="0">
                <a:effectLst/>
                <a:latin typeface="Open Sans" panose="020B0606030504020204" pitchFamily="34" charset="0"/>
              </a:rPr>
              <a:t>Data Cleaning</a:t>
            </a:r>
          </a:p>
          <a:p>
            <a:r>
              <a:rPr lang="en-IN" b="0" i="0" dirty="0">
                <a:effectLst/>
                <a:latin typeface="Open Sans" panose="020B0606030504020204" pitchFamily="34" charset="0"/>
              </a:rPr>
              <a:t>Data Filtering and Selection</a:t>
            </a:r>
          </a:p>
          <a:p>
            <a:r>
              <a:rPr lang="en-IN" b="0" i="0" dirty="0">
                <a:effectLst/>
                <a:latin typeface="Open Sans" panose="020B0606030504020204" pitchFamily="34" charset="0"/>
              </a:rPr>
              <a:t>Data Transformation</a:t>
            </a:r>
          </a:p>
          <a:p>
            <a:r>
              <a:rPr lang="en-IN" b="0" i="0" dirty="0">
                <a:effectLst/>
                <a:latin typeface="Open Sans" panose="020B0606030504020204" pitchFamily="34" charset="0"/>
              </a:rPr>
              <a:t>Data Conversion</a:t>
            </a:r>
          </a:p>
          <a:p>
            <a:r>
              <a:rPr lang="en-IN" b="0" i="0" dirty="0">
                <a:effectLst/>
                <a:latin typeface="Open Sans" panose="020B0606030504020204" pitchFamily="34" charset="0"/>
              </a:rPr>
              <a:t>Data Merging and Joining</a:t>
            </a:r>
          </a:p>
          <a:p>
            <a:r>
              <a:rPr lang="en-IN" b="0" i="0" dirty="0">
                <a:effectLst/>
                <a:latin typeface="Open Sans" panose="020B0606030504020204" pitchFamily="34" charset="0"/>
              </a:rPr>
              <a:t>Data Splitting</a:t>
            </a:r>
          </a:p>
          <a:p>
            <a:r>
              <a:rPr lang="en-IN" b="0" i="0" dirty="0">
                <a:effectLst/>
                <a:latin typeface="Open Sans" panose="020B0606030504020204" pitchFamily="34" charset="0"/>
              </a:rPr>
              <a:t>Data Aggregation and Summarization</a:t>
            </a:r>
          </a:p>
          <a:p>
            <a:r>
              <a:rPr lang="en-IN" b="0" i="0" dirty="0">
                <a:effectLst/>
                <a:latin typeface="Open Sans" panose="020B0606030504020204" pitchFamily="34" charset="0"/>
              </a:rPr>
              <a:t>Data Deduplication </a:t>
            </a:r>
          </a:p>
          <a:p>
            <a:r>
              <a:rPr lang="en-IN" b="0" i="0" dirty="0">
                <a:effectLst/>
                <a:latin typeface="Open Sans" panose="020B0606030504020204" pitchFamily="34" charset="0"/>
              </a:rPr>
              <a:t>Data Imputation</a:t>
            </a:r>
          </a:p>
          <a:p>
            <a:r>
              <a:rPr lang="en-IN" b="0" i="0" dirty="0">
                <a:effectLst/>
                <a:latin typeface="Open Sans" panose="020B0606030504020204" pitchFamily="34" charset="0"/>
              </a:rPr>
              <a:t>Data Scaling and Normalization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062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8082-B8A8-3A2D-BC6D-645728CAAD77}"/>
              </a:ext>
            </a:extLst>
          </p:cNvPr>
          <p:cNvSpPr>
            <a:spLocks noGrp="1"/>
          </p:cNvSpPr>
          <p:nvPr>
            <p:ph type="title"/>
          </p:nvPr>
        </p:nvSpPr>
        <p:spPr/>
        <p:txBody>
          <a:bodyPr/>
          <a:lstStyle/>
          <a:p>
            <a:r>
              <a:rPr lang="en-IN" dirty="0"/>
              <a:t>Examples of data Manipulation</a:t>
            </a:r>
          </a:p>
        </p:txBody>
      </p:sp>
      <p:sp>
        <p:nvSpPr>
          <p:cNvPr id="3" name="Content Placeholder 2">
            <a:extLst>
              <a:ext uri="{FF2B5EF4-FFF2-40B4-BE49-F238E27FC236}">
                <a16:creationId xmlns:a16="http://schemas.microsoft.com/office/drawing/2014/main" id="{2DF42BCE-77C7-0179-36D7-BAEDA4DEF6A5}"/>
              </a:ext>
            </a:extLst>
          </p:cNvPr>
          <p:cNvSpPr>
            <a:spLocks noGrp="1"/>
          </p:cNvSpPr>
          <p:nvPr>
            <p:ph idx="1"/>
          </p:nvPr>
        </p:nvSpPr>
        <p:spPr>
          <a:xfrm>
            <a:off x="1202919" y="2011680"/>
            <a:ext cx="9784080" cy="4206240"/>
          </a:xfrm>
        </p:spPr>
        <p:txBody>
          <a:bodyPr>
            <a:normAutofit lnSpcReduction="10000"/>
          </a:bodyPr>
          <a:lstStyle/>
          <a:p>
            <a:r>
              <a:rPr lang="en-US" b="1" i="0" u="sng" dirty="0">
                <a:effectLst/>
                <a:latin typeface="Arial" panose="020B0604020202020204" pitchFamily="34" charset="0"/>
                <a:cs typeface="Arial" panose="020B0604020202020204" pitchFamily="34" charset="0"/>
              </a:rPr>
              <a:t>Filtering values based on a condition:</a:t>
            </a:r>
          </a:p>
          <a:p>
            <a:pPr marL="0" indent="0">
              <a:buNone/>
            </a:pPr>
            <a:r>
              <a:rPr lang="en-US" b="0" i="0" dirty="0">
                <a:effectLst/>
                <a:latin typeface="Arial" panose="020B0604020202020204" pitchFamily="34" charset="0"/>
                <a:cs typeface="Arial" panose="020B0604020202020204" pitchFamily="34" charset="0"/>
              </a:rPr>
              <a:t>To exclusively work with certain data that matches the requirements  given by the rules, we would need to employ the relevant data manipulation. In this data manipulation technique, we would use </a:t>
            </a:r>
            <a:r>
              <a:rPr lang="en-US" b="0" i="0" dirty="0" err="1">
                <a:effectLst/>
                <a:latin typeface="Arial" panose="020B0604020202020204" pitchFamily="34" charset="0"/>
                <a:cs typeface="Arial" panose="020B0604020202020204" pitchFamily="34" charset="0"/>
              </a:rPr>
              <a:t>the.loc</a:t>
            </a:r>
            <a:r>
              <a:rPr lang="en-US" b="0" i="0" dirty="0">
                <a:effectLst/>
                <a:latin typeface="Arial" panose="020B0604020202020204" pitchFamily="34" charset="0"/>
                <a:cs typeface="Arial" panose="020B0604020202020204" pitchFamily="34" charset="0"/>
              </a:rPr>
              <a:t> function, which allows us to access a collection of rows and/or columns by utilizing a Boolean array or labels.</a:t>
            </a:r>
          </a:p>
          <a:p>
            <a:r>
              <a:rPr lang="en-US" b="1" i="0" u="sng" dirty="0">
                <a:effectLst/>
                <a:latin typeface="Arial" panose="020B0604020202020204" pitchFamily="34" charset="0"/>
                <a:cs typeface="Arial" panose="020B0604020202020204" pitchFamily="34" charset="0"/>
              </a:rPr>
              <a:t>Apply a certain function to create either a new variable or perform related operations:</a:t>
            </a:r>
          </a:p>
          <a:p>
            <a:pPr marL="0" indent="0">
              <a:buNone/>
            </a:pPr>
            <a:r>
              <a:rPr lang="en-US" b="0" i="0" dirty="0">
                <a:effectLst/>
                <a:latin typeface="Arial" panose="020B0604020202020204" pitchFamily="34" charset="0"/>
                <a:cs typeface="Arial" panose="020B0604020202020204" pitchFamily="34" charset="0"/>
              </a:rPr>
              <a:t>To apply a certain function across rows or columns, we would utilize pandas' apply function. This function applies the relevant defined function to the respective axis (0 for columns and 1 for rows) and finally returns the required variable.</a:t>
            </a:r>
            <a:endParaRPr lang="en-IN"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998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8B1F3-B59B-6EF9-ECEC-0077B62FDA41}"/>
              </a:ext>
            </a:extLst>
          </p:cNvPr>
          <p:cNvSpPr>
            <a:spLocks noGrp="1"/>
          </p:cNvSpPr>
          <p:nvPr>
            <p:ph idx="4294967295"/>
          </p:nvPr>
        </p:nvSpPr>
        <p:spPr>
          <a:xfrm>
            <a:off x="838200" y="504031"/>
            <a:ext cx="10515600" cy="5849938"/>
          </a:xfrm>
        </p:spPr>
        <p:txBody>
          <a:bodyPr/>
          <a:lstStyle/>
          <a:p>
            <a:r>
              <a:rPr lang="en-US" b="1" i="0" u="sng" dirty="0">
                <a:effectLst/>
                <a:latin typeface="Arial" panose="020B0604020202020204" pitchFamily="34" charset="0"/>
                <a:cs typeface="Arial" panose="020B0604020202020204" pitchFamily="34" charset="0"/>
              </a:rPr>
              <a:t>Using a pivot function to aggregate across the desired column: </a:t>
            </a:r>
          </a:p>
          <a:p>
            <a:pPr marL="0" indent="0">
              <a:buNone/>
            </a:pPr>
            <a:r>
              <a:rPr lang="en-US" b="0" i="0" dirty="0">
                <a:effectLst/>
                <a:latin typeface="Arial" panose="020B0604020202020204" pitchFamily="34" charset="0"/>
                <a:cs typeface="Arial" panose="020B0604020202020204" pitchFamily="34" charset="0"/>
              </a:rPr>
              <a:t>This method works similar to the pivot functionality in excel. Here we would pivot our data across the index and perform the required aggregation on other columns as per the requirement. The function we use here is .pivot.</a:t>
            </a:r>
          </a:p>
          <a:p>
            <a:r>
              <a:rPr lang="en-IN" b="1" i="0" u="sng" dirty="0">
                <a:effectLst/>
                <a:latin typeface="Arial" panose="020B0604020202020204" pitchFamily="34" charset="0"/>
                <a:cs typeface="Arial" panose="020B0604020202020204" pitchFamily="34" charset="0"/>
              </a:rPr>
              <a:t>Merge of 2 tables:</a:t>
            </a:r>
          </a:p>
          <a:p>
            <a:pPr marL="0" indent="0">
              <a:buNone/>
            </a:pPr>
            <a:r>
              <a:rPr lang="en-US" b="0" i="0" dirty="0">
                <a:effectLst/>
                <a:latin typeface="Arial" panose="020B0604020202020204" pitchFamily="34" charset="0"/>
                <a:cs typeface="Arial" panose="020B0604020202020204" pitchFamily="34" charset="0"/>
              </a:rPr>
              <a:t>In normal real-life scenarios, it is nearly impossible to have all the data residing in one data table, and hence this functionality comes in very handy to merge 2 datasets on the basis of a key and can be declared as a parameter in the function “.merge”</a:t>
            </a:r>
          </a:p>
          <a:p>
            <a:pPr algn="l"/>
            <a:r>
              <a:rPr lang="en-US" b="1" i="0" u="sng" dirty="0">
                <a:effectLst/>
                <a:latin typeface="Arial" panose="020B0604020202020204" pitchFamily="34" charset="0"/>
                <a:cs typeface="Arial" panose="020B0604020202020204" pitchFamily="34" charset="0"/>
              </a:rPr>
              <a:t>Sorting a table: </a:t>
            </a:r>
          </a:p>
          <a:p>
            <a:pPr marL="0" indent="0" algn="l">
              <a:buNone/>
            </a:pPr>
            <a:r>
              <a:rPr lang="en-US" b="0" i="0" dirty="0">
                <a:effectLst/>
                <a:latin typeface="Arial" panose="020B0604020202020204" pitchFamily="34" charset="0"/>
                <a:cs typeface="Arial" panose="020B0604020202020204" pitchFamily="34" charset="0"/>
              </a:rPr>
              <a:t>Using this data manipulation we can sort a table on the basis of keys that will be passed as parameters to the function “.</a:t>
            </a:r>
            <a:r>
              <a:rPr lang="en-US" b="0" i="0" dirty="0" err="1">
                <a:effectLst/>
                <a:latin typeface="Arial" panose="020B0604020202020204" pitchFamily="34" charset="0"/>
                <a:cs typeface="Arial" panose="020B0604020202020204" pitchFamily="34" charset="0"/>
              </a:rPr>
              <a:t>sort_values</a:t>
            </a:r>
            <a:r>
              <a:rPr lang="en-US" b="0" i="0" dirty="0">
                <a:effectLst/>
                <a:latin typeface="Arial" panose="020B0604020202020204" pitchFamily="34" charset="0"/>
                <a:cs typeface="Arial" panose="020B0604020202020204" pitchFamily="34" charset="0"/>
              </a:rPr>
              <a:t>”. One can also pass a list of columns and on the basis of the chronological order, the table would get sorted.</a:t>
            </a:r>
          </a:p>
          <a:p>
            <a:pPr marL="0" indent="0">
              <a:buNone/>
            </a:pPr>
            <a:endParaRPr lang="en-IN"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113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25F9-4A4C-9E59-616D-A0AEBB8F29B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7431CA3-210A-90A2-E2BF-F26252B6782F}"/>
              </a:ext>
            </a:extLst>
          </p:cNvPr>
          <p:cNvSpPr>
            <a:spLocks noGrp="1"/>
          </p:cNvSpPr>
          <p:nvPr>
            <p:ph idx="1"/>
          </p:nvPr>
        </p:nvSpPr>
        <p:spPr/>
        <p:txBody>
          <a:bodyPr>
            <a:normAutofit/>
          </a:bodyPr>
          <a:lstStyle/>
          <a:p>
            <a:pPr marL="0" indent="0">
              <a:buNone/>
            </a:pPr>
            <a:r>
              <a:rPr lang="en-US" dirty="0">
                <a:latin typeface="Arial" panose="020B0604020202020204" pitchFamily="34" charset="0"/>
                <a:cs typeface="Arial" panose="020B0604020202020204" pitchFamily="34" charset="0"/>
              </a:rPr>
              <a:t>In conclusion, functions, modules, and data manipulation are the foundations of Python's variety and power as a programming language. Functions allow reusable code to be encapsulated, boosting code modularity and improving code readability. Modules improve Python's capabilities by allowing code to be organized into reusable libraries, making large-scale projects easier to manage. Furthermore, data manipulation lies at the heart of Python's data science and analytical capabilities, with libraries such as NumPy and pandas providing powerful tools for quickly working with </a:t>
            </a:r>
            <a:r>
              <a:rPr lang="en-US" dirty="0" err="1">
                <a:latin typeface="Arial" panose="020B0604020202020204" pitchFamily="34" charset="0"/>
                <a:cs typeface="Arial" panose="020B0604020202020204" pitchFamily="34" charset="0"/>
              </a:rPr>
              <a:t>data.Python's</a:t>
            </a:r>
            <a:r>
              <a:rPr lang="en-US" dirty="0">
                <a:latin typeface="Arial" panose="020B0604020202020204" pitchFamily="34" charset="0"/>
                <a:cs typeface="Arial" panose="020B0604020202020204" pitchFamily="34" charset="0"/>
              </a:rPr>
              <a:t> support for functions and modules promotes clean and maintainable code, and its data manipulation features allow developers and data scientists to easily alter and analyze data. </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514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AA629-4C9B-7BA4-6C6B-8720C0C8BD54}"/>
              </a:ext>
            </a:extLst>
          </p:cNvPr>
          <p:cNvSpPr>
            <a:spLocks noGrp="1"/>
          </p:cNvSpPr>
          <p:nvPr>
            <p:ph type="title" idx="4294967295"/>
          </p:nvPr>
        </p:nvSpPr>
        <p:spPr>
          <a:xfrm>
            <a:off x="1203325" y="2674937"/>
            <a:ext cx="9785350" cy="1508125"/>
          </a:xfrm>
        </p:spPr>
        <p:txBody>
          <a:bodyPr/>
          <a:lstStyle/>
          <a:p>
            <a:pPr algn="ctr"/>
            <a:r>
              <a:rPr lang="en-IN" dirty="0">
                <a:solidFill>
                  <a:schemeClr val="tx1"/>
                </a:solidFill>
              </a:rPr>
              <a:t>Thank  you</a:t>
            </a:r>
          </a:p>
        </p:txBody>
      </p:sp>
    </p:spTree>
    <p:extLst>
      <p:ext uri="{BB962C8B-B14F-4D97-AF65-F5344CB8AC3E}">
        <p14:creationId xmlns:p14="http://schemas.microsoft.com/office/powerpoint/2010/main" val="55174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DD9B-4E7C-53EF-51B7-FF640E8E183A}"/>
              </a:ext>
            </a:extLst>
          </p:cNvPr>
          <p:cNvSpPr>
            <a:spLocks noGrp="1"/>
          </p:cNvSpPr>
          <p:nvPr>
            <p:ph type="title"/>
          </p:nvPr>
        </p:nvSpPr>
        <p:spPr>
          <a:xfrm>
            <a:off x="838200" y="336249"/>
            <a:ext cx="10515600" cy="1325563"/>
          </a:xfrm>
        </p:spPr>
        <p:txBody>
          <a:bodyPr/>
          <a:lstStyle/>
          <a:p>
            <a:r>
              <a:rPr lang="en-IN" dirty="0"/>
              <a:t>Functions and Modules</a:t>
            </a:r>
          </a:p>
        </p:txBody>
      </p:sp>
      <p:sp>
        <p:nvSpPr>
          <p:cNvPr id="3" name="Content Placeholder 2">
            <a:extLst>
              <a:ext uri="{FF2B5EF4-FFF2-40B4-BE49-F238E27FC236}">
                <a16:creationId xmlns:a16="http://schemas.microsoft.com/office/drawing/2014/main" id="{585C202B-5FBE-A3CE-04C4-65A0521645F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Python is a flexible programming language </a:t>
            </a:r>
          </a:p>
          <a:p>
            <a:r>
              <a:rPr lang="en-US" dirty="0">
                <a:latin typeface="Arial" panose="020B0604020202020204" pitchFamily="34" charset="0"/>
                <a:cs typeface="Arial" panose="020B0604020202020204" pitchFamily="34" charset="0"/>
              </a:rPr>
              <a:t>The fundamental building blocks are functions and modules.</a:t>
            </a:r>
          </a:p>
          <a:p>
            <a:r>
              <a:rPr lang="en-US" dirty="0">
                <a:latin typeface="Arial" panose="020B0604020202020204" pitchFamily="34" charset="0"/>
                <a:cs typeface="Arial" panose="020B0604020202020204" pitchFamily="34" charset="0"/>
              </a:rPr>
              <a:t>They enhance the readability, reuse, and organization of the code.</a:t>
            </a:r>
          </a:p>
          <a:p>
            <a:r>
              <a:rPr lang="en-US" dirty="0">
                <a:latin typeface="Arial" panose="020B0604020202020204" pitchFamily="34" charset="0"/>
                <a:cs typeface="Arial" panose="020B0604020202020204" pitchFamily="34" charset="0"/>
              </a:rPr>
              <a:t>We will examine Python's functions and modules in this lecture.</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87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8D07-533E-9714-F77D-E9EB14033AB1}"/>
              </a:ext>
            </a:extLst>
          </p:cNvPr>
          <p:cNvSpPr>
            <a:spLocks noGrp="1"/>
          </p:cNvSpPr>
          <p:nvPr>
            <p:ph type="title"/>
          </p:nvPr>
        </p:nvSpPr>
        <p:spPr/>
        <p:txBody>
          <a:bodyPr/>
          <a:lstStyle/>
          <a:p>
            <a:r>
              <a:rPr lang="en-IN" dirty="0"/>
              <a:t>What is a Function in Python ?</a:t>
            </a:r>
          </a:p>
        </p:txBody>
      </p:sp>
      <p:sp>
        <p:nvSpPr>
          <p:cNvPr id="3" name="Content Placeholder 2">
            <a:extLst>
              <a:ext uri="{FF2B5EF4-FFF2-40B4-BE49-F238E27FC236}">
                <a16:creationId xmlns:a16="http://schemas.microsoft.com/office/drawing/2014/main" id="{3FDF2B69-A82C-E531-0132-CF766BF749FF}"/>
              </a:ext>
            </a:extLst>
          </p:cNvPr>
          <p:cNvSpPr>
            <a:spLocks noGrp="1"/>
          </p:cNvSpPr>
          <p:nvPr>
            <p:ph idx="1"/>
          </p:nvPr>
        </p:nvSpPr>
        <p:spPr/>
        <p:txBody>
          <a:bodyPr>
            <a:normAutofit/>
          </a:bodyPr>
          <a:lstStyle/>
          <a:p>
            <a:pPr marL="0" indent="0" algn="l">
              <a:buNone/>
            </a:pPr>
            <a:r>
              <a:rPr lang="en-US" b="0" i="0" dirty="0">
                <a:effectLst/>
                <a:latin typeface="Arial" panose="020B0604020202020204" pitchFamily="34" charset="0"/>
                <a:cs typeface="Arial" panose="020B0604020202020204" pitchFamily="34" charset="0"/>
              </a:rPr>
              <a:t>A function is a block of code which only runs when it is called. You can pass data, known as parameters, into a function. A function can return data as a result.</a:t>
            </a:r>
          </a:p>
          <a:p>
            <a:pPr marL="0" indent="0" algn="l">
              <a:buNone/>
            </a:pPr>
            <a:r>
              <a:rPr lang="en-US" b="0" i="0" dirty="0">
                <a:effectLst/>
                <a:latin typeface="Arial" panose="020B0604020202020204" pitchFamily="34" charset="0"/>
                <a:cs typeface="Arial" panose="020B0604020202020204" pitchFamily="34" charset="0"/>
              </a:rPr>
              <a:t>Functions allow you to organize your code into manageable and reusable chunks, making it easier to understand and maintain. Functions are a fundamental concept in programming and are essential for building complex software.</a:t>
            </a:r>
          </a:p>
          <a:p>
            <a:pPr marL="0" indent="0">
              <a:buNone/>
            </a:pP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9050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C6F8-4B05-538D-5B44-D36EAB58B637}"/>
              </a:ext>
            </a:extLst>
          </p:cNvPr>
          <p:cNvSpPr>
            <a:spLocks noGrp="1"/>
          </p:cNvSpPr>
          <p:nvPr>
            <p:ph type="title"/>
          </p:nvPr>
        </p:nvSpPr>
        <p:spPr/>
        <p:txBody>
          <a:bodyPr/>
          <a:lstStyle/>
          <a:p>
            <a:r>
              <a:rPr lang="en-IN" dirty="0"/>
              <a:t>Function Syntax and Example</a:t>
            </a:r>
          </a:p>
        </p:txBody>
      </p:sp>
      <p:sp>
        <p:nvSpPr>
          <p:cNvPr id="3" name="Content Placeholder 2">
            <a:extLst>
              <a:ext uri="{FF2B5EF4-FFF2-40B4-BE49-F238E27FC236}">
                <a16:creationId xmlns:a16="http://schemas.microsoft.com/office/drawing/2014/main" id="{D4E05534-1BBA-58A5-6BC8-48F05741D1D0}"/>
              </a:ext>
            </a:extLst>
          </p:cNvPr>
          <p:cNvSpPr>
            <a:spLocks noGrp="1"/>
          </p:cNvSpPr>
          <p:nvPr>
            <p:ph idx="1"/>
          </p:nvPr>
        </p:nvSpPr>
        <p:spPr/>
        <p:txBody>
          <a:bodyPr>
            <a:normAutofit lnSpcReduction="10000"/>
          </a:bodyPr>
          <a:lstStyle/>
          <a:p>
            <a:r>
              <a:rPr lang="en-IN" dirty="0">
                <a:latin typeface="Arial" panose="020B0604020202020204" pitchFamily="34" charset="0"/>
                <a:cs typeface="Arial" panose="020B0604020202020204" pitchFamily="34" charset="0"/>
              </a:rPr>
              <a:t>The syntax of the function is as follows</a:t>
            </a:r>
          </a:p>
          <a:p>
            <a:pPr marL="0" indent="0">
              <a:buNone/>
            </a:pPr>
            <a:r>
              <a:rPr lang="en-US" dirty="0">
                <a:latin typeface="Arial" panose="020B0604020202020204" pitchFamily="34" charset="0"/>
                <a:cs typeface="Arial" panose="020B0604020202020204" pitchFamily="34" charset="0"/>
              </a:rPr>
              <a:t>def </a:t>
            </a:r>
            <a:r>
              <a:rPr lang="en-US" dirty="0" err="1">
                <a:latin typeface="Arial" panose="020B0604020202020204" pitchFamily="34" charset="0"/>
                <a:cs typeface="Arial" panose="020B0604020202020204" pitchFamily="34" charset="0"/>
              </a:rPr>
              <a:t>function_name</a:t>
            </a:r>
            <a:r>
              <a:rPr lang="en-US" dirty="0">
                <a:latin typeface="Arial" panose="020B0604020202020204" pitchFamily="34" charset="0"/>
                <a:cs typeface="Arial" panose="020B0604020202020204" pitchFamily="34" charset="0"/>
              </a:rPr>
              <a:t>(parameters):</a:t>
            </a:r>
          </a:p>
          <a:p>
            <a:pPr marL="0" indent="0">
              <a:buNone/>
            </a:pPr>
            <a:r>
              <a:rPr lang="en-US" dirty="0">
                <a:latin typeface="Arial" panose="020B0604020202020204" pitchFamily="34" charset="0"/>
                <a:cs typeface="Arial" panose="020B0604020202020204" pitchFamily="34" charset="0"/>
              </a:rPr>
              <a:t>    # Function body</a:t>
            </a:r>
          </a:p>
          <a:p>
            <a:pPr marL="0" indent="0">
              <a:buNone/>
            </a:pPr>
            <a:r>
              <a:rPr lang="en-US" dirty="0">
                <a:latin typeface="Arial" panose="020B0604020202020204" pitchFamily="34" charset="0"/>
                <a:cs typeface="Arial" panose="020B0604020202020204" pitchFamily="34" charset="0"/>
              </a:rPr>
              <a:t>    # Code to perform a specific task</a:t>
            </a:r>
          </a:p>
          <a:p>
            <a:pPr marL="0" indent="0">
              <a:buNone/>
            </a:pPr>
            <a:r>
              <a:rPr lang="en-US" dirty="0">
                <a:latin typeface="Arial" panose="020B0604020202020204" pitchFamily="34" charset="0"/>
                <a:cs typeface="Arial" panose="020B0604020202020204" pitchFamily="34" charset="0"/>
              </a:rPr>
              <a:t>    return result  # Optional, specifies the value to return</a:t>
            </a:r>
          </a:p>
          <a:p>
            <a:r>
              <a:rPr lang="en-US" dirty="0">
                <a:latin typeface="Arial" panose="020B0604020202020204" pitchFamily="34" charset="0"/>
                <a:cs typeface="Arial" panose="020B0604020202020204" pitchFamily="34" charset="0"/>
              </a:rPr>
              <a:t>Example of a function</a:t>
            </a:r>
          </a:p>
          <a:p>
            <a:pPr marL="0" indent="0">
              <a:buNone/>
            </a:pPr>
            <a:r>
              <a:rPr lang="en-US" dirty="0">
                <a:latin typeface="Arial" panose="020B0604020202020204" pitchFamily="34" charset="0"/>
                <a:cs typeface="Arial" panose="020B0604020202020204" pitchFamily="34" charset="0"/>
              </a:rPr>
              <a:t>def </a:t>
            </a:r>
            <a:r>
              <a:rPr lang="en-US" dirty="0" err="1">
                <a:latin typeface="Arial" panose="020B0604020202020204" pitchFamily="34" charset="0"/>
                <a:cs typeface="Arial" panose="020B0604020202020204" pitchFamily="34" charset="0"/>
              </a:rPr>
              <a:t>add_numbers</a:t>
            </a:r>
            <a:r>
              <a:rPr lang="en-US" dirty="0">
                <a:latin typeface="Arial" panose="020B0604020202020204" pitchFamily="34" charset="0"/>
                <a:cs typeface="Arial" panose="020B0604020202020204" pitchFamily="34" charset="0"/>
              </a:rPr>
              <a:t>(a, b):</a:t>
            </a:r>
          </a:p>
          <a:p>
            <a:pPr marL="0" indent="0">
              <a:buNone/>
            </a:pPr>
            <a:r>
              <a:rPr lang="en-US" dirty="0">
                <a:latin typeface="Arial" panose="020B0604020202020204" pitchFamily="34" charset="0"/>
                <a:cs typeface="Arial" panose="020B0604020202020204" pitchFamily="34" charset="0"/>
              </a:rPr>
              <a:t>    result = a + b</a:t>
            </a:r>
          </a:p>
          <a:p>
            <a:pPr marL="0" indent="0">
              <a:buNone/>
            </a:pPr>
            <a:r>
              <a:rPr lang="en-US" dirty="0">
                <a:latin typeface="Arial" panose="020B0604020202020204" pitchFamily="34" charset="0"/>
                <a:cs typeface="Arial" panose="020B0604020202020204" pitchFamily="34" charset="0"/>
              </a:rPr>
              <a:t>    return result</a:t>
            </a:r>
          </a:p>
          <a:p>
            <a:pPr marL="0" indent="0">
              <a:buNone/>
            </a:pP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4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8358-16A4-C0AD-D319-BB15FAAFAE34}"/>
              </a:ext>
            </a:extLst>
          </p:cNvPr>
          <p:cNvSpPr>
            <a:spLocks noGrp="1"/>
          </p:cNvSpPr>
          <p:nvPr>
            <p:ph type="title"/>
          </p:nvPr>
        </p:nvSpPr>
        <p:spPr/>
        <p:txBody>
          <a:bodyPr/>
          <a:lstStyle/>
          <a:p>
            <a:r>
              <a:rPr lang="en-IN" dirty="0"/>
              <a:t>What is a Module ?</a:t>
            </a:r>
          </a:p>
        </p:txBody>
      </p:sp>
      <p:sp>
        <p:nvSpPr>
          <p:cNvPr id="3" name="Content Placeholder 2">
            <a:extLst>
              <a:ext uri="{FF2B5EF4-FFF2-40B4-BE49-F238E27FC236}">
                <a16:creationId xmlns:a16="http://schemas.microsoft.com/office/drawing/2014/main" id="{C45C8C32-05EB-4239-72E5-6FC4AC4DC543}"/>
              </a:ext>
            </a:extLst>
          </p:cNvPr>
          <p:cNvSpPr>
            <a:spLocks noGrp="1"/>
          </p:cNvSpPr>
          <p:nvPr>
            <p:ph idx="1"/>
          </p:nvPr>
        </p:nvSpPr>
        <p:spPr/>
        <p:txBody>
          <a:bodyPr/>
          <a:lstStyle/>
          <a:p>
            <a:r>
              <a:rPr lang="en-US" b="0" i="0" dirty="0">
                <a:effectLst/>
                <a:latin typeface="Arial" panose="020B0604020202020204" pitchFamily="34" charset="0"/>
                <a:cs typeface="Arial" panose="020B0604020202020204" pitchFamily="34" charset="0"/>
              </a:rPr>
              <a:t>A Python module is a file with Python code in it that may be used in other Python applications. The code often contains functions, classes, and variables. The management and reuse of code is made simpler by the organization and encapsulation provided by modules. A large variety of pre-built modules are included in Python's standard library, and you can also write your own unique modules.</a:t>
            </a:r>
          </a:p>
          <a:p>
            <a:r>
              <a:rPr lang="en-US" b="0" i="0" dirty="0">
                <a:effectLst/>
                <a:latin typeface="Arial" panose="020B0604020202020204" pitchFamily="34" charset="0"/>
                <a:cs typeface="Arial" panose="020B0604020202020204" pitchFamily="34" charset="0"/>
              </a:rPr>
              <a:t>Modules are a fundamental concept in Python that promotes code organization, reusability, and maintainability in larger projects.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750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D463-8125-1591-9978-888613F8BCEA}"/>
              </a:ext>
            </a:extLst>
          </p:cNvPr>
          <p:cNvSpPr>
            <a:spLocks noGrp="1"/>
          </p:cNvSpPr>
          <p:nvPr>
            <p:ph type="title"/>
          </p:nvPr>
        </p:nvSpPr>
        <p:spPr/>
        <p:txBody>
          <a:bodyPr/>
          <a:lstStyle/>
          <a:p>
            <a:r>
              <a:rPr lang="en-IN" dirty="0"/>
              <a:t>Example of Modules</a:t>
            </a:r>
          </a:p>
        </p:txBody>
      </p:sp>
      <p:sp>
        <p:nvSpPr>
          <p:cNvPr id="3" name="Content Placeholder 2">
            <a:extLst>
              <a:ext uri="{FF2B5EF4-FFF2-40B4-BE49-F238E27FC236}">
                <a16:creationId xmlns:a16="http://schemas.microsoft.com/office/drawing/2014/main" id="{41EDC19B-C562-1AB2-616F-AD8DD31CA8FB}"/>
              </a:ext>
            </a:extLst>
          </p:cNvPr>
          <p:cNvSpPr>
            <a:spLocks noGrp="1"/>
          </p:cNvSpPr>
          <p:nvPr>
            <p:ph idx="1"/>
          </p:nvPr>
        </p:nvSpPr>
        <p:spPr>
          <a:xfrm>
            <a:off x="838200" y="1825625"/>
            <a:ext cx="10789118" cy="4351338"/>
          </a:xfrm>
        </p:spPr>
        <p:txBody>
          <a:bodyPr>
            <a:normAutofit/>
          </a:bodyPr>
          <a:lstStyle/>
          <a:p>
            <a:pPr marL="0" indent="0" algn="just">
              <a:buNone/>
            </a:pPr>
            <a:r>
              <a:rPr lang="en-US" b="0" i="0" dirty="0">
                <a:effectLst/>
                <a:latin typeface="Arial" panose="020B0604020202020204" pitchFamily="34" charset="0"/>
                <a:cs typeface="Arial" panose="020B0604020202020204" pitchFamily="34" charset="0"/>
              </a:rPr>
              <a:t># Here, we are creating a simple Python program to show how to create a module.    </a:t>
            </a:r>
          </a:p>
          <a:p>
            <a:pPr marL="0" indent="0" algn="just">
              <a:buNone/>
            </a:pPr>
            <a:r>
              <a:rPr lang="en-US" b="0" i="0" dirty="0">
                <a:effectLst/>
                <a:latin typeface="Arial" panose="020B0604020202020204" pitchFamily="34" charset="0"/>
                <a:cs typeface="Arial" panose="020B0604020202020204" pitchFamily="34" charset="0"/>
              </a:rPr>
              <a:t># defining a function in the module to reuse it    </a:t>
            </a:r>
          </a:p>
          <a:p>
            <a:pPr marL="0" indent="0" algn="just">
              <a:buNone/>
            </a:pPr>
            <a:r>
              <a:rPr lang="en-US" b="1" i="0" dirty="0">
                <a:effectLst/>
                <a:latin typeface="Arial" panose="020B0604020202020204" pitchFamily="34" charset="0"/>
                <a:cs typeface="Arial" panose="020B0604020202020204" pitchFamily="34" charset="0"/>
              </a:rPr>
              <a:t>def</a:t>
            </a:r>
            <a:r>
              <a:rPr lang="en-US" b="0" i="0" dirty="0">
                <a:effectLst/>
                <a:latin typeface="Arial" panose="020B0604020202020204" pitchFamily="34" charset="0"/>
                <a:cs typeface="Arial" panose="020B0604020202020204" pitchFamily="34" charset="0"/>
              </a:rPr>
              <a:t> square( number ):    </a:t>
            </a:r>
          </a:p>
          <a:p>
            <a:pPr marL="0" indent="0" algn="just">
              <a:buNone/>
            </a:pPr>
            <a:r>
              <a:rPr lang="en-US" b="0" i="0" dirty="0">
                <a:effectLst/>
                <a:latin typeface="Arial" panose="020B0604020202020204" pitchFamily="34" charset="0"/>
                <a:cs typeface="Arial" panose="020B0604020202020204" pitchFamily="34" charset="0"/>
              </a:rPr>
              <a:t># here, the above function will square the number passed as the input  </a:t>
            </a:r>
          </a:p>
          <a:p>
            <a:pPr marL="0" indent="0" algn="just">
              <a:buNone/>
            </a:pPr>
            <a:r>
              <a:rPr lang="en-US" b="0" i="0" dirty="0">
                <a:effectLst/>
                <a:latin typeface="Arial" panose="020B0604020202020204" pitchFamily="34" charset="0"/>
                <a:cs typeface="Arial" panose="020B0604020202020204" pitchFamily="34" charset="0"/>
              </a:rPr>
              <a:t>    result = number ** 2         </a:t>
            </a:r>
          </a:p>
          <a:p>
            <a:pPr marL="0" indent="0" algn="just">
              <a:buNone/>
            </a:pPr>
            <a:r>
              <a:rPr lang="en-US" b="0" i="0" dirty="0">
                <a:effectLst/>
                <a:latin typeface="Arial" panose="020B0604020202020204" pitchFamily="34" charset="0"/>
                <a:cs typeface="Arial" panose="020B0604020202020204" pitchFamily="34" charset="0"/>
              </a:rPr>
              <a:t>    </a:t>
            </a:r>
            <a:r>
              <a:rPr lang="en-US" b="1" i="0" dirty="0">
                <a:effectLst/>
                <a:latin typeface="Arial" panose="020B0604020202020204" pitchFamily="34" charset="0"/>
                <a:cs typeface="Arial" panose="020B0604020202020204" pitchFamily="34" charset="0"/>
              </a:rPr>
              <a:t>return</a:t>
            </a:r>
            <a:r>
              <a:rPr lang="en-US" b="0" i="0" dirty="0">
                <a:effectLst/>
                <a:latin typeface="Arial" panose="020B0604020202020204" pitchFamily="34" charset="0"/>
                <a:cs typeface="Arial" panose="020B0604020202020204" pitchFamily="34" charset="0"/>
              </a:rPr>
              <a:t> result     # here, we are returning the result of the function  </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840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2B5D6-C135-2F6D-7FEE-25F270EE9821}"/>
              </a:ext>
            </a:extLst>
          </p:cNvPr>
          <p:cNvSpPr>
            <a:spLocks noGrp="1"/>
          </p:cNvSpPr>
          <p:nvPr>
            <p:ph idx="4294967295"/>
          </p:nvPr>
        </p:nvSpPr>
        <p:spPr>
          <a:xfrm>
            <a:off x="1393825" y="644525"/>
            <a:ext cx="10798175" cy="5532438"/>
          </a:xfrm>
        </p:spPr>
        <p:txBody>
          <a:bodyPr>
            <a:normAutofit/>
          </a:bodyPr>
          <a:lstStyle/>
          <a:p>
            <a:r>
              <a:rPr lang="en-IN" dirty="0">
                <a:latin typeface="Arial" panose="020B0604020202020204" pitchFamily="34" charset="0"/>
                <a:cs typeface="Arial" panose="020B0604020202020204" pitchFamily="34" charset="0"/>
              </a:rPr>
              <a:t>We can also import modules in python </a:t>
            </a:r>
          </a:p>
          <a:p>
            <a:pPr marL="0" indent="0">
              <a:buNone/>
            </a:pPr>
            <a:r>
              <a:rPr lang="en-IN" dirty="0">
                <a:latin typeface="Arial" panose="020B0604020202020204" pitchFamily="34" charset="0"/>
                <a:cs typeface="Arial" panose="020B0604020202020204" pitchFamily="34" charset="0"/>
              </a:rPr>
              <a:t>-Syntax :</a:t>
            </a:r>
          </a:p>
          <a:p>
            <a:pPr marL="0" indent="0">
              <a:buNone/>
            </a:pPr>
            <a:r>
              <a:rPr lang="en-IN" b="1" i="0" dirty="0">
                <a:effectLst/>
                <a:latin typeface="Arial" panose="020B0604020202020204" pitchFamily="34" charset="0"/>
                <a:cs typeface="Arial" panose="020B0604020202020204" pitchFamily="34" charset="0"/>
              </a:rPr>
              <a:t>import</a:t>
            </a:r>
            <a:r>
              <a:rPr lang="en-IN" b="0" i="0" dirty="0">
                <a:effectLst/>
                <a:latin typeface="Arial" panose="020B0604020202020204" pitchFamily="34" charset="0"/>
                <a:cs typeface="Arial" panose="020B0604020202020204" pitchFamily="34" charset="0"/>
              </a:rPr>
              <a:t> </a:t>
            </a:r>
            <a:r>
              <a:rPr lang="en-IN" b="0" i="0" dirty="0" err="1">
                <a:effectLst/>
                <a:latin typeface="Arial" panose="020B0604020202020204" pitchFamily="34" charset="0"/>
                <a:cs typeface="Arial" panose="020B0604020202020204" pitchFamily="34" charset="0"/>
              </a:rPr>
              <a:t>example_module</a:t>
            </a:r>
            <a:r>
              <a:rPr lang="en-IN" b="0" i="0" dirty="0">
                <a:effectLst/>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-Example</a:t>
            </a:r>
          </a:p>
          <a:p>
            <a:pPr marL="0" indent="0" algn="just">
              <a:buNone/>
            </a:pPr>
            <a:r>
              <a:rPr lang="en-US" b="0" i="0" dirty="0">
                <a:effectLst/>
                <a:latin typeface="Arial" panose="020B0604020202020204" pitchFamily="34" charset="0"/>
                <a:cs typeface="Arial" panose="020B0604020202020204" pitchFamily="34" charset="0"/>
              </a:rPr>
              <a:t># Here, we are creating a simple Python program to show how to import a standard module    </a:t>
            </a:r>
          </a:p>
          <a:p>
            <a:pPr marL="0" indent="0" algn="just">
              <a:buNone/>
            </a:pPr>
            <a:r>
              <a:rPr lang="en-US" b="0" i="0" dirty="0">
                <a:effectLst/>
                <a:latin typeface="Arial" panose="020B0604020202020204" pitchFamily="34" charset="0"/>
                <a:cs typeface="Arial" panose="020B0604020202020204" pitchFamily="34" charset="0"/>
              </a:rPr>
              <a:t># Here, we are import the math module which is a standard module      </a:t>
            </a:r>
          </a:p>
          <a:p>
            <a:pPr marL="0" indent="0" algn="just">
              <a:buNone/>
            </a:pPr>
            <a:r>
              <a:rPr lang="en-US" b="1" i="0" dirty="0">
                <a:effectLst/>
                <a:latin typeface="Arial" panose="020B0604020202020204" pitchFamily="34" charset="0"/>
                <a:cs typeface="Arial" panose="020B0604020202020204" pitchFamily="34" charset="0"/>
              </a:rPr>
              <a:t>import</a:t>
            </a:r>
            <a:r>
              <a:rPr lang="en-US" b="0" i="0" dirty="0">
                <a:effectLst/>
                <a:latin typeface="Arial" panose="020B0604020202020204" pitchFamily="34" charset="0"/>
                <a:cs typeface="Arial" panose="020B0604020202020204" pitchFamily="34" charset="0"/>
              </a:rPr>
              <a:t> math    </a:t>
            </a:r>
          </a:p>
          <a:p>
            <a:pPr marL="0" indent="0" algn="just">
              <a:buNone/>
            </a:pPr>
            <a:r>
              <a:rPr lang="en-US" b="1" i="0" dirty="0">
                <a:effectLst/>
                <a:latin typeface="Arial" panose="020B0604020202020204" pitchFamily="34" charset="0"/>
                <a:cs typeface="Arial" panose="020B0604020202020204" pitchFamily="34" charset="0"/>
              </a:rPr>
              <a:t>print</a:t>
            </a:r>
            <a:r>
              <a:rPr lang="en-US" b="0" i="0" dirty="0">
                <a:effectLst/>
                <a:latin typeface="Arial" panose="020B0604020202020204" pitchFamily="34" charset="0"/>
                <a:cs typeface="Arial" panose="020B0604020202020204" pitchFamily="34" charset="0"/>
              </a:rPr>
              <a:t>( "The value of </a:t>
            </a:r>
            <a:r>
              <a:rPr lang="en-US" b="0" i="0" dirty="0" err="1">
                <a:effectLst/>
                <a:latin typeface="Arial" panose="020B0604020202020204" pitchFamily="34" charset="0"/>
                <a:cs typeface="Arial" panose="020B0604020202020204" pitchFamily="34" charset="0"/>
              </a:rPr>
              <a:t>euler's</a:t>
            </a:r>
            <a:r>
              <a:rPr lang="en-US" b="0" i="0" dirty="0">
                <a:effectLst/>
                <a:latin typeface="Arial" panose="020B0604020202020204" pitchFamily="34" charset="0"/>
                <a:cs typeface="Arial" panose="020B0604020202020204" pitchFamily="34" charset="0"/>
              </a:rPr>
              <a:t> number is", </a:t>
            </a:r>
            <a:r>
              <a:rPr lang="en-US" b="0" i="0" dirty="0" err="1">
                <a:effectLst/>
                <a:latin typeface="Arial" panose="020B0604020202020204" pitchFamily="34" charset="0"/>
                <a:cs typeface="Arial" panose="020B0604020202020204" pitchFamily="34" charset="0"/>
              </a:rPr>
              <a:t>math.e</a:t>
            </a:r>
            <a:r>
              <a:rPr lang="en-US" b="0" i="0" dirty="0">
                <a:effectLst/>
                <a:latin typeface="Arial" panose="020B0604020202020204" pitchFamily="34" charset="0"/>
                <a:cs typeface="Arial" panose="020B0604020202020204" pitchFamily="34" charset="0"/>
              </a:rPr>
              <a:t> )      </a:t>
            </a:r>
          </a:p>
          <a:p>
            <a:pPr marL="0" indent="0" algn="just">
              <a:buNone/>
            </a:pPr>
            <a:r>
              <a:rPr lang="en-US" b="0" i="0" dirty="0">
                <a:effectLst/>
                <a:latin typeface="Arial" panose="020B0604020202020204" pitchFamily="34" charset="0"/>
                <a:cs typeface="Arial" panose="020B0604020202020204" pitchFamily="34" charset="0"/>
              </a:rPr>
              <a:t># here, we are printing the </a:t>
            </a:r>
            <a:r>
              <a:rPr lang="en-US" b="0" i="0" dirty="0" err="1">
                <a:effectLst/>
                <a:latin typeface="Arial" panose="020B0604020202020204" pitchFamily="34" charset="0"/>
                <a:cs typeface="Arial" panose="020B0604020202020204" pitchFamily="34" charset="0"/>
              </a:rPr>
              <a:t>euler's</a:t>
            </a:r>
            <a:r>
              <a:rPr lang="en-US" b="0" i="0" dirty="0">
                <a:effectLst/>
                <a:latin typeface="Arial" panose="020B0604020202020204" pitchFamily="34" charset="0"/>
                <a:cs typeface="Arial" panose="020B0604020202020204" pitchFamily="34" charset="0"/>
              </a:rPr>
              <a:t> number from the math module  </a:t>
            </a:r>
          </a:p>
          <a:p>
            <a:pPr marL="0" indent="0">
              <a:buNone/>
            </a:pPr>
            <a:r>
              <a:rPr lang="en-IN" dirty="0">
                <a:latin typeface="Arial" panose="020B0604020202020204" pitchFamily="34" charset="0"/>
                <a:cs typeface="Arial" panose="020B0604020202020204" pitchFamily="34" charset="0"/>
              </a:rPr>
              <a:t>-Output: </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The value of </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euler's</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 number is 2.718281828459045 </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867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DD1E-BBA3-A5DE-8A66-A48F38998EFF}"/>
              </a:ext>
            </a:extLst>
          </p:cNvPr>
          <p:cNvSpPr>
            <a:spLocks noGrp="1"/>
          </p:cNvSpPr>
          <p:nvPr>
            <p:ph type="title"/>
          </p:nvPr>
        </p:nvSpPr>
        <p:spPr/>
        <p:txBody>
          <a:bodyPr/>
          <a:lstStyle/>
          <a:p>
            <a:pPr algn="ctr"/>
            <a:r>
              <a:rPr lang="en-IN" dirty="0"/>
              <a:t>Difference between Functions and Modules</a:t>
            </a:r>
          </a:p>
        </p:txBody>
      </p:sp>
      <p:pic>
        <p:nvPicPr>
          <p:cNvPr id="10" name="Picture 9">
            <a:extLst>
              <a:ext uri="{FF2B5EF4-FFF2-40B4-BE49-F238E27FC236}">
                <a16:creationId xmlns:a16="http://schemas.microsoft.com/office/drawing/2014/main" id="{8ACF9E00-11D7-0884-ED95-FD73BA86625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3540"/>
          <a:stretch/>
        </p:blipFill>
        <p:spPr>
          <a:xfrm>
            <a:off x="379959" y="1792936"/>
            <a:ext cx="11430000" cy="4870182"/>
          </a:xfrm>
          <a:prstGeom prst="rect">
            <a:avLst/>
          </a:prstGeom>
        </p:spPr>
      </p:pic>
    </p:spTree>
    <p:extLst>
      <p:ext uri="{BB962C8B-B14F-4D97-AF65-F5344CB8AC3E}">
        <p14:creationId xmlns:p14="http://schemas.microsoft.com/office/powerpoint/2010/main" val="129406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A86E-B6E6-5135-2A67-103165CCE07A}"/>
              </a:ext>
            </a:extLst>
          </p:cNvPr>
          <p:cNvSpPr>
            <a:spLocks noGrp="1"/>
          </p:cNvSpPr>
          <p:nvPr>
            <p:ph type="title"/>
          </p:nvPr>
        </p:nvSpPr>
        <p:spPr/>
        <p:txBody>
          <a:bodyPr/>
          <a:lstStyle/>
          <a:p>
            <a:r>
              <a:rPr lang="en-IN" dirty="0"/>
              <a:t>What is data Manipulation?</a:t>
            </a:r>
          </a:p>
        </p:txBody>
      </p:sp>
      <p:sp>
        <p:nvSpPr>
          <p:cNvPr id="3" name="Content Placeholder 2">
            <a:extLst>
              <a:ext uri="{FF2B5EF4-FFF2-40B4-BE49-F238E27FC236}">
                <a16:creationId xmlns:a16="http://schemas.microsoft.com/office/drawing/2014/main" id="{F81B955D-61C0-02C8-C823-0EB9F55F3809}"/>
              </a:ext>
            </a:extLst>
          </p:cNvPr>
          <p:cNvSpPr>
            <a:spLocks noGrp="1"/>
          </p:cNvSpPr>
          <p:nvPr>
            <p:ph idx="1"/>
          </p:nvPr>
        </p:nvSpPr>
        <p:spPr>
          <a:xfrm>
            <a:off x="1202918" y="2011680"/>
            <a:ext cx="9952761" cy="4206240"/>
          </a:xfrm>
        </p:spPr>
        <p:txBody>
          <a:bodyPr>
            <a:normAutofit lnSpcReduction="10000"/>
          </a:bodyPr>
          <a:lstStyle/>
          <a:p>
            <a:r>
              <a:rPr lang="en-US" b="0" i="0" dirty="0">
                <a:effectLst/>
                <a:latin typeface="Arial" panose="020B0604020202020204" pitchFamily="34" charset="0"/>
                <a:cs typeface="Arial" panose="020B0604020202020204" pitchFamily="34" charset="0"/>
              </a:rPr>
              <a:t>In Python, data manipulation refers to the process of changing, cleaning, and rearranging data in order to extract valuable insights or prepare it for further  analysis. Data manipulation is an important stage in data analysis, machine learning,  data science, and many other data-related tasks. Python provides various libraries and tools for data manipulation, the most    noteworthy of which are Pandas and NumPy.</a:t>
            </a:r>
          </a:p>
          <a:p>
            <a:r>
              <a:rPr lang="en-US" b="0" i="0" dirty="0">
                <a:effectLst/>
                <a:latin typeface="Arial" panose="020B0604020202020204" pitchFamily="34" charset="0"/>
                <a:cs typeface="Arial" panose="020B0604020202020204" pitchFamily="34" charset="0"/>
              </a:rPr>
              <a:t>Data manipulation in Python is a key ability for data analysts, data scientists, and anyone who works with data. Pandas, in particular, is a strong library that simplifies and speeds data         manipulation processes, making it a popular choice in the data science         community. Effective data manipulation is critical for deriving useful insights from raw      data and making educated decisions.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634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3.xml><?xml version="1.0" encoding="utf-8"?>
<ds:datastoreItem xmlns:ds="http://schemas.openxmlformats.org/officeDocument/2006/customXml" ds:itemID="{644E3864-550F-4194-BC9D-CCA442A52D0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TM03090430[[fn=Banded]]</Template>
  <TotalTime>30</TotalTime>
  <Words>1053</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Open Sans</vt:lpstr>
      <vt:lpstr>Wingdings</vt:lpstr>
      <vt:lpstr>Banded</vt:lpstr>
      <vt:lpstr>Functions, Modules &amp; data Manipulation in Python </vt:lpstr>
      <vt:lpstr>Functions and Modules</vt:lpstr>
      <vt:lpstr>What is a Function in Python ?</vt:lpstr>
      <vt:lpstr>Function Syntax and Example</vt:lpstr>
      <vt:lpstr>What is a Module ?</vt:lpstr>
      <vt:lpstr>Example of Modules</vt:lpstr>
      <vt:lpstr>PowerPoint Presentation</vt:lpstr>
      <vt:lpstr>Difference between Functions and Modules</vt:lpstr>
      <vt:lpstr>What is data Manipulation?</vt:lpstr>
      <vt:lpstr>Types of String Manipulation</vt:lpstr>
      <vt:lpstr>Examples of data Manipulation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Modules &amp; String Manipulation in Python </dc:title>
  <dc:creator>Sujatha J</dc:creator>
  <cp:lastModifiedBy>Sujatha J</cp:lastModifiedBy>
  <cp:revision>3</cp:revision>
  <dcterms:created xsi:type="dcterms:W3CDTF">2023-10-08T09:34:01Z</dcterms:created>
  <dcterms:modified xsi:type="dcterms:W3CDTF">2023-10-08T15:19:50Z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