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acdea6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2acdea6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dc3a7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30dc3a7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acdea6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2acdea6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2acdea6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2acdea6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30dc3a7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30dc3a7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2acdea6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2acdea6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acdea6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acdea6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2acdea6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2acdea6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0dc3a7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0dc3a7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2acdea6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2acdea6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30dc3a7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30dc3a7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2acdea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2acdea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2acdea6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2acdea6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2acdea6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2acdea6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hyperlink" Target="https://github.com/Sander-ONeil/BISG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BISFG 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Sander O’Neil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 Macias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601400" y="0"/>
            <a:ext cx="762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“Bad” method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100" y="0"/>
            <a:ext cx="3271100" cy="47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001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of Correct Identifications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3398375"/>
            <a:ext cx="85206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approach: assuming the </a:t>
            </a:r>
            <a:r>
              <a:rPr lang="en"/>
              <a:t>probability</a:t>
            </a:r>
            <a:r>
              <a:rPr lang="en"/>
              <a:t> of race is the average of prior probabilities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Worst approach: assuming everyone is white 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1685075" y="852075"/>
            <a:ext cx="6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88%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074850" y="852075"/>
            <a:ext cx="6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76</a:t>
            </a:r>
            <a:r>
              <a:rPr lang="en" sz="1800">
                <a:solidFill>
                  <a:schemeClr val="dk2"/>
                </a:solidFill>
              </a:rPr>
              <a:t>%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349050" y="852075"/>
            <a:ext cx="6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66</a:t>
            </a:r>
            <a:r>
              <a:rPr lang="en" sz="1800">
                <a:solidFill>
                  <a:schemeClr val="dk2"/>
                </a:solidFill>
              </a:rPr>
              <a:t>%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20875" y="882825"/>
            <a:ext cx="11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Accuracy: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892550" y="65050"/>
            <a:ext cx="762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Proportion Prediction (sum of probabilities, not discrete)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6675350" y="329700"/>
            <a:ext cx="248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Possible correction criteria?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Boosts accuracy up to 90% (on test data)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5722825" y="264550"/>
            <a:ext cx="272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Correction Factor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28399" l="0" r="0" t="10209"/>
          <a:stretch/>
        </p:blipFill>
        <p:spPr>
          <a:xfrm>
            <a:off x="0" y="0"/>
            <a:ext cx="5722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re -run After correction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2575" y="-15880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2600" y="0"/>
            <a:ext cx="4851399" cy="323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6">
            <a:alphaModFix/>
          </a:blip>
          <a:srcRect b="31714" l="14182" r="65940" t="32417"/>
          <a:stretch/>
        </p:blipFill>
        <p:spPr>
          <a:xfrm>
            <a:off x="4572000" y="2983775"/>
            <a:ext cx="1714499" cy="1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5966950" y="4340575"/>
            <a:ext cx="286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90.4</a:t>
            </a:r>
            <a:r>
              <a:rPr b="1" lang="en" sz="1800">
                <a:solidFill>
                  <a:schemeClr val="dk2"/>
                </a:solidFill>
              </a:rPr>
              <a:t>% prediction accuracy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04350" y="0"/>
            <a:ext cx="8520600" cy="120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40300"/>
            <a:ext cx="85206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https://github.com/Sander-ONeil/BISG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all files</a:t>
            </a:r>
            <a:br>
              <a:rPr lang="en"/>
            </a:br>
            <a:r>
              <a:rPr lang="en"/>
              <a:t>Run BISFG.py (may need to install python libraries)</a:t>
            </a:r>
            <a:br>
              <a:rPr lang="en"/>
            </a:br>
            <a:r>
              <a:rPr lang="en"/>
              <a:t>Edit bottom of file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22324" l="0" r="0" t="0"/>
          <a:stretch/>
        </p:blipFill>
        <p:spPr>
          <a:xfrm>
            <a:off x="172025" y="2963550"/>
            <a:ext cx="9144001" cy="20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8484" l="32147" r="28856" t="14939"/>
          <a:stretch/>
        </p:blipFill>
        <p:spPr>
          <a:xfrm>
            <a:off x="-298425" y="0"/>
            <a:ext cx="42950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865425" y="554675"/>
            <a:ext cx="406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algorithm </a:t>
            </a:r>
            <a:r>
              <a:rPr lang="en" sz="1800">
                <a:solidFill>
                  <a:schemeClr val="dk2"/>
                </a:solidFill>
              </a:rPr>
              <a:t>essentially</a:t>
            </a:r>
            <a:r>
              <a:rPr lang="en" sz="1800">
                <a:solidFill>
                  <a:schemeClr val="dk2"/>
                </a:solidFill>
              </a:rPr>
              <a:t> attempts to find the ratio </a:t>
            </a:r>
            <a:r>
              <a:rPr lang="en" sz="1800">
                <a:solidFill>
                  <a:schemeClr val="dk2"/>
                </a:solidFill>
              </a:rPr>
              <a:t>between</a:t>
            </a:r>
            <a:r>
              <a:rPr lang="en" sz="1800">
                <a:solidFill>
                  <a:schemeClr val="dk2"/>
                </a:solidFill>
              </a:rPr>
              <a:t> these two values for each race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9" name="Google Shape;69;p15"/>
          <p:cNvCxnSpPr>
            <a:stCxn id="68" idx="1"/>
          </p:cNvCxnSpPr>
          <p:nvPr/>
        </p:nvCxnSpPr>
        <p:spPr>
          <a:xfrm rot="10800000">
            <a:off x="1829425" y="740975"/>
            <a:ext cx="30360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>
            <a:stCxn id="68" idx="1"/>
          </p:cNvCxnSpPr>
          <p:nvPr/>
        </p:nvCxnSpPr>
        <p:spPr>
          <a:xfrm rot="10800000">
            <a:off x="1839325" y="620675"/>
            <a:ext cx="30261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4865425" y="1843950"/>
            <a:ext cx="4136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Given: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size of each of these circles,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total </a:t>
            </a:r>
            <a:r>
              <a:rPr lang="en" sz="1800">
                <a:solidFill>
                  <a:schemeClr val="dk2"/>
                </a:solidFill>
              </a:rPr>
              <a:t>population</a:t>
            </a:r>
            <a:r>
              <a:rPr lang="en" sz="1800">
                <a:solidFill>
                  <a:schemeClr val="dk2"/>
                </a:solidFill>
              </a:rPr>
              <a:t>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and the racial makeup of the name and location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58333" y="0"/>
            <a:ext cx="2069700" cy="2069700"/>
          </a:xfrm>
          <a:prstGeom prst="ellipse">
            <a:avLst/>
          </a:prstGeom>
          <a:solidFill>
            <a:srgbClr val="3CFF00">
              <a:alpha val="266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683758" y="678152"/>
            <a:ext cx="1391400" cy="1391400"/>
          </a:xfrm>
          <a:prstGeom prst="ellipse">
            <a:avLst/>
          </a:prstGeom>
          <a:solidFill>
            <a:srgbClr val="0055FF">
              <a:alpha val="27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306124"/>
            <a:ext cx="3837300" cy="3837300"/>
          </a:xfrm>
          <a:prstGeom prst="ellipse">
            <a:avLst/>
          </a:prstGeom>
          <a:solidFill>
            <a:srgbClr val="FF0000">
              <a:alpha val="14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821925" y="510450"/>
            <a:ext cx="11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-43600" y="0"/>
            <a:ext cx="11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Name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075150" y="4681800"/>
            <a:ext cx="11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86325" y="610725"/>
            <a:ext cx="55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821300" y="844425"/>
            <a:ext cx="55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428025" y="972150"/>
            <a:ext cx="55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17475" y="1499050"/>
            <a:ext cx="55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727050" y="1306125"/>
            <a:ext cx="55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220350" y="1499050"/>
            <a:ext cx="55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500475" y="2993925"/>
            <a:ext cx="55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238250" y="109400"/>
            <a:ext cx="4915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know: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A+B+D+E = Name Pop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</a:rPr>
              <a:t>B+C+E+F = Loc pop</a:t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0000"/>
                </a:solidFill>
              </a:rPr>
              <a:t>D+E+F+G = Race pop</a:t>
            </a:r>
            <a:endParaRPr sz="1800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A+B+C+D+E+F+G+H = total US population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(D+E) / </a:t>
            </a:r>
            <a:r>
              <a:rPr lang="en" sz="1800">
                <a:solidFill>
                  <a:srgbClr val="274E13"/>
                </a:solidFill>
              </a:rPr>
              <a:t>(</a:t>
            </a:r>
            <a:r>
              <a:rPr lang="en" sz="1800">
                <a:solidFill>
                  <a:srgbClr val="274E13"/>
                </a:solidFill>
              </a:rPr>
              <a:t>A+B+D+E)</a:t>
            </a:r>
            <a:r>
              <a:rPr lang="en" sz="1800">
                <a:solidFill>
                  <a:schemeClr val="dk2"/>
                </a:solidFill>
              </a:rPr>
              <a:t> = Name racial 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(E+F) / </a:t>
            </a:r>
            <a:r>
              <a:rPr lang="en" sz="1800">
                <a:solidFill>
                  <a:srgbClr val="1C4587"/>
                </a:solidFill>
              </a:rPr>
              <a:t>(B+C+E+F) </a:t>
            </a:r>
            <a:r>
              <a:rPr lang="en" sz="1800">
                <a:solidFill>
                  <a:schemeClr val="dk2"/>
                </a:solidFill>
              </a:rPr>
              <a:t>= Loc racial 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0000"/>
                </a:solidFill>
              </a:rPr>
              <a:t>(D+E+F+G)</a:t>
            </a:r>
            <a:r>
              <a:rPr lang="en" sz="1800">
                <a:solidFill>
                  <a:schemeClr val="dk2"/>
                </a:solidFill>
              </a:rPr>
              <a:t>/</a:t>
            </a:r>
            <a:r>
              <a:rPr lang="en" sz="1800"/>
              <a:t>(A+B+C+D+E+F+G+H)</a:t>
            </a:r>
            <a:r>
              <a:rPr lang="en" sz="1800">
                <a:solidFill>
                  <a:schemeClr val="dk2"/>
                </a:solidFill>
              </a:rPr>
              <a:t> = racial %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533800" y="1302525"/>
            <a:ext cx="45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238250" y="2993925"/>
            <a:ext cx="463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want to know: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E/(B+E)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238250" y="3732825"/>
            <a:ext cx="4818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actually we want to know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(E for each race) / (E for all races)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Binary vs Multi-class classification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25" y="21166"/>
            <a:ext cx="9144000" cy="230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25" y="2323524"/>
            <a:ext cx="6907088" cy="28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960150" y="2232825"/>
            <a:ext cx="30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Generates E from last slide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303200" y="3708625"/>
            <a:ext cx="17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Adds E from all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163200" y="1041850"/>
            <a:ext cx="18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Bayes Law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85800" y="163446"/>
            <a:ext cx="6677400" cy="174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34875" y="19175"/>
            <a:ext cx="9073800" cy="2302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75500" y="3799075"/>
            <a:ext cx="2988000" cy="280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5500975" y="4401350"/>
            <a:ext cx="17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Divide by total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27375" y="4442750"/>
            <a:ext cx="5231700" cy="378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20434" l="14373" r="15099" t="26722"/>
          <a:stretch/>
        </p:blipFill>
        <p:spPr>
          <a:xfrm>
            <a:off x="4327200" y="461700"/>
            <a:ext cx="2956049" cy="8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917600" y="0"/>
            <a:ext cx="57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 Law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50" y="3221800"/>
            <a:ext cx="67627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917575" y="2879550"/>
            <a:ext cx="57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Inference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500" y="673775"/>
            <a:ext cx="2612800" cy="24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95025" y="189600"/>
            <a:ext cx="57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 a simple linear classifier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8" y="0"/>
            <a:ext cx="9001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Dataset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474" y="0"/>
            <a:ext cx="63205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3235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999" y="0"/>
            <a:ext cx="3120800" cy="456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907700" y="-132350"/>
            <a:ext cx="76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Confusion matrix for Algorithm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