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717" r:id="rId2"/>
  </p:sldMasterIdLst>
  <p:notesMasterIdLst>
    <p:notesMasterId r:id="rId19"/>
  </p:notesMasterIdLst>
  <p:handoutMasterIdLst>
    <p:handoutMasterId r:id="rId20"/>
  </p:handoutMasterIdLst>
  <p:sldIdLst>
    <p:sldId id="529" r:id="rId3"/>
    <p:sldId id="397" r:id="rId4"/>
    <p:sldId id="1274" r:id="rId5"/>
    <p:sldId id="1275" r:id="rId6"/>
    <p:sldId id="1286" r:id="rId7"/>
    <p:sldId id="1276" r:id="rId8"/>
    <p:sldId id="1288" r:id="rId9"/>
    <p:sldId id="1289" r:id="rId10"/>
    <p:sldId id="1277" r:id="rId11"/>
    <p:sldId id="1278" r:id="rId12"/>
    <p:sldId id="1279" r:id="rId13"/>
    <p:sldId id="1282" r:id="rId14"/>
    <p:sldId id="1283" r:id="rId15"/>
    <p:sldId id="1284" r:id="rId16"/>
    <p:sldId id="699" r:id="rId17"/>
    <p:sldId id="1285" r:id="rId18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8C2BE"/>
    <a:srgbClr val="A396A3"/>
    <a:srgbClr val="D7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3352A-5B95-408F-9786-889658B39DBD}" v="7" dt="2021-04-25T14:36:08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68688" autoAdjust="0"/>
  </p:normalViewPr>
  <p:slideViewPr>
    <p:cSldViewPr snapToGrid="0" snapToObjects="1">
      <p:cViewPr varScale="1">
        <p:scale>
          <a:sx n="103" d="100"/>
          <a:sy n="103" d="100"/>
        </p:scale>
        <p:origin x="105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70" d="100"/>
          <a:sy n="170" d="100"/>
        </p:scale>
        <p:origin x="65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Riis" userId="982ed845ba9c1d18" providerId="LiveId" clId="{1213352A-5B95-408F-9786-889658B39DBD}"/>
    <pc:docChg chg="custSel modSld">
      <pc:chgData name="Sander Riis" userId="982ed845ba9c1d18" providerId="LiveId" clId="{1213352A-5B95-408F-9786-889658B39DBD}" dt="2021-04-25T14:38:42.116" v="111" actId="20577"/>
      <pc:docMkLst>
        <pc:docMk/>
      </pc:docMkLst>
      <pc:sldChg chg="addSp delSp modSp mod">
        <pc:chgData name="Sander Riis" userId="982ed845ba9c1d18" providerId="LiveId" clId="{1213352A-5B95-408F-9786-889658B39DBD}" dt="2021-04-25T14:35:26.170" v="58" actId="1076"/>
        <pc:sldMkLst>
          <pc:docMk/>
          <pc:sldMk cId="2712052524" sldId="1278"/>
        </pc:sldMkLst>
        <pc:spChg chg="mod">
          <ac:chgData name="Sander Riis" userId="982ed845ba9c1d18" providerId="LiveId" clId="{1213352A-5B95-408F-9786-889658B39DBD}" dt="2021-04-25T14:35:21.195" v="55" actId="20577"/>
          <ac:spMkLst>
            <pc:docMk/>
            <pc:sldMk cId="2712052524" sldId="1278"/>
            <ac:spMk id="8" creationId="{DC3667C9-1F15-433E-B243-865CD87B7F03}"/>
          </ac:spMkLst>
        </pc:spChg>
        <pc:picChg chg="add mod">
          <ac:chgData name="Sander Riis" userId="982ed845ba9c1d18" providerId="LiveId" clId="{1213352A-5B95-408F-9786-889658B39DBD}" dt="2021-04-25T14:35:26.170" v="58" actId="1076"/>
          <ac:picMkLst>
            <pc:docMk/>
            <pc:sldMk cId="2712052524" sldId="1278"/>
            <ac:picMk id="2" creationId="{5E66CE40-45F6-427E-B6C1-817DC28048C0}"/>
          </ac:picMkLst>
        </pc:picChg>
        <pc:picChg chg="del">
          <ac:chgData name="Sander Riis" userId="982ed845ba9c1d18" providerId="LiveId" clId="{1213352A-5B95-408F-9786-889658B39DBD}" dt="2021-04-25T14:35:21.813" v="56" actId="478"/>
          <ac:picMkLst>
            <pc:docMk/>
            <pc:sldMk cId="2712052524" sldId="1278"/>
            <ac:picMk id="5" creationId="{092B5D3E-0355-42C1-81C5-30ED42D3FC65}"/>
          </ac:picMkLst>
        </pc:picChg>
      </pc:sldChg>
      <pc:sldChg chg="addSp delSp modSp mod">
        <pc:chgData name="Sander Riis" userId="982ed845ba9c1d18" providerId="LiveId" clId="{1213352A-5B95-408F-9786-889658B39DBD}" dt="2021-04-25T14:38:27.078" v="109" actId="20577"/>
        <pc:sldMkLst>
          <pc:docMk/>
          <pc:sldMk cId="3145710346" sldId="1282"/>
        </pc:sldMkLst>
        <pc:spChg chg="mod">
          <ac:chgData name="Sander Riis" userId="982ed845ba9c1d18" providerId="LiveId" clId="{1213352A-5B95-408F-9786-889658B39DBD}" dt="2021-04-25T14:38:27.078" v="109" actId="20577"/>
          <ac:spMkLst>
            <pc:docMk/>
            <pc:sldMk cId="3145710346" sldId="1282"/>
            <ac:spMk id="8" creationId="{DC3667C9-1F15-433E-B243-865CD87B7F03}"/>
          </ac:spMkLst>
        </pc:spChg>
        <pc:picChg chg="add del mod">
          <ac:chgData name="Sander Riis" userId="982ed845ba9c1d18" providerId="LiveId" clId="{1213352A-5B95-408F-9786-889658B39DBD}" dt="2021-04-25T14:30:59.587" v="9" actId="478"/>
          <ac:picMkLst>
            <pc:docMk/>
            <pc:sldMk cId="3145710346" sldId="1282"/>
            <ac:picMk id="2" creationId="{56ACC602-A081-4590-BCEF-3B80C28617B8}"/>
          </ac:picMkLst>
        </pc:picChg>
        <pc:picChg chg="add del mod">
          <ac:chgData name="Sander Riis" userId="982ed845ba9c1d18" providerId="LiveId" clId="{1213352A-5B95-408F-9786-889658B39DBD}" dt="2021-04-25T14:30:58.950" v="8" actId="478"/>
          <ac:picMkLst>
            <pc:docMk/>
            <pc:sldMk cId="3145710346" sldId="1282"/>
            <ac:picMk id="3" creationId="{B6E5FE65-AE2F-485D-A926-412073CEACB5}"/>
          </ac:picMkLst>
        </pc:picChg>
        <pc:picChg chg="add mod">
          <ac:chgData name="Sander Riis" userId="982ed845ba9c1d18" providerId="LiveId" clId="{1213352A-5B95-408F-9786-889658B39DBD}" dt="2021-04-25T14:33:01.241" v="24" actId="14100"/>
          <ac:picMkLst>
            <pc:docMk/>
            <pc:sldMk cId="3145710346" sldId="1282"/>
            <ac:picMk id="4" creationId="{90A5112F-E12F-467C-ADEB-18D0B32E7FDA}"/>
          </ac:picMkLst>
        </pc:picChg>
        <pc:picChg chg="add mod">
          <ac:chgData name="Sander Riis" userId="982ed845ba9c1d18" providerId="LiveId" clId="{1213352A-5B95-408F-9786-889658B39DBD}" dt="2021-04-25T14:32:57.985" v="22" actId="1076"/>
          <ac:picMkLst>
            <pc:docMk/>
            <pc:sldMk cId="3145710346" sldId="1282"/>
            <ac:picMk id="5" creationId="{BCB24280-697A-43EA-B717-F2ACBED5C2FB}"/>
          </ac:picMkLst>
        </pc:picChg>
      </pc:sldChg>
      <pc:sldChg chg="addSp modSp mod">
        <pc:chgData name="Sander Riis" userId="982ed845ba9c1d18" providerId="LiveId" clId="{1213352A-5B95-408F-9786-889658B39DBD}" dt="2021-04-25T14:34:41.949" v="54" actId="1076"/>
        <pc:sldMkLst>
          <pc:docMk/>
          <pc:sldMk cId="247370502" sldId="1283"/>
        </pc:sldMkLst>
        <pc:spChg chg="mod">
          <ac:chgData name="Sander Riis" userId="982ed845ba9c1d18" providerId="LiveId" clId="{1213352A-5B95-408F-9786-889658B39DBD}" dt="2021-04-25T14:34:38.387" v="52" actId="20577"/>
          <ac:spMkLst>
            <pc:docMk/>
            <pc:sldMk cId="247370502" sldId="1283"/>
            <ac:spMk id="8" creationId="{DC3667C9-1F15-433E-B243-865CD87B7F03}"/>
          </ac:spMkLst>
        </pc:spChg>
        <pc:picChg chg="add mod">
          <ac:chgData name="Sander Riis" userId="982ed845ba9c1d18" providerId="LiveId" clId="{1213352A-5B95-408F-9786-889658B39DBD}" dt="2021-04-25T14:34:41.949" v="54" actId="1076"/>
          <ac:picMkLst>
            <pc:docMk/>
            <pc:sldMk cId="247370502" sldId="1283"/>
            <ac:picMk id="2" creationId="{01643B3A-189A-4997-B169-54646717EA26}"/>
          </ac:picMkLst>
        </pc:picChg>
      </pc:sldChg>
      <pc:sldChg chg="addSp modSp mod modClrScheme chgLayout">
        <pc:chgData name="Sander Riis" userId="982ed845ba9c1d18" providerId="LiveId" clId="{1213352A-5B95-408F-9786-889658B39DBD}" dt="2021-04-25T14:38:42.116" v="111" actId="20577"/>
        <pc:sldMkLst>
          <pc:docMk/>
          <pc:sldMk cId="2497423450" sldId="1284"/>
        </pc:sldMkLst>
        <pc:spChg chg="mod ord">
          <ac:chgData name="Sander Riis" userId="982ed845ba9c1d18" providerId="LiveId" clId="{1213352A-5B95-408F-9786-889658B39DBD}" dt="2021-04-25T14:36:17.092" v="63" actId="26606"/>
          <ac:spMkLst>
            <pc:docMk/>
            <pc:sldMk cId="2497423450" sldId="1284"/>
            <ac:spMk id="6" creationId="{349F1422-2E92-4CB3-8529-01E038E9CCDD}"/>
          </ac:spMkLst>
        </pc:spChg>
        <pc:spChg chg="mod">
          <ac:chgData name="Sander Riis" userId="982ed845ba9c1d18" providerId="LiveId" clId="{1213352A-5B95-408F-9786-889658B39DBD}" dt="2021-04-25T14:36:17.092" v="63" actId="26606"/>
          <ac:spMkLst>
            <pc:docMk/>
            <pc:sldMk cId="2497423450" sldId="1284"/>
            <ac:spMk id="7" creationId="{10E0F1EB-0F96-4CC8-9DD3-2E7940ADD45B}"/>
          </ac:spMkLst>
        </pc:spChg>
        <pc:spChg chg="mod">
          <ac:chgData name="Sander Riis" userId="982ed845ba9c1d18" providerId="LiveId" clId="{1213352A-5B95-408F-9786-889658B39DBD}" dt="2021-04-25T14:38:42.116" v="111" actId="20577"/>
          <ac:spMkLst>
            <pc:docMk/>
            <pc:sldMk cId="2497423450" sldId="1284"/>
            <ac:spMk id="8" creationId="{DC3667C9-1F15-433E-B243-865CD87B7F03}"/>
          </ac:spMkLst>
        </pc:spChg>
        <pc:picChg chg="add mod">
          <ac:chgData name="Sander Riis" userId="982ed845ba9c1d18" providerId="LiveId" clId="{1213352A-5B95-408F-9786-889658B39DBD}" dt="2021-04-25T14:36:17.092" v="63" actId="26606"/>
          <ac:picMkLst>
            <pc:docMk/>
            <pc:sldMk cId="2497423450" sldId="1284"/>
            <ac:picMk id="2" creationId="{C2646923-903C-4CF4-9131-ECB78BE836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5ACB-6D39-BD4E-B219-F3F80F4D5658}" type="datetimeFigureOut">
              <a:rPr lang="nb-NO" smtClean="0">
                <a:latin typeface="Source Sans Pro" charset="0"/>
                <a:ea typeface="Source Sans Pro" charset="0"/>
                <a:cs typeface="Source Sans Pro" charset="0"/>
              </a:rPr>
              <a:t>25.04.2021</a:t>
            </a:fld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D036-F3E9-EE46-9B35-EC7759C2F543}" type="slidenum">
              <a:rPr lang="nb-NO" smtClean="0">
                <a:latin typeface="Source Sans Pro" charset="0"/>
                <a:ea typeface="Source Sans Pro" charset="0"/>
                <a:cs typeface="Source Sans Pro" charset="0"/>
              </a:rPr>
              <a:t>‹#›</a:t>
            </a:fld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54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69444867-3A3C-8F4F-AA72-C1B9EB729F72}" type="datetimeFigureOut">
              <a:rPr lang="nb-NO" smtClean="0"/>
              <a:pPr/>
              <a:t>25.04.2021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F45C457E-F630-C147-B67D-734B6B1CD9D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3081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>
                <a:highlight>
                  <a:srgbClr val="9FC5E8"/>
                </a:highlight>
              </a:rPr>
              <a:t>This slide is up to your design. However, we have to know your project title and your name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>
                <a:highlight>
                  <a:srgbClr val="9FC5E8"/>
                </a:highlight>
              </a:rPr>
              <a:t>You can add date or other information if you want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>
                <a:highlight>
                  <a:srgbClr val="9FC5E8"/>
                </a:highlight>
              </a:rPr>
              <a:t>One example: </a:t>
            </a:r>
            <a:r>
              <a:rPr lang="en-GB"/>
              <a:t>https://cse.buffalo.edu/faculty/miller/Courses/CSE633/Ye-Fall-2012-CSE633.pdf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dirty="0">
              <a:highlight>
                <a:srgbClr val="9FC5E8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0EA59-F685-4341-95BF-2A870ED7BE9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997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for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1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for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for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5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for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84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for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2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sz="1200" b="0" i="0" u="none" strike="noStrike" kern="1200" baseline="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67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sz="1200" b="0" i="0" u="none" strike="noStrike" kern="1200" baseline="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optional</a:t>
            </a:r>
          </a:p>
          <a:p>
            <a:r>
              <a:rPr lang="en-US" dirty="0"/>
              <a:t>Problem statement:  Shortly summary your project problem</a:t>
            </a:r>
          </a:p>
          <a:p>
            <a:r>
              <a:rPr lang="en-US" altLang="en-US" dirty="0"/>
              <a:t>Sequential</a:t>
            </a:r>
            <a:r>
              <a:rPr lang="en-US" dirty="0"/>
              <a:t> Programming: How you solve problem by serial programming</a:t>
            </a:r>
          </a:p>
          <a:p>
            <a:r>
              <a:rPr lang="en-US" dirty="0"/>
              <a:t>Parallel Programming: will explain how you design your own parallel algorithm to solve problem</a:t>
            </a:r>
          </a:p>
          <a:p>
            <a:r>
              <a:rPr lang="en-US" dirty="0"/>
              <a:t>Performance evaluation: basically for question 3 and 4</a:t>
            </a:r>
          </a:p>
          <a:p>
            <a:r>
              <a:rPr lang="en-US" dirty="0"/>
              <a:t>Your program will be evaluated in terms speed up and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2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4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8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7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for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</a:lstStyle>
          <a:p>
            <a:pPr rtl="0"/>
            <a:r>
              <a:rPr lang="nb-NO" dirty="0" err="1">
                <a:effectLst/>
              </a:rPr>
              <a:t>Click</a:t>
            </a:r>
            <a:r>
              <a:rPr lang="nb-NO" dirty="0">
                <a:effectLst/>
              </a:rPr>
              <a:t> to </a:t>
            </a:r>
            <a:r>
              <a:rPr lang="nb-NO" dirty="0" err="1">
                <a:effectLst/>
              </a:rPr>
              <a:t>edit</a:t>
            </a:r>
            <a:r>
              <a:rPr lang="nb-NO" dirty="0">
                <a:effectLst/>
              </a:rPr>
              <a:t> Master </a:t>
            </a:r>
            <a:r>
              <a:rPr lang="nb-NO" dirty="0" err="1">
                <a:effectLst/>
              </a:rPr>
              <a:t>text</a:t>
            </a:r>
            <a:r>
              <a:rPr lang="nb-NO" dirty="0">
                <a:effectLst/>
              </a:rPr>
              <a:t> styles</a:t>
            </a:r>
          </a:p>
          <a:p>
            <a:pPr lvl="1" rtl="0"/>
            <a:r>
              <a:rPr lang="nb-NO" dirty="0" err="1">
                <a:effectLst/>
              </a:rPr>
              <a:t>second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  <a:p>
            <a:pPr lvl="2" rtl="0"/>
            <a:r>
              <a:rPr lang="nb-NO" dirty="0" err="1">
                <a:effectLst/>
              </a:rPr>
              <a:t>third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  <a:p>
            <a:pPr lvl="3" rtl="0"/>
            <a:r>
              <a:rPr lang="nb-NO" dirty="0" err="1">
                <a:effectLst/>
              </a:rPr>
              <a:t>fourth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  <a:p>
            <a:pPr lvl="4" rtl="0"/>
            <a:r>
              <a:rPr lang="nb-NO" dirty="0" err="1">
                <a:effectLst/>
              </a:rPr>
              <a:t>fifth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7FC-3FD8-461D-865C-2C7FEF1857B8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852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apittelside 1-Blaa">
    <p:bg>
      <p:bgPr>
        <a:solidFill>
          <a:srgbClr val="A396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68778B-3449-4C0E-8643-95EC012C27E3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Kapittelside 1-Blaa">
    <p:bg>
      <p:bgPr>
        <a:solidFill>
          <a:srgbClr val="C8C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E49239-53BF-4E03-83C4-32002E8BC20E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0" y="39869"/>
            <a:ext cx="3417145" cy="764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telside 1-Hexag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2000"/>
            <a:ext cx="6075947" cy="199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43905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55B-6724-4DC6-85D4-46FE7EEF83FE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789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675105"/>
            <a:ext cx="4040188" cy="95605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675105"/>
            <a:ext cx="4041775" cy="95605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ACB-E3EE-4025-ADB2-056DC32A70BE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10" name="Plassholder for bunn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11" name="Plassholder for lysbilde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4599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CD29-9EF1-4158-AA57-56F311D64FEA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3546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765-41DF-4477-B1E8-E6A012A24C77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044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0" y="100262"/>
            <a:ext cx="9144000" cy="4485105"/>
          </a:xfrm>
        </p:spPr>
        <p:txBody>
          <a:bodyPr anchor="ctr"/>
          <a:lstStyle>
            <a:lvl1pPr marL="0" indent="0" algn="ctr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insert</a:t>
            </a:r>
            <a:r>
              <a:rPr lang="nb-NO" dirty="0"/>
              <a:t> image</a:t>
            </a:r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309-B02B-4938-A7F0-EE9333A4BD44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7453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1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12" name="Bild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707162-D54F-4C9D-A66E-8006EE63CD30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0912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vileside 1-Blaa">
    <p:bg>
      <p:bgPr>
        <a:solidFill>
          <a:srgbClr val="D77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Hvile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96A3"/>
          </a:solidFill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Hvileside 1-Blaa">
    <p:bg>
      <p:bgPr>
        <a:solidFill>
          <a:srgbClr val="C8C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8" y="873128"/>
            <a:ext cx="6221242" cy="1392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3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090257-2280-4868-99EB-CB2BCE7A23EA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D77869"/>
          </a:solidFill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858091-5EFE-4BBD-9BEE-3B583CD66FF7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96A3"/>
          </a:solidFill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8EB559-969F-4EE2-8883-121649E6214C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C8C2BE"/>
          </a:solidFill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FD4FC8-CAF0-4B44-9CDF-2F2AB1335853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0" y="39869"/>
            <a:ext cx="3417145" cy="764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tel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D50D6D-248C-4B19-AEBB-D68AA0743F66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819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tel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6C7925-920B-4A73-88B2-35D4F3A3C4F9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363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apittelside 1-Blaa">
    <p:bg>
      <p:bgPr>
        <a:solidFill>
          <a:srgbClr val="D77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D44FF-209E-44AF-9E66-1E02B5663AA0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675104"/>
            <a:ext cx="8229600" cy="45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b-NO">
                <a:effectLst/>
              </a:rPr>
              <a:t>Klikk for å redigere tekststiler i malen</a:t>
            </a:r>
          </a:p>
          <a:p>
            <a:pPr lvl="1" rtl="0"/>
            <a:r>
              <a:rPr lang="nb-NO">
                <a:effectLst/>
              </a:rPr>
              <a:t>Andre nivå</a:t>
            </a:r>
          </a:p>
          <a:p>
            <a:pPr lvl="2" rtl="0"/>
            <a:r>
              <a:rPr lang="nb-NO">
                <a:effectLst/>
              </a:rPr>
              <a:t>Tredje nivå</a:t>
            </a:r>
          </a:p>
          <a:p>
            <a:pPr lvl="3" rtl="0"/>
            <a:r>
              <a:rPr lang="nb-NO">
                <a:effectLst/>
              </a:rPr>
              <a:t>Fjerde nivå</a:t>
            </a:r>
          </a:p>
          <a:p>
            <a:pPr lvl="4" rtl="0"/>
            <a:r>
              <a:rPr lang="nb-NO">
                <a:effectLst/>
              </a:rPr>
              <a:t>Femte nivå</a:t>
            </a:r>
            <a:endParaRPr lang="nb-NO" dirty="0">
              <a:effectLst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697576" y="4768684"/>
            <a:ext cx="16844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Source Sans Pro"/>
              </a:defRPr>
            </a:lvl1pPr>
          </a:lstStyle>
          <a:p>
            <a:fld id="{968373E5-EB78-442F-AFE0-9FE3AA130918}" type="datetime1">
              <a:rPr lang="en-US" smtClean="0"/>
              <a:t>4/25/2021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6835" y="4767263"/>
            <a:ext cx="59262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01820"/>
                </a:solidFill>
                <a:latin typeface="Source Sans Pro"/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381996" y="4767263"/>
            <a:ext cx="4117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1820"/>
                </a:solidFill>
                <a:latin typeface="Source Sans Pro"/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8922"/>
            <a:ext cx="3417151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9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3" r:id="rId2"/>
    <p:sldLayoutId id="2147483694" r:id="rId3"/>
    <p:sldLayoutId id="2147483706" r:id="rId4"/>
    <p:sldLayoutId id="2147483707" r:id="rId5"/>
    <p:sldLayoutId id="2147483708" r:id="rId6"/>
    <p:sldLayoutId id="2147483695" r:id="rId7"/>
    <p:sldLayoutId id="2147483696" r:id="rId8"/>
    <p:sldLayoutId id="2147483709" r:id="rId9"/>
    <p:sldLayoutId id="2147483710" r:id="rId10"/>
    <p:sldLayoutId id="2147483711" r:id="rId11"/>
    <p:sldLayoutId id="2147483697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12" r:id="rId20"/>
    <p:sldLayoutId id="2147483713" r:id="rId21"/>
    <p:sldLayoutId id="2147483714" r:id="rId22"/>
    <p:sldLayoutId id="2147483718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Source Sans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2400" kern="1200">
          <a:solidFill>
            <a:schemeClr val="tx1"/>
          </a:solidFill>
          <a:latin typeface="Source Sans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2000" kern="1200">
          <a:solidFill>
            <a:schemeClr val="tx1"/>
          </a:solidFill>
          <a:latin typeface="Source Sans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1800" kern="1200">
          <a:solidFill>
            <a:schemeClr val="tx1"/>
          </a:solidFill>
          <a:latin typeface="Source Sans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1600" kern="1200">
          <a:solidFill>
            <a:schemeClr val="tx1"/>
          </a:solidFill>
          <a:latin typeface="Source Sans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1400" kern="1200">
          <a:solidFill>
            <a:schemeClr val="tx1"/>
          </a:solidFill>
          <a:latin typeface="Source Sans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Placeholder 8"/>
          <p:cNvSpPr>
            <a:spLocks noGrp="1"/>
          </p:cNvSpPr>
          <p:nvPr>
            <p:ph type="title"/>
          </p:nvPr>
        </p:nvSpPr>
        <p:spPr bwMode="auto">
          <a:xfrm>
            <a:off x="250853" y="224887"/>
            <a:ext cx="5131265" cy="53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Title </a:t>
            </a:r>
            <a:r>
              <a:rPr lang="de-DE" altLang="de-DE" dirty="0" err="1"/>
              <a:t>line</a:t>
            </a:r>
            <a:r>
              <a:rPr lang="de-DE" altLang="de-DE" dirty="0"/>
              <a:t> 1</a:t>
            </a:r>
            <a:br>
              <a:rPr lang="de-DE" altLang="de-DE" dirty="0"/>
            </a:br>
            <a:r>
              <a:rPr lang="de-DE" altLang="de-DE" dirty="0"/>
              <a:t>Title </a:t>
            </a:r>
            <a:r>
              <a:rPr lang="de-DE" altLang="de-DE" dirty="0" err="1"/>
              <a:t>line</a:t>
            </a:r>
            <a:r>
              <a:rPr lang="de-DE" altLang="de-DE" dirty="0"/>
              <a:t> 2</a:t>
            </a:r>
          </a:p>
        </p:txBody>
      </p:sp>
      <p:sp>
        <p:nvSpPr>
          <p:cNvPr id="1031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250854" y="984653"/>
            <a:ext cx="8640763" cy="369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2107882" y="4677984"/>
            <a:ext cx="3086100" cy="333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b="0" i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ITF23019 Parallel and Distributed Programming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250836" y="4678027"/>
            <a:ext cx="836687" cy="32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b="1" i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algn="l"/>
            <a:r>
              <a:rPr lang="de-DE" dirty="0">
                <a:solidFill>
                  <a:srgbClr val="000000"/>
                </a:solidFill>
              </a:rPr>
              <a:t>Page </a:t>
            </a:r>
            <a:fld id="{B8053825-9DCD-4547-901E-B1C4BC2121BD}" type="slidenum">
              <a:rPr lang="de-DE" smtClean="0">
                <a:solidFill>
                  <a:srgbClr val="000000"/>
                </a:solidFill>
              </a:rPr>
              <a:pPr algn="l"/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18" y="224888"/>
            <a:ext cx="1500283" cy="2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1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i="0" baseline="0">
          <a:solidFill>
            <a:srgbClr val="065EA9"/>
          </a:solidFill>
          <a:latin typeface="Trebuchet MS" charset="0"/>
          <a:ea typeface="Trebuchet MS" charset="0"/>
          <a:cs typeface="Trebuchet M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214A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214A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214A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214A"/>
          </a:solidFill>
          <a:latin typeface="Verdana" pitchFamily="34" charset="0"/>
        </a:defRPr>
      </a:lvl5pPr>
      <a:lvl6pPr marL="342364"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tx2"/>
          </a:solidFill>
          <a:latin typeface="Arial" charset="0"/>
        </a:defRPr>
      </a:lvl6pPr>
      <a:lvl7pPr marL="684728"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tx2"/>
          </a:solidFill>
          <a:latin typeface="Arial" charset="0"/>
        </a:defRPr>
      </a:lvl7pPr>
      <a:lvl8pPr marL="1027092"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tx2"/>
          </a:solidFill>
          <a:latin typeface="Arial" charset="0"/>
        </a:defRPr>
      </a:lvl8pPr>
      <a:lvl9pPr marL="1369458"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tx2"/>
          </a:solidFill>
          <a:latin typeface="Arial" charset="0"/>
        </a:defRPr>
      </a:lvl9pPr>
    </p:titleStyle>
    <p:bodyStyle>
      <a:lvl1pPr marL="200025" indent="-200025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sz="15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1pPr>
      <a:lvl2pPr marL="402431" indent="-201216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sz="15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2pPr>
      <a:lvl3pPr marL="606029" indent="-200025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3pPr>
      <a:lvl4pPr marL="807244" indent="-201216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sz="12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4pPr>
      <a:lvl5pPr marL="1009650" indent="-201216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sz="105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5pPr>
      <a:lvl6pPr marL="1540643" indent="-171182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rgbClr val="666666"/>
          </a:solidFill>
          <a:latin typeface="+mn-lt"/>
        </a:defRPr>
      </a:lvl6pPr>
      <a:lvl7pPr marL="1883009" indent="-171182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rgbClr val="666666"/>
          </a:solidFill>
          <a:latin typeface="+mn-lt"/>
        </a:defRPr>
      </a:lvl7pPr>
      <a:lvl8pPr marL="2225375" indent="-171182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rgbClr val="666666"/>
          </a:solidFill>
          <a:latin typeface="+mn-lt"/>
        </a:defRPr>
      </a:lvl8pPr>
      <a:lvl9pPr marL="2567741" indent="-171182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364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4728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7092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69458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1826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4192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6558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38924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DF7617-2B74-4538-BA27-77A5D203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002" y="1252889"/>
            <a:ext cx="9221001" cy="1998578"/>
          </a:xfrm>
        </p:spPr>
        <p:txBody>
          <a:bodyPr/>
          <a:lstStyle/>
          <a:p>
            <a:r>
              <a:rPr lang="en-GB" dirty="0"/>
              <a:t>Word counter, serial vs parallel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3A4A1-3926-4132-B7FD-568555F13256}"/>
              </a:ext>
            </a:extLst>
          </p:cNvPr>
          <p:cNvSpPr/>
          <p:nvPr/>
        </p:nvSpPr>
        <p:spPr>
          <a:xfrm>
            <a:off x="95198" y="198365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ITF23019, Spring 2021</a:t>
            </a:r>
            <a:endParaRPr lang="en-GB" sz="2000" b="1" i="0" dirty="0">
              <a:solidFill>
                <a:schemeClr val="tx2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8A0DA2-5695-4812-9704-D67191577691}"/>
              </a:ext>
            </a:extLst>
          </p:cNvPr>
          <p:cNvSpPr/>
          <p:nvPr/>
        </p:nvSpPr>
        <p:spPr>
          <a:xfrm>
            <a:off x="3897379" y="2789802"/>
            <a:ext cx="197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i="0" dirty="0">
                <a:solidFill>
                  <a:schemeClr val="bg1"/>
                </a:solidFill>
                <a:effectLst/>
                <a:latin typeface="+mj-lt"/>
              </a:rPr>
              <a:t>Sander Riis</a:t>
            </a:r>
          </a:p>
        </p:txBody>
      </p:sp>
    </p:spTree>
    <p:extLst>
      <p:ext uri="{BB962C8B-B14F-4D97-AF65-F5344CB8AC3E}">
        <p14:creationId xmlns:p14="http://schemas.microsoft.com/office/powerpoint/2010/main" val="108190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 - Efficiency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can you calculate efficiency?</a:t>
            </a:r>
          </a:p>
          <a:p>
            <a:pPr lvl="1"/>
            <a:r>
              <a:rPr lang="en-US" altLang="en-US" dirty="0"/>
              <a:t>Calculate from formulas ?</a:t>
            </a:r>
          </a:p>
          <a:p>
            <a:pPr lvl="1"/>
            <a:r>
              <a:rPr lang="en-US" altLang="en-US" dirty="0"/>
              <a:t>Running your code?</a:t>
            </a:r>
          </a:p>
          <a:p>
            <a:r>
              <a:rPr lang="en-US" altLang="en-US" dirty="0"/>
              <a:t>Add some output here</a:t>
            </a:r>
          </a:p>
          <a:p>
            <a:pPr lvl="4"/>
            <a:endParaRPr lang="en-US" altLang="en-US" dirty="0"/>
          </a:p>
          <a:p>
            <a:pPr marL="1828800" lvl="4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10</a:t>
            </a:fld>
            <a:endParaRPr lang="en-US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5E66CE40-45F6-427E-B6C1-817DC2804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15" y="3110204"/>
            <a:ext cx="24193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5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Evaluation: Speedup vs. </a:t>
            </a:r>
            <a:r>
              <a:rPr lang="en-US" dirty="0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Fix </a:t>
            </a:r>
            <a:r>
              <a:rPr lang="en-US" altLang="en-US" dirty="0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chemeClr val="bg1"/>
                </a:solidFill>
              </a:rPr>
              <a:t>, change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: 2,4,6,….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/>
              <a:t>Explain how speedup varies with </a:t>
            </a:r>
            <a:r>
              <a:rPr lang="en-US" altLang="en-US" dirty="0">
                <a:solidFill>
                  <a:srgbClr val="0000FF"/>
                </a:solidFill>
              </a:rPr>
              <a:t>p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11</a:t>
            </a:fld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E67B8D5-2D95-4539-8891-0A6556F18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62" y="2256445"/>
            <a:ext cx="1848845" cy="14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1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Evaluation: Speedup vs. </a:t>
            </a:r>
            <a:r>
              <a:rPr lang="en-US" altLang="en-US" dirty="0">
                <a:solidFill>
                  <a:srgbClr val="0000FF"/>
                </a:solidFill>
              </a:rPr>
              <a:t>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67112"/>
          </a:xfrm>
        </p:spPr>
        <p:txBody>
          <a:bodyPr>
            <a:normAutofit/>
          </a:bodyPr>
          <a:lstStyle/>
          <a:p>
            <a:r>
              <a:rPr lang="en-US" altLang="en-US" dirty="0"/>
              <a:t>Fix </a:t>
            </a:r>
            <a:r>
              <a:rPr lang="en-US" altLang="en-US" dirty="0">
                <a:solidFill>
                  <a:srgbClr val="0000FF"/>
                </a:solidFill>
              </a:rPr>
              <a:t>p</a:t>
            </a:r>
            <a:r>
              <a:rPr lang="en-US" altLang="en-US" dirty="0">
                <a:solidFill>
                  <a:schemeClr val="bg1"/>
                </a:solidFill>
              </a:rPr>
              <a:t>, change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altLang="en-US" dirty="0"/>
              <a:t>Explain how speedup varies with </a:t>
            </a:r>
            <a:r>
              <a:rPr lang="en-US" altLang="en-US" dirty="0">
                <a:solidFill>
                  <a:srgbClr val="0000FF"/>
                </a:solidFill>
              </a:rPr>
              <a:t>N</a:t>
            </a:r>
          </a:p>
          <a:p>
            <a:pPr marL="0" indent="0">
              <a:buNone/>
            </a:pPr>
            <a:r>
              <a:rPr lang="en-US" altLang="en-US" dirty="0"/>
              <a:t>			100MB								50MB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12</a:t>
            </a:fld>
            <a:endParaRPr lang="en-US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0A5112F-E12F-467C-ADEB-18D0B32E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74" y="2543175"/>
            <a:ext cx="3016003" cy="222408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BCB24280-697A-43EA-B717-F2ACBED5C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40" y="2543175"/>
            <a:ext cx="2747147" cy="22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1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Evaluation: Efficiency vs. </a:t>
            </a:r>
            <a:r>
              <a:rPr lang="en-US" dirty="0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Fix </a:t>
            </a:r>
            <a:r>
              <a:rPr lang="en-US" altLang="en-US" dirty="0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chemeClr val="bg1"/>
                </a:solidFill>
              </a:rPr>
              <a:t>, change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: 2,4,6,….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/>
              <a:t>Explain how </a:t>
            </a:r>
            <a:r>
              <a:rPr lang="en-US" dirty="0"/>
              <a:t>Efficiency</a:t>
            </a:r>
            <a:r>
              <a:rPr lang="en-US" altLang="en-US" dirty="0"/>
              <a:t> varies with </a:t>
            </a:r>
            <a:r>
              <a:rPr lang="en-US" altLang="en-US" dirty="0">
                <a:solidFill>
                  <a:srgbClr val="0000FF"/>
                </a:solidFill>
              </a:rPr>
              <a:t>p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13</a:t>
            </a:fld>
            <a:endParaRPr lang="en-US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01643B3A-189A-4997-B169-54646717E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5" y="2571749"/>
            <a:ext cx="27622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104"/>
            <a:ext cx="8229600" cy="4545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Performance Evaluation: Efficiency vs. </a:t>
            </a:r>
            <a:r>
              <a:rPr lang="en-US" altLang="en-US" sz="2600"/>
              <a:t>N</a:t>
            </a:r>
            <a:endParaRPr lang="en-US" sz="2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r>
              <a:rPr lang="en-US" altLang="en-US" dirty="0"/>
              <a:t>Fix p, change </a:t>
            </a:r>
            <a:r>
              <a:rPr lang="en-US" dirty="0"/>
              <a:t>N</a:t>
            </a:r>
          </a:p>
          <a:p>
            <a:r>
              <a:rPr lang="en-US" altLang="en-US" dirty="0"/>
              <a:t>Explain how </a:t>
            </a:r>
            <a:r>
              <a:rPr lang="en-US" dirty="0"/>
              <a:t>Efficiency</a:t>
            </a:r>
            <a:r>
              <a:rPr lang="en-US" altLang="en-US" dirty="0"/>
              <a:t> varies with N</a:t>
            </a:r>
          </a:p>
          <a:p>
            <a:endParaRPr lang="en-US" altLang="en-US" dirty="0"/>
          </a:p>
          <a:p>
            <a:r>
              <a:rPr lang="en-US" altLang="en-US" dirty="0"/>
              <a:t>2.5 / 8 = 0,3125</a:t>
            </a:r>
          </a:p>
          <a:p>
            <a:r>
              <a:rPr lang="en-US" altLang="en-US" dirty="0"/>
              <a:t>1.7 / 8 = 0,2125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C2646923-903C-4CF4-9131-ECB78BE83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119956"/>
            <a:ext cx="4038600" cy="1554861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46C6B3C-1CB4-4CDF-8648-89C522B6F0D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BBB5-53B1-4C16-8068-DC036925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49" y="2053000"/>
            <a:ext cx="6269969" cy="11487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150D1A-BCCC-47C9-B02C-072B1D01C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D8EC7-0096-4D78-9D02-E9EE6CDCE221}"/>
              </a:ext>
            </a:extLst>
          </p:cNvPr>
          <p:cNvSpPr txBox="1"/>
          <p:nvPr/>
        </p:nvSpPr>
        <p:spPr>
          <a:xfrm>
            <a:off x="4571999" y="1206230"/>
            <a:ext cx="4270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your presentation, you have run your code with</a:t>
            </a:r>
          </a:p>
          <a:p>
            <a:pPr marL="285750" indent="-285750">
              <a:buFontTx/>
              <a:buChar char="-"/>
            </a:pPr>
            <a:r>
              <a:rPr lang="en-GB" dirty="0"/>
              <a:t>Sequential programming</a:t>
            </a:r>
          </a:p>
          <a:p>
            <a:pPr marL="285750" indent="-285750">
              <a:buFontTx/>
              <a:buChar char="-"/>
            </a:pPr>
            <a:r>
              <a:rPr lang="en-GB" dirty="0"/>
              <a:t>Parallel Programming with different testcases</a:t>
            </a:r>
          </a:p>
          <a:p>
            <a:pPr marL="285750" indent="-285750">
              <a:buFontTx/>
              <a:buChar char="-"/>
            </a:pPr>
            <a:r>
              <a:rPr lang="en-GB" dirty="0"/>
              <a:t>Testcases can be from TA or your own test files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421B3-CB81-4F59-ADC0-F689B08652C3}"/>
              </a:ext>
            </a:extLst>
          </p:cNvPr>
          <p:cNvSpPr/>
          <p:nvPr/>
        </p:nvSpPr>
        <p:spPr>
          <a:xfrm>
            <a:off x="4105072" y="869409"/>
            <a:ext cx="4916086" cy="3404681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5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150D1A-BCCC-47C9-B02C-072B1D01C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06503E8A-D956-4BE9-9F3C-310D69DB232E}"/>
              </a:ext>
            </a:extLst>
          </p:cNvPr>
          <p:cNvSpPr/>
          <p:nvPr/>
        </p:nvSpPr>
        <p:spPr>
          <a:xfrm>
            <a:off x="914400" y="1809344"/>
            <a:ext cx="7276289" cy="2422187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6A489-4504-4162-B877-504516269BA7}"/>
              </a:ext>
            </a:extLst>
          </p:cNvPr>
          <p:cNvSpPr txBox="1"/>
          <p:nvPr/>
        </p:nvSpPr>
        <p:spPr>
          <a:xfrm>
            <a:off x="2212317" y="2930397"/>
            <a:ext cx="4964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Goodluck with your presentation!!!</a:t>
            </a:r>
          </a:p>
        </p:txBody>
      </p:sp>
      <p:pic>
        <p:nvPicPr>
          <p:cNvPr id="1028" name="Picture 4" descr="171126230019_thumbs-up-emoji - Popeyes Moving Company">
            <a:extLst>
              <a:ext uri="{FF2B5EF4-FFF2-40B4-BE49-F238E27FC236}">
                <a16:creationId xmlns:a16="http://schemas.microsoft.com/office/drawing/2014/main" id="{B8764080-9EB4-4E4D-9519-46BAF48D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27" y="480101"/>
            <a:ext cx="2168981" cy="154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2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Problem statement</a:t>
            </a:r>
          </a:p>
          <a:p>
            <a:r>
              <a:rPr lang="en-US" altLang="en-US" dirty="0"/>
              <a:t>Sequential Programming</a:t>
            </a:r>
          </a:p>
          <a:p>
            <a:r>
              <a:rPr lang="en-US" altLang="en-US" dirty="0"/>
              <a:t>Parallel Programming</a:t>
            </a:r>
          </a:p>
          <a:p>
            <a:r>
              <a:rPr lang="en-US" altLang="en-US" dirty="0"/>
              <a:t>Performance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1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Create a program that count how many times a given word occurs in parallel</a:t>
            </a:r>
          </a:p>
          <a:p>
            <a:pPr lvl="1"/>
            <a:r>
              <a:rPr lang="en-GB" dirty="0"/>
              <a:t>Solve the problem using sequential programming (20 pts).</a:t>
            </a:r>
          </a:p>
          <a:p>
            <a:pPr lvl="1"/>
            <a:r>
              <a:rPr lang="en-GB" dirty="0"/>
              <a:t>Solve the problem using parallel programming (40 pts).</a:t>
            </a:r>
          </a:p>
          <a:p>
            <a:pPr lvl="1"/>
            <a:r>
              <a:rPr lang="en-GB" dirty="0"/>
              <a:t>Calculate speedup and efficiency of your parallel algorithm with the number of processors being p = 2,4,6, 8, …(20 pts).</a:t>
            </a:r>
          </a:p>
          <a:p>
            <a:pPr lvl="1"/>
            <a:r>
              <a:rPr lang="en-GB" dirty="0"/>
              <a:t>How the performance of the algorithm changes with p and N (20 pts)?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104"/>
            <a:ext cx="8229600" cy="4545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Sequential Programming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r>
              <a:rPr lang="en-US" altLang="en-US" dirty="0"/>
              <a:t>Explain how you solve the problem by conventional sequential programming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67C8B5B-1319-42A9-B254-31E5BDD5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302140"/>
            <a:ext cx="4038600" cy="3190493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46C6B3C-1CB4-4CDF-8648-89C522B6F0D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104"/>
            <a:ext cx="8229600" cy="4545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Sequential Programming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C918E90C-D894-4305-9A82-D4B9B1C3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7" y="1270671"/>
            <a:ext cx="6991350" cy="2257841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46C6B3C-1CB4-4CDF-8648-89C522B6F0D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2796BDED-DDBA-433E-9F74-9228CBA25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7" y="3528512"/>
            <a:ext cx="69913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9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104"/>
            <a:ext cx="8229600" cy="4545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Parallel Programming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9EDC1B23-42E6-4104-AB71-C5F72778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1200150"/>
            <a:ext cx="7924797" cy="3661099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1996" y="4767263"/>
            <a:ext cx="411747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46C6B3C-1CB4-4CDF-8648-89C522B6F0D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Programming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7</a:t>
            </a:fld>
            <a:endParaRPr lang="en-US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EC2BDEBB-0836-40CB-94D5-D4F1926DF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0" y="1200151"/>
            <a:ext cx="72961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1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Programming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8</a:t>
            </a:fld>
            <a:endParaRPr lang="en-US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3B2C9DBA-5799-4AD6-B48D-AB280F4D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9631"/>
            <a:ext cx="4879910" cy="2813718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528ACA5B-761A-4C11-BDE6-7F8C7EFA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395" y="1129631"/>
            <a:ext cx="3335500" cy="32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0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 - Speedup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can you get speedup?</a:t>
            </a:r>
          </a:p>
          <a:p>
            <a:pPr lvl="1"/>
            <a:r>
              <a:rPr lang="en-US" altLang="en-US" dirty="0"/>
              <a:t>Calculate from formulas ?</a:t>
            </a:r>
          </a:p>
          <a:p>
            <a:pPr lvl="1"/>
            <a:r>
              <a:rPr lang="en-US" altLang="en-US" dirty="0"/>
              <a:t>Latency 					</a:t>
            </a:r>
            <a:r>
              <a:rPr lang="en-US" altLang="en-US" sz="1200" dirty="0"/>
              <a:t>(uses cycles per instruction)</a:t>
            </a:r>
            <a:endParaRPr lang="en-US" altLang="en-US" sz="1800" dirty="0"/>
          </a:p>
          <a:p>
            <a:pPr lvl="1"/>
            <a:r>
              <a:rPr lang="en-US" altLang="en-US" dirty="0"/>
              <a:t>Throughput									</a:t>
            </a:r>
            <a:r>
              <a:rPr lang="en-US" altLang="en-US" sz="1200" dirty="0"/>
              <a:t>(uses instructions per cycle)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Running your code?					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9</a:t>
            </a:fld>
            <a:endParaRPr lang="en-US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0869DED3-9BCE-4727-B002-143AA6BED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515" y="3186512"/>
            <a:ext cx="1605242" cy="1281884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B3E9CDB5-24BC-47A1-980C-D1352A4AE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370" y="1986735"/>
            <a:ext cx="1762125" cy="485775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4875F1ED-E55E-47E6-A371-B12A16794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149" y="2402087"/>
            <a:ext cx="36099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3018"/>
      </p:ext>
    </p:extLst>
  </p:cSld>
  <p:clrMapOvr>
    <a:masterClrMapping/>
  </p:clrMapOvr>
</p:sld>
</file>

<file path=ppt/theme/theme1.xml><?xml version="1.0" encoding="utf-8"?>
<a:theme xmlns:a="http://schemas.openxmlformats.org/drawingml/2006/main" name="HIOF-template-7.13.Presentasjonsmal-ENG-v.0.0.2">
  <a:themeElements>
    <a:clrScheme name="HIOF-palett">
      <a:dk1>
        <a:srgbClr val="101820"/>
      </a:dk1>
      <a:lt1>
        <a:srgbClr val="101820"/>
      </a:lt1>
      <a:dk2>
        <a:srgbClr val="EDEBE9"/>
      </a:dk2>
      <a:lt2>
        <a:srgbClr val="FFFFFF"/>
      </a:lt2>
      <a:accent1>
        <a:srgbClr val="3CBFAE"/>
      </a:accent1>
      <a:accent2>
        <a:srgbClr val="C76D62"/>
      </a:accent2>
      <a:accent3>
        <a:srgbClr val="457A7C"/>
      </a:accent3>
      <a:accent4>
        <a:srgbClr val="D7D2CB"/>
      </a:accent4>
      <a:accent5>
        <a:srgbClr val="978794"/>
      </a:accent5>
      <a:accent6>
        <a:srgbClr val="C0B8B0"/>
      </a:accent6>
      <a:hlink>
        <a:srgbClr val="457A7C"/>
      </a:hlink>
      <a:folHlink>
        <a:srgbClr val="3CBFAE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C371564-C2F5-4BB7-BD5F-03AF945655E5}" vid="{496ED069-01FE-4AD9-9463-B327FA48C839}"/>
    </a:ext>
  </a:extLst>
</a:theme>
</file>

<file path=ppt/theme/theme2.xml><?xml version="1.0" encoding="utf-8"?>
<a:theme xmlns:a="http://schemas.openxmlformats.org/drawingml/2006/main" name="37_WP1">
  <a:themeElements>
    <a:clrScheme name="Infineon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990D28"/>
      </a:accent5>
      <a:accent6>
        <a:srgbClr val="1A1817"/>
      </a:accent6>
      <a:hlink>
        <a:srgbClr val="00214A"/>
      </a:hlink>
      <a:folHlink>
        <a:srgbClr val="990D28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DA9"/>
        </a:solidFill>
        <a:ln w="12700">
          <a:noFill/>
        </a:ln>
      </a:spPr>
      <a:bodyPr lIns="72000" tIns="72000" rIns="72000" bIns="72000" rtlCol="0" anchor="ctr"/>
      <a:lstStyle>
        <a:defPPr algn="ctr">
          <a:buClr>
            <a:srgbClr val="E30034"/>
          </a:buClr>
          <a:defRPr sz="1600" dirty="0" err="1" smtClean="0">
            <a:latin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marL="273050" indent="-273050">
          <a:buClr>
            <a:srgbClr val="E30034"/>
          </a:buClr>
          <a:defRPr sz="1600" dirty="0" err="1" smtClean="0">
            <a:solidFill>
              <a:schemeClr val="accent3"/>
            </a:solidFill>
            <a:latin typeface="Verdan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13090</TotalTime>
  <Words>488</Words>
  <Application>Microsoft Office PowerPoint</Application>
  <PresentationFormat>Skjermfremvisning (16:9)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16</vt:i4>
      </vt:variant>
    </vt:vector>
  </HeadingPairs>
  <TitlesOfParts>
    <vt:vector size="23" baseType="lpstr">
      <vt:lpstr>Arial</vt:lpstr>
      <vt:lpstr>Source Sans Pro</vt:lpstr>
      <vt:lpstr>Trebuchet MS</vt:lpstr>
      <vt:lpstr>Verdana</vt:lpstr>
      <vt:lpstr>Wingdings</vt:lpstr>
      <vt:lpstr>HIOF-template-7.13.Presentasjonsmal-ENG-v.0.0.2</vt:lpstr>
      <vt:lpstr>37_WP1</vt:lpstr>
      <vt:lpstr>Word counter, serial vs parallel</vt:lpstr>
      <vt:lpstr>Outline</vt:lpstr>
      <vt:lpstr>Problem Statement</vt:lpstr>
      <vt:lpstr>Sequential Programming</vt:lpstr>
      <vt:lpstr>Sequential Programming</vt:lpstr>
      <vt:lpstr>Parallel Programming</vt:lpstr>
      <vt:lpstr>Parallel Programming</vt:lpstr>
      <vt:lpstr>Parallel Programming</vt:lpstr>
      <vt:lpstr>Performance Evaluation - Speedup</vt:lpstr>
      <vt:lpstr>Performance Evaluation - Efficiency</vt:lpstr>
      <vt:lpstr>Performance Evaluation: Speedup vs. p</vt:lpstr>
      <vt:lpstr>Performance Evaluation: Speedup vs. N</vt:lpstr>
      <vt:lpstr>Performance Evaluation: Efficiency vs. p</vt:lpstr>
      <vt:lpstr>Performance Evaluation: Efficiency vs. N</vt:lpstr>
      <vt:lpstr>Demonstration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Search Algorithms</dc:title>
  <dc:creator>Thi Thuy Nga Dinh</dc:creator>
  <cp:lastModifiedBy>Sander Jelsness-Larsen Riis</cp:lastModifiedBy>
  <cp:revision>543</cp:revision>
  <dcterms:created xsi:type="dcterms:W3CDTF">2021-02-26T21:23:31Z</dcterms:created>
  <dcterms:modified xsi:type="dcterms:W3CDTF">2021-04-25T14:38:48Z</dcterms:modified>
</cp:coreProperties>
</file>