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  <p:sldMasterId id="2147483717" r:id="rId2"/>
  </p:sldMasterIdLst>
  <p:notesMasterIdLst>
    <p:notesMasterId r:id="rId16"/>
  </p:notesMasterIdLst>
  <p:handoutMasterIdLst>
    <p:handoutMasterId r:id="rId17"/>
  </p:handoutMasterIdLst>
  <p:sldIdLst>
    <p:sldId id="529" r:id="rId3"/>
    <p:sldId id="397" r:id="rId4"/>
    <p:sldId id="1274" r:id="rId5"/>
    <p:sldId id="1275" r:id="rId6"/>
    <p:sldId id="1276" r:id="rId7"/>
    <p:sldId id="1277" r:id="rId8"/>
    <p:sldId id="1278" r:id="rId9"/>
    <p:sldId id="1279" r:id="rId10"/>
    <p:sldId id="1282" r:id="rId11"/>
    <p:sldId id="1283" r:id="rId12"/>
    <p:sldId id="1284" r:id="rId13"/>
    <p:sldId id="699" r:id="rId14"/>
    <p:sldId id="1285" r:id="rId15"/>
  </p:sldIdLst>
  <p:sldSz cx="9144000" cy="5143500" type="screen16x9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8C2BE"/>
    <a:srgbClr val="A396A3"/>
    <a:srgbClr val="D778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68688" autoAdjust="0"/>
  </p:normalViewPr>
  <p:slideViewPr>
    <p:cSldViewPr snapToGrid="0" snapToObjects="1">
      <p:cViewPr varScale="1">
        <p:scale>
          <a:sx n="98" d="100"/>
          <a:sy n="98" d="100"/>
        </p:scale>
        <p:origin x="1188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70" d="100"/>
          <a:sy n="170" d="100"/>
        </p:scale>
        <p:origin x="658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5ACB-6D39-BD4E-B219-F3F80F4D5658}" type="datetimeFigureOut">
              <a:rPr lang="nb-NO" smtClean="0">
                <a:latin typeface="Source Sans Pro" charset="0"/>
                <a:ea typeface="Source Sans Pro" charset="0"/>
                <a:cs typeface="Source Sans Pro" charset="0"/>
              </a:rPr>
              <a:t>13.04.2021</a:t>
            </a:fld>
            <a:endParaRPr lang="nb-NO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3D036-F3E9-EE46-9B35-EC7759C2F543}" type="slidenum">
              <a:rPr lang="nb-NO" smtClean="0">
                <a:latin typeface="Source Sans Pro" charset="0"/>
                <a:ea typeface="Source Sans Pro" charset="0"/>
                <a:cs typeface="Source Sans Pro" charset="0"/>
              </a:rPr>
              <a:t>‹#›</a:t>
            </a:fld>
            <a:endParaRPr lang="nb-NO"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1545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69444867-3A3C-8F4F-AA72-C1B9EB729F72}" type="datetimeFigureOut">
              <a:rPr lang="nb-NO" smtClean="0"/>
              <a:pPr/>
              <a:t>13.04.2021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F45C457E-F630-C147-B67D-734B6B1CD9DE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3081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Source Sans Pro" charset="0"/>
        <a:ea typeface="Source Sans Pro" charset="0"/>
        <a:cs typeface="Source Sans Pro" charset="0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Source Sans Pro" charset="0"/>
        <a:ea typeface="Source Sans Pro" charset="0"/>
        <a:cs typeface="Source Sans Pro" charset="0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Source Sans Pro" charset="0"/>
        <a:ea typeface="Source Sans Pro" charset="0"/>
        <a:cs typeface="Source Sans Pro" charset="0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Source Sans Pro" charset="0"/>
        <a:ea typeface="Source Sans Pro" charset="0"/>
        <a:cs typeface="Source Sans Pro" charset="0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Source Sans Pro" charset="0"/>
        <a:ea typeface="Source Sans Pro" charset="0"/>
        <a:cs typeface="Source Sans Pro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dirty="0">
                <a:highlight>
                  <a:srgbClr val="9FC5E8"/>
                </a:highlight>
              </a:rPr>
              <a:t>This slide is up to your design. However, we have to know your project title and your name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dirty="0">
                <a:highlight>
                  <a:srgbClr val="9FC5E8"/>
                </a:highlight>
              </a:rPr>
              <a:t>You can add date or other information if you want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>
                <a:highlight>
                  <a:srgbClr val="9FC5E8"/>
                </a:highlight>
              </a:rPr>
              <a:t>One example: </a:t>
            </a:r>
            <a:r>
              <a:rPr lang="en-GB"/>
              <a:t>https://cse.buffalo.edu/faculty/miller/Courses/CSE633/Ye-Fall-2012-CSE633.pdf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dirty="0">
              <a:highlight>
                <a:srgbClr val="9FC5E8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0EA59-F685-4341-95BF-2A870ED7BE9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997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Mainly for question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90F0B-887F-4A94-82D1-68CD0C5288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84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Mainly for question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90F0B-887F-4A94-82D1-68CD0C5288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82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sz="1200" b="0" i="0" u="none" strike="noStrike" kern="1200" baseline="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67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sz="1200" b="0" i="0" u="none" strike="noStrike" kern="1200" baseline="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642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is optional</a:t>
            </a:r>
          </a:p>
          <a:p>
            <a:r>
              <a:rPr lang="en-US" dirty="0"/>
              <a:t>Problem statement:  Shortly summary your project problem</a:t>
            </a:r>
          </a:p>
          <a:p>
            <a:r>
              <a:rPr lang="en-US" altLang="en-US" dirty="0"/>
              <a:t>Sequential</a:t>
            </a:r>
            <a:r>
              <a:rPr lang="en-US" dirty="0"/>
              <a:t> Programming: How you solve problem by serial programming</a:t>
            </a:r>
          </a:p>
          <a:p>
            <a:r>
              <a:rPr lang="en-US" dirty="0"/>
              <a:t>Parallel Programming: will explain how you design your own parallel algorithm to solve problem</a:t>
            </a:r>
          </a:p>
          <a:p>
            <a:r>
              <a:rPr lang="en-US" dirty="0"/>
              <a:t>Performance evaluation: basically for question 3 and 4</a:t>
            </a:r>
          </a:p>
          <a:p>
            <a:r>
              <a:rPr lang="en-US" dirty="0"/>
              <a:t>Your program will be evaluated in terms speed up and efficiency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90F0B-887F-4A94-82D1-68CD0C5288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23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90F0B-887F-4A94-82D1-68CD0C5288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11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90F0B-887F-4A94-82D1-68CD0C5288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0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90F0B-887F-4A94-82D1-68CD0C5288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44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Mainly for question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90F0B-887F-4A94-82D1-68CD0C5288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42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Mainly for question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90F0B-887F-4A94-82D1-68CD0C5288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51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Mainly for question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90F0B-887F-4A94-82D1-68CD0C5288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2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Mainly for question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90F0B-887F-4A94-82D1-68CD0C5288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75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lvl1pPr>
          </a:lstStyle>
          <a:p>
            <a:pPr rtl="0"/>
            <a:r>
              <a:rPr lang="nb-NO" dirty="0" err="1">
                <a:effectLst/>
              </a:rPr>
              <a:t>Click</a:t>
            </a:r>
            <a:r>
              <a:rPr lang="nb-NO" dirty="0">
                <a:effectLst/>
              </a:rPr>
              <a:t> to </a:t>
            </a:r>
            <a:r>
              <a:rPr lang="nb-NO" dirty="0" err="1">
                <a:effectLst/>
              </a:rPr>
              <a:t>edit</a:t>
            </a:r>
            <a:r>
              <a:rPr lang="nb-NO" dirty="0">
                <a:effectLst/>
              </a:rPr>
              <a:t> Master </a:t>
            </a:r>
            <a:r>
              <a:rPr lang="nb-NO" dirty="0" err="1">
                <a:effectLst/>
              </a:rPr>
              <a:t>text</a:t>
            </a:r>
            <a:r>
              <a:rPr lang="nb-NO" dirty="0">
                <a:effectLst/>
              </a:rPr>
              <a:t> styles</a:t>
            </a:r>
          </a:p>
          <a:p>
            <a:pPr lvl="1" rtl="0"/>
            <a:r>
              <a:rPr lang="nb-NO" dirty="0" err="1">
                <a:effectLst/>
              </a:rPr>
              <a:t>second</a:t>
            </a:r>
            <a:r>
              <a:rPr lang="nb-NO" dirty="0">
                <a:effectLst/>
              </a:rPr>
              <a:t> </a:t>
            </a:r>
            <a:r>
              <a:rPr lang="nb-NO" dirty="0" err="1">
                <a:effectLst/>
              </a:rPr>
              <a:t>level</a:t>
            </a:r>
            <a:endParaRPr lang="nb-NO" dirty="0">
              <a:effectLst/>
            </a:endParaRPr>
          </a:p>
          <a:p>
            <a:pPr lvl="2" rtl="0"/>
            <a:r>
              <a:rPr lang="nb-NO" dirty="0" err="1">
                <a:effectLst/>
              </a:rPr>
              <a:t>third</a:t>
            </a:r>
            <a:r>
              <a:rPr lang="nb-NO" dirty="0">
                <a:effectLst/>
              </a:rPr>
              <a:t> </a:t>
            </a:r>
            <a:r>
              <a:rPr lang="nb-NO" dirty="0" err="1">
                <a:effectLst/>
              </a:rPr>
              <a:t>level</a:t>
            </a:r>
            <a:endParaRPr lang="nb-NO" dirty="0">
              <a:effectLst/>
            </a:endParaRPr>
          </a:p>
          <a:p>
            <a:pPr lvl="3" rtl="0"/>
            <a:r>
              <a:rPr lang="nb-NO" dirty="0" err="1">
                <a:effectLst/>
              </a:rPr>
              <a:t>fourth</a:t>
            </a:r>
            <a:r>
              <a:rPr lang="nb-NO" dirty="0">
                <a:effectLst/>
              </a:rPr>
              <a:t> </a:t>
            </a:r>
            <a:r>
              <a:rPr lang="nb-NO" dirty="0" err="1">
                <a:effectLst/>
              </a:rPr>
              <a:t>level</a:t>
            </a:r>
            <a:endParaRPr lang="nb-NO" dirty="0">
              <a:effectLst/>
            </a:endParaRPr>
          </a:p>
          <a:p>
            <a:pPr lvl="4" rtl="0"/>
            <a:r>
              <a:rPr lang="nb-NO" dirty="0" err="1">
                <a:effectLst/>
              </a:rPr>
              <a:t>fifth</a:t>
            </a:r>
            <a:r>
              <a:rPr lang="nb-NO" dirty="0">
                <a:effectLst/>
              </a:rPr>
              <a:t> </a:t>
            </a:r>
            <a:r>
              <a:rPr lang="nb-NO" dirty="0" err="1">
                <a:effectLst/>
              </a:rPr>
              <a:t>level</a:t>
            </a:r>
            <a:endParaRPr lang="nb-NO" dirty="0">
              <a:effectLst/>
            </a:endParaRP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47FC-3FD8-461D-865C-2C7FEF1857B8}" type="datetime1">
              <a:rPr lang="en-US" smtClean="0"/>
              <a:t>4/13/2021</a:t>
            </a:fld>
            <a:endParaRPr lang="nb-NO" dirty="0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ITF23019 Parallel and Distributed Programming</a:t>
            </a:r>
            <a:endParaRPr lang="nb-NO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3852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Kapittelside 1-Blaa">
    <p:bg>
      <p:bgPr>
        <a:solidFill>
          <a:srgbClr val="A396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1510632" y="761999"/>
            <a:ext cx="6075947" cy="3215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  <p:pic>
        <p:nvPicPr>
          <p:cNvPr id="8" name="Bild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31" y="28922"/>
            <a:ext cx="3417145" cy="763052"/>
          </a:xfrm>
          <a:prstGeom prst="rect">
            <a:avLst/>
          </a:prstGeom>
        </p:spPr>
      </p:pic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B68778B-3449-4C0E-8643-95EC012C27E3}" type="datetime1">
              <a:rPr lang="en-US" smtClean="0"/>
              <a:t>4/13/2021</a:t>
            </a:fld>
            <a:endParaRPr lang="nb-NO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ITF23019 Parallel and Distributed Programming</a:t>
            </a:r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Kapittelside 1-Blaa">
    <p:bg>
      <p:bgPr>
        <a:solidFill>
          <a:srgbClr val="C8C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1510632" y="761999"/>
            <a:ext cx="6075947" cy="3215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E49239-53BF-4E03-83C4-32002E8BC20E}" type="datetime1">
              <a:rPr lang="en-US" smtClean="0"/>
              <a:t>4/13/2021</a:t>
            </a:fld>
            <a:endParaRPr lang="nb-NO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ITF23019 Parallel and Distributed Programming</a:t>
            </a:r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9" name="Bild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30" y="39869"/>
            <a:ext cx="3417145" cy="7647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telside 1-Hexag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1510632" y="762000"/>
            <a:ext cx="6075947" cy="1998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/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439050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8" name="Plassholder for dato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155B-6724-4DC6-85D4-46FE7EEF83FE}" type="datetime1">
              <a:rPr lang="en-US" smtClean="0"/>
              <a:t>4/13/2021</a:t>
            </a:fld>
            <a:endParaRPr lang="nb-NO" dirty="0"/>
          </a:p>
        </p:txBody>
      </p:sp>
      <p:sp>
        <p:nvSpPr>
          <p:cNvPr id="9" name="Plassholder for bunnteks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ITF23019 Parallel and Distributed Programming</a:t>
            </a:r>
            <a:endParaRPr lang="nb-NO" dirty="0"/>
          </a:p>
        </p:txBody>
      </p:sp>
      <p:sp>
        <p:nvSpPr>
          <p:cNvPr id="10" name="Plassholder for lysbilde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87898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675105"/>
            <a:ext cx="4040188" cy="95605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6" y="675105"/>
            <a:ext cx="4041775" cy="95605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ACB-E3EE-4025-ADB2-056DC32A70BE}" type="datetime1">
              <a:rPr lang="en-US" smtClean="0"/>
              <a:t>4/13/2021</a:t>
            </a:fld>
            <a:endParaRPr lang="nb-NO" dirty="0"/>
          </a:p>
        </p:txBody>
      </p:sp>
      <p:sp>
        <p:nvSpPr>
          <p:cNvPr id="10" name="Plassholder for bunntekst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ITF23019 Parallel and Distributed Programming</a:t>
            </a:r>
            <a:endParaRPr lang="nb-NO" dirty="0"/>
          </a:p>
        </p:txBody>
      </p:sp>
      <p:sp>
        <p:nvSpPr>
          <p:cNvPr id="11" name="Plassholder for lysbildenumm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24599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  <p:sp>
        <p:nvSpPr>
          <p:cNvPr id="6" name="Plassholder for dato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DCD29-9EF1-4158-AA57-56F311D64FEA}" type="datetime1">
              <a:rPr lang="en-US" smtClean="0"/>
              <a:t>4/13/2021</a:t>
            </a:fld>
            <a:endParaRPr lang="nb-NO" dirty="0"/>
          </a:p>
        </p:txBody>
      </p:sp>
      <p:sp>
        <p:nvSpPr>
          <p:cNvPr id="7" name="Plassholder for bunn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ITF23019 Parallel and Distributed Programming</a:t>
            </a:r>
            <a:endParaRPr lang="nb-NO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93546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6765-41DF-4477-B1E8-E6A012A24C77}" type="datetime1">
              <a:rPr lang="en-US" smtClean="0"/>
              <a:t>4/13/2021</a:t>
            </a:fld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ITF23019 Parallel and Distributed Programming</a:t>
            </a:r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20449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idx="1" hasCustomPrompt="1"/>
          </p:nvPr>
        </p:nvSpPr>
        <p:spPr>
          <a:xfrm>
            <a:off x="0" y="100262"/>
            <a:ext cx="9144000" cy="4485105"/>
          </a:xfrm>
        </p:spPr>
        <p:txBody>
          <a:bodyPr anchor="ctr"/>
          <a:lstStyle>
            <a:lvl1pPr marL="0" indent="0" algn="ctr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insert</a:t>
            </a:r>
            <a:r>
              <a:rPr lang="nb-NO" dirty="0"/>
              <a:t> image</a:t>
            </a:r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6309-B02B-4938-A7F0-EE9333A4BD44}" type="datetime1">
              <a:rPr lang="en-US" smtClean="0"/>
              <a:t>4/13/2021</a:t>
            </a:fld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ITF23019 Parallel and Distributed Programming</a:t>
            </a:r>
            <a:endParaRPr lang="nb-NO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574532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vileside 1-Gron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HEX-hvitt-net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Bilde 5" descr="HEX-hvitt-net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560" y="866979"/>
            <a:ext cx="6233814" cy="139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71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vileside 1-Bla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HEX-hvitt-net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Bilde 5" descr="HEX-hvitt-net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560" y="866979"/>
            <a:ext cx="6233814" cy="139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6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side 1-Gron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e 9" descr="HEX-ppt-net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Bilde 7" descr="HEX-ppt-net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274053" y="1203159"/>
            <a:ext cx="8412748" cy="1784684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  <p:pic>
        <p:nvPicPr>
          <p:cNvPr id="12" name="Bild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31" y="28922"/>
            <a:ext cx="3417145" cy="763052"/>
          </a:xfrm>
          <a:prstGeom prst="rect">
            <a:avLst/>
          </a:prstGeom>
        </p:spPr>
      </p:pic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707162-D54F-4C9D-A66E-8006EE63CD30}" type="datetime1">
              <a:rPr lang="en-US" smtClean="0"/>
              <a:t>4/13/2021</a:t>
            </a:fld>
            <a:endParaRPr lang="nb-NO" dirty="0"/>
          </a:p>
        </p:txBody>
      </p:sp>
      <p:sp>
        <p:nvSpPr>
          <p:cNvPr id="7" name="Plassholder for bunn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ITF23019 Parallel and Distributed Programming</a:t>
            </a:r>
            <a:endParaRPr lang="nb-NO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30912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Hvileside 1-Blaa">
    <p:bg>
      <p:bgPr>
        <a:solidFill>
          <a:srgbClr val="D77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HEX-hvitt-net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Bilde 5" descr="HEX-hvitt-net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560" y="866979"/>
            <a:ext cx="6233814" cy="1392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Hvileside 1-Bla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HEX-hvitt-net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Bilde 5" descr="HEX-hvitt-net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A396A3"/>
          </a:solidFill>
        </p:spPr>
      </p:pic>
      <p:pic>
        <p:nvPicPr>
          <p:cNvPr id="8" name="Bild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560" y="866979"/>
            <a:ext cx="6233814" cy="1392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Hvileside 1-Blaa">
    <p:bg>
      <p:bgPr>
        <a:solidFill>
          <a:srgbClr val="C8C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HEX-hvitt-net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Bilde 5" descr="HEX-hvitt-net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Bild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698" y="873128"/>
            <a:ext cx="6221242" cy="13923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33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side 1-Bla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e 9" descr="HEX-ppt-net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Bilde 7" descr="HEX-ppt-net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274053" y="1203159"/>
            <a:ext cx="8412748" cy="1784684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090257-2280-4868-99EB-CB2BCE7A23EA}" type="datetime1">
              <a:rPr lang="en-US" smtClean="0"/>
              <a:t>4/13/2021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ITF23019 Parallel and Distributed Programming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13" name="Bild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31" y="28922"/>
            <a:ext cx="3417145" cy="76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9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orside 1-Bla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e 9" descr="HEX-ppt-net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Bilde 7" descr="HEX-ppt-net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D77869"/>
          </a:solidFill>
        </p:spPr>
      </p:pic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274053" y="1203159"/>
            <a:ext cx="8412748" cy="1784684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858091-5EFE-4BBD-9BEE-3B583CD66FF7}" type="datetime1">
              <a:rPr lang="en-US" smtClean="0"/>
              <a:t>4/13/2021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ITF23019 Parallel and Distributed Programming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13" name="Bild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31" y="28922"/>
            <a:ext cx="3417145" cy="7630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orside 1-Bla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e 9" descr="HEX-ppt-net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Bilde 7" descr="HEX-ppt-net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A396A3"/>
          </a:solidFill>
        </p:spPr>
      </p:pic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274053" y="1203159"/>
            <a:ext cx="8412748" cy="1784684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8EB559-969F-4EE2-8883-121649E6214C}" type="datetime1">
              <a:rPr lang="en-US" smtClean="0"/>
              <a:t>4/13/2021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ITF23019 Parallel and Distributed Programming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13" name="Bild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31" y="28922"/>
            <a:ext cx="3417145" cy="7630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Forside 1-Bla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e 9" descr="HEX-ppt-net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Bilde 7" descr="HEX-ppt-net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C8C2BE"/>
          </a:solidFill>
        </p:spPr>
      </p:pic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274053" y="1203159"/>
            <a:ext cx="8412748" cy="1784684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FD4FC8-CAF0-4B44-9CDF-2F2AB1335853}" type="datetime1">
              <a:rPr lang="en-US" smtClean="0"/>
              <a:t>4/13/2021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ITF23019 Parallel and Distributed Programming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9" name="Bild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30" y="39869"/>
            <a:ext cx="3417145" cy="7647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telside 1-Gron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1510632" y="761999"/>
            <a:ext cx="6075947" cy="3215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  <p:pic>
        <p:nvPicPr>
          <p:cNvPr id="8" name="Bild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31" y="28922"/>
            <a:ext cx="3417145" cy="763052"/>
          </a:xfrm>
          <a:prstGeom prst="rect">
            <a:avLst/>
          </a:prstGeom>
        </p:spPr>
      </p:pic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9D50D6D-248C-4B19-AEBB-D68AA0743F66}" type="datetime1">
              <a:rPr lang="en-US" smtClean="0"/>
              <a:t>4/13/2021</a:t>
            </a:fld>
            <a:endParaRPr lang="nb-NO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ITF23019 Parallel and Distributed Programming</a:t>
            </a:r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9819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telside 1-Bla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1510632" y="761999"/>
            <a:ext cx="6075947" cy="3215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  <p:pic>
        <p:nvPicPr>
          <p:cNvPr id="8" name="Bild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31" y="28922"/>
            <a:ext cx="3417145" cy="763052"/>
          </a:xfrm>
          <a:prstGeom prst="rect">
            <a:avLst/>
          </a:prstGeom>
        </p:spPr>
      </p:pic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B6C7925-920B-4A73-88B2-35D4F3A3C4F9}" type="datetime1">
              <a:rPr lang="en-US" smtClean="0"/>
              <a:t>4/13/2021</a:t>
            </a:fld>
            <a:endParaRPr lang="nb-NO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ITF23019 Parallel and Distributed Programming</a:t>
            </a:r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7363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Kapittelside 1-Blaa">
    <p:bg>
      <p:bgPr>
        <a:solidFill>
          <a:srgbClr val="D77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1510632" y="761999"/>
            <a:ext cx="6075947" cy="3215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  <p:pic>
        <p:nvPicPr>
          <p:cNvPr id="8" name="Bild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31" y="28922"/>
            <a:ext cx="3417145" cy="763052"/>
          </a:xfrm>
          <a:prstGeom prst="rect">
            <a:avLst/>
          </a:prstGeom>
        </p:spPr>
      </p:pic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0D44FF-209E-44AF-9E66-1E02B5663AA0}" type="datetime1">
              <a:rPr lang="en-US" smtClean="0"/>
              <a:t>4/13/2021</a:t>
            </a:fld>
            <a:endParaRPr lang="nb-NO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ITF23019 Parallel and Distributed Programming</a:t>
            </a:r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675104"/>
            <a:ext cx="8229600" cy="454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title</a:t>
            </a:r>
            <a:r>
              <a:rPr lang="nb-NO" dirty="0"/>
              <a:t> styles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b-NO">
                <a:effectLst/>
              </a:rPr>
              <a:t>Klikk for å redigere tekststiler i malen</a:t>
            </a:r>
          </a:p>
          <a:p>
            <a:pPr lvl="1" rtl="0"/>
            <a:r>
              <a:rPr lang="nb-NO">
                <a:effectLst/>
              </a:rPr>
              <a:t>Andre nivå</a:t>
            </a:r>
          </a:p>
          <a:p>
            <a:pPr lvl="2" rtl="0"/>
            <a:r>
              <a:rPr lang="nb-NO">
                <a:effectLst/>
              </a:rPr>
              <a:t>Tredje nivå</a:t>
            </a:r>
          </a:p>
          <a:p>
            <a:pPr lvl="3" rtl="0"/>
            <a:r>
              <a:rPr lang="nb-NO">
                <a:effectLst/>
              </a:rPr>
              <a:t>Fjerde nivå</a:t>
            </a:r>
          </a:p>
          <a:p>
            <a:pPr lvl="4" rtl="0"/>
            <a:r>
              <a:rPr lang="nb-NO">
                <a:effectLst/>
              </a:rPr>
              <a:t>Femte nivå</a:t>
            </a:r>
            <a:endParaRPr lang="nb-NO" dirty="0">
              <a:effectLst/>
            </a:endParaRP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6697576" y="4768684"/>
            <a:ext cx="16844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Source Sans Pro"/>
              </a:defRPr>
            </a:lvl1pPr>
          </a:lstStyle>
          <a:p>
            <a:fld id="{968373E5-EB78-442F-AFE0-9FE3AA130918}" type="datetime1">
              <a:rPr lang="en-US" smtClean="0"/>
              <a:t>4/13/2021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6835" y="4767263"/>
            <a:ext cx="592622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01820"/>
                </a:solidFill>
                <a:latin typeface="Source Sans Pro"/>
              </a:defRPr>
            </a:lvl1pPr>
          </a:lstStyle>
          <a:p>
            <a:r>
              <a:rPr lang="en-GB"/>
              <a:t>ITF23019 Parallel and Distributed Programming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381996" y="4767263"/>
            <a:ext cx="41174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01820"/>
                </a:solidFill>
                <a:latin typeface="Source Sans Pro"/>
              </a:defRPr>
            </a:lvl1pPr>
          </a:lstStyle>
          <a:p>
            <a:fld id="{28ECCE09-4EB9-D24E-99A2-F5BDA1BD657E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11" name="Bilde 10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8922"/>
            <a:ext cx="3417151" cy="76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9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3" r:id="rId2"/>
    <p:sldLayoutId id="2147483694" r:id="rId3"/>
    <p:sldLayoutId id="2147483706" r:id="rId4"/>
    <p:sldLayoutId id="2147483707" r:id="rId5"/>
    <p:sldLayoutId id="2147483708" r:id="rId6"/>
    <p:sldLayoutId id="2147483695" r:id="rId7"/>
    <p:sldLayoutId id="2147483696" r:id="rId8"/>
    <p:sldLayoutId id="2147483709" r:id="rId9"/>
    <p:sldLayoutId id="2147483710" r:id="rId10"/>
    <p:sldLayoutId id="2147483711" r:id="rId11"/>
    <p:sldLayoutId id="2147483697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12" r:id="rId20"/>
    <p:sldLayoutId id="2147483713" r:id="rId21"/>
    <p:sldLayoutId id="2147483714" r:id="rId22"/>
    <p:sldLayoutId id="2147483718" r:id="rId2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 baseline="0">
          <a:solidFill>
            <a:schemeClr val="tx1"/>
          </a:solidFill>
          <a:latin typeface="Source Sans Pro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27"/>
        </a:buBlip>
        <a:defRPr sz="2400" kern="1200">
          <a:solidFill>
            <a:schemeClr val="tx1"/>
          </a:solidFill>
          <a:latin typeface="Source Sans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Tx/>
        <a:buBlip>
          <a:blip r:embed="rId27"/>
        </a:buBlip>
        <a:defRPr sz="2000" kern="1200">
          <a:solidFill>
            <a:schemeClr val="tx1"/>
          </a:solidFill>
          <a:latin typeface="Source Sans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Tx/>
        <a:buBlip>
          <a:blip r:embed="rId27"/>
        </a:buBlip>
        <a:defRPr sz="1800" kern="1200">
          <a:solidFill>
            <a:schemeClr val="tx1"/>
          </a:solidFill>
          <a:latin typeface="Source Sans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Tx/>
        <a:buBlip>
          <a:blip r:embed="rId27"/>
        </a:buBlip>
        <a:defRPr sz="1600" kern="1200">
          <a:solidFill>
            <a:schemeClr val="tx1"/>
          </a:solidFill>
          <a:latin typeface="Source Sans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Tx/>
        <a:buBlip>
          <a:blip r:embed="rId27"/>
        </a:buBlip>
        <a:defRPr sz="1400" kern="1200">
          <a:solidFill>
            <a:schemeClr val="tx1"/>
          </a:solidFill>
          <a:latin typeface="Source Sans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itle Placeholder 8"/>
          <p:cNvSpPr>
            <a:spLocks noGrp="1"/>
          </p:cNvSpPr>
          <p:nvPr>
            <p:ph type="title"/>
          </p:nvPr>
        </p:nvSpPr>
        <p:spPr bwMode="auto">
          <a:xfrm>
            <a:off x="250853" y="224887"/>
            <a:ext cx="5131265" cy="538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Title </a:t>
            </a:r>
            <a:r>
              <a:rPr lang="de-DE" altLang="de-DE" dirty="0" err="1"/>
              <a:t>line</a:t>
            </a:r>
            <a:r>
              <a:rPr lang="de-DE" altLang="de-DE" dirty="0"/>
              <a:t> 1</a:t>
            </a:r>
            <a:br>
              <a:rPr lang="de-DE" altLang="de-DE" dirty="0"/>
            </a:br>
            <a:r>
              <a:rPr lang="de-DE" altLang="de-DE" dirty="0"/>
              <a:t>Title </a:t>
            </a:r>
            <a:r>
              <a:rPr lang="de-DE" altLang="de-DE" dirty="0" err="1"/>
              <a:t>line</a:t>
            </a:r>
            <a:r>
              <a:rPr lang="de-DE" altLang="de-DE" dirty="0"/>
              <a:t> 2</a:t>
            </a:r>
          </a:p>
        </p:txBody>
      </p:sp>
      <p:sp>
        <p:nvSpPr>
          <p:cNvPr id="1031" name="Text Placeholder 14"/>
          <p:cNvSpPr>
            <a:spLocks noGrp="1"/>
          </p:cNvSpPr>
          <p:nvPr>
            <p:ph type="body" idx="1"/>
          </p:nvPr>
        </p:nvSpPr>
        <p:spPr bwMode="auto">
          <a:xfrm>
            <a:off x="250854" y="984653"/>
            <a:ext cx="8640763" cy="369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2107882" y="4677984"/>
            <a:ext cx="3086100" cy="333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 b="0" i="0">
                <a:solidFill>
                  <a:schemeClr val="tx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GB">
                <a:solidFill>
                  <a:srgbClr val="000000"/>
                </a:solidFill>
              </a:rPr>
              <a:t>ITF23019 Parallel and Distributed Programming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250836" y="4678027"/>
            <a:ext cx="836687" cy="3285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 b="1" i="0">
                <a:solidFill>
                  <a:schemeClr val="tx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pPr algn="l"/>
            <a:r>
              <a:rPr lang="de-DE" dirty="0">
                <a:solidFill>
                  <a:srgbClr val="000000"/>
                </a:solidFill>
              </a:rPr>
              <a:t>Page </a:t>
            </a:r>
            <a:fld id="{B8053825-9DCD-4547-901E-B1C4BC2121BD}" type="slidenum">
              <a:rPr lang="de-DE" smtClean="0">
                <a:solidFill>
                  <a:srgbClr val="000000"/>
                </a:solidFill>
              </a:rPr>
              <a:pPr algn="l"/>
              <a:t>‹#›</a:t>
            </a:fld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618" y="224888"/>
            <a:ext cx="1500283" cy="27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81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800" b="1" i="0" baseline="0">
          <a:solidFill>
            <a:srgbClr val="065EA9"/>
          </a:solidFill>
          <a:latin typeface="Trebuchet MS" charset="0"/>
          <a:ea typeface="Trebuchet MS" charset="0"/>
          <a:cs typeface="Trebuchet MS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800">
          <a:solidFill>
            <a:srgbClr val="00214A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800">
          <a:solidFill>
            <a:srgbClr val="00214A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800">
          <a:solidFill>
            <a:srgbClr val="00214A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800">
          <a:solidFill>
            <a:srgbClr val="00214A"/>
          </a:solidFill>
          <a:latin typeface="Verdana" pitchFamily="34" charset="0"/>
        </a:defRPr>
      </a:lvl5pPr>
      <a:lvl6pPr marL="342364" algn="l" rtl="0" eaLnBrk="1" fontAlgn="base" hangingPunct="1">
        <a:spcBef>
          <a:spcPct val="0"/>
        </a:spcBef>
        <a:spcAft>
          <a:spcPct val="0"/>
        </a:spcAft>
        <a:defRPr sz="1950" b="1">
          <a:solidFill>
            <a:schemeClr val="tx2"/>
          </a:solidFill>
          <a:latin typeface="Arial" charset="0"/>
        </a:defRPr>
      </a:lvl6pPr>
      <a:lvl7pPr marL="684728" algn="l" rtl="0" eaLnBrk="1" fontAlgn="base" hangingPunct="1">
        <a:spcBef>
          <a:spcPct val="0"/>
        </a:spcBef>
        <a:spcAft>
          <a:spcPct val="0"/>
        </a:spcAft>
        <a:defRPr sz="1950" b="1">
          <a:solidFill>
            <a:schemeClr val="tx2"/>
          </a:solidFill>
          <a:latin typeface="Arial" charset="0"/>
        </a:defRPr>
      </a:lvl7pPr>
      <a:lvl8pPr marL="1027092" algn="l" rtl="0" eaLnBrk="1" fontAlgn="base" hangingPunct="1">
        <a:spcBef>
          <a:spcPct val="0"/>
        </a:spcBef>
        <a:spcAft>
          <a:spcPct val="0"/>
        </a:spcAft>
        <a:defRPr sz="1950" b="1">
          <a:solidFill>
            <a:schemeClr val="tx2"/>
          </a:solidFill>
          <a:latin typeface="Arial" charset="0"/>
        </a:defRPr>
      </a:lvl8pPr>
      <a:lvl9pPr marL="1369458" algn="l" rtl="0" eaLnBrk="1" fontAlgn="base" hangingPunct="1">
        <a:spcBef>
          <a:spcPct val="0"/>
        </a:spcBef>
        <a:spcAft>
          <a:spcPct val="0"/>
        </a:spcAft>
        <a:defRPr sz="1950" b="1">
          <a:solidFill>
            <a:schemeClr val="tx2"/>
          </a:solidFill>
          <a:latin typeface="Arial" charset="0"/>
        </a:defRPr>
      </a:lvl9pPr>
    </p:titleStyle>
    <p:bodyStyle>
      <a:lvl1pPr marL="200025" indent="-200025" algn="l" rtl="0" eaLnBrk="0" fontAlgn="base" hangingPunct="0">
        <a:spcBef>
          <a:spcPts val="450"/>
        </a:spcBef>
        <a:spcAft>
          <a:spcPts val="450"/>
        </a:spcAft>
        <a:buClr>
          <a:schemeClr val="tx1"/>
        </a:buClr>
        <a:buFont typeface="Wingdings" charset="2"/>
        <a:buChar char="§"/>
        <a:defRPr sz="1500" b="0" i="0">
          <a:solidFill>
            <a:schemeClr val="tx1"/>
          </a:solidFill>
          <a:latin typeface="Trebuchet MS" charset="0"/>
          <a:ea typeface="Trebuchet MS" charset="0"/>
          <a:cs typeface="Trebuchet MS" charset="0"/>
        </a:defRPr>
      </a:lvl1pPr>
      <a:lvl2pPr marL="402431" indent="-201216" algn="l" rtl="0" eaLnBrk="0" fontAlgn="base" hangingPunct="0">
        <a:spcBef>
          <a:spcPts val="450"/>
        </a:spcBef>
        <a:spcAft>
          <a:spcPts val="450"/>
        </a:spcAft>
        <a:buClr>
          <a:schemeClr val="tx1"/>
        </a:buClr>
        <a:buFont typeface="Wingdings" charset="2"/>
        <a:buChar char="§"/>
        <a:defRPr sz="1500" b="0" i="0">
          <a:solidFill>
            <a:schemeClr val="tx1"/>
          </a:solidFill>
          <a:latin typeface="Trebuchet MS" charset="0"/>
          <a:ea typeface="Trebuchet MS" charset="0"/>
          <a:cs typeface="Trebuchet MS" charset="0"/>
        </a:defRPr>
      </a:lvl2pPr>
      <a:lvl3pPr marL="606029" indent="-200025" algn="l" rtl="0" eaLnBrk="0" fontAlgn="base" hangingPunct="0">
        <a:spcBef>
          <a:spcPts val="450"/>
        </a:spcBef>
        <a:spcAft>
          <a:spcPts val="450"/>
        </a:spcAft>
        <a:buClr>
          <a:schemeClr val="tx1"/>
        </a:buClr>
        <a:buFont typeface="Wingdings" charset="2"/>
        <a:buChar char="§"/>
        <a:defRPr b="0" i="0">
          <a:solidFill>
            <a:schemeClr val="tx1"/>
          </a:solidFill>
          <a:latin typeface="Trebuchet MS" charset="0"/>
          <a:ea typeface="Trebuchet MS" charset="0"/>
          <a:cs typeface="Trebuchet MS" charset="0"/>
        </a:defRPr>
      </a:lvl3pPr>
      <a:lvl4pPr marL="807244" indent="-201216" algn="l" rtl="0" eaLnBrk="0" fontAlgn="base" hangingPunct="0">
        <a:spcBef>
          <a:spcPts val="450"/>
        </a:spcBef>
        <a:spcAft>
          <a:spcPts val="450"/>
        </a:spcAft>
        <a:buClr>
          <a:schemeClr val="tx1"/>
        </a:buClr>
        <a:buFont typeface="Wingdings" charset="2"/>
        <a:buChar char="§"/>
        <a:defRPr sz="1200" b="0" i="0">
          <a:solidFill>
            <a:schemeClr val="tx1"/>
          </a:solidFill>
          <a:latin typeface="Trebuchet MS" charset="0"/>
          <a:ea typeface="Trebuchet MS" charset="0"/>
          <a:cs typeface="Trebuchet MS" charset="0"/>
        </a:defRPr>
      </a:lvl4pPr>
      <a:lvl5pPr marL="1009650" indent="-201216" algn="l" rtl="0" eaLnBrk="0" fontAlgn="base" hangingPunct="0">
        <a:spcBef>
          <a:spcPts val="450"/>
        </a:spcBef>
        <a:spcAft>
          <a:spcPts val="450"/>
        </a:spcAft>
        <a:buClr>
          <a:schemeClr val="tx1"/>
        </a:buClr>
        <a:buFont typeface="Wingdings" charset="2"/>
        <a:buChar char="§"/>
        <a:defRPr sz="1050" b="0" i="0">
          <a:solidFill>
            <a:schemeClr val="tx1"/>
          </a:solidFill>
          <a:latin typeface="Trebuchet MS" charset="0"/>
          <a:ea typeface="Trebuchet MS" charset="0"/>
          <a:cs typeface="Trebuchet MS" charset="0"/>
        </a:defRPr>
      </a:lvl5pPr>
      <a:lvl6pPr marL="1540643" indent="-171182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1500">
          <a:solidFill>
            <a:srgbClr val="666666"/>
          </a:solidFill>
          <a:latin typeface="+mn-lt"/>
        </a:defRPr>
      </a:lvl6pPr>
      <a:lvl7pPr marL="1883009" indent="-171182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1500">
          <a:solidFill>
            <a:srgbClr val="666666"/>
          </a:solidFill>
          <a:latin typeface="+mn-lt"/>
        </a:defRPr>
      </a:lvl7pPr>
      <a:lvl8pPr marL="2225375" indent="-171182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1500">
          <a:solidFill>
            <a:srgbClr val="666666"/>
          </a:solidFill>
          <a:latin typeface="+mn-lt"/>
        </a:defRPr>
      </a:lvl8pPr>
      <a:lvl9pPr marL="2567741" indent="-171182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15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6847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364" algn="l" defTabSz="6847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4728" algn="l" defTabSz="6847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7092" algn="l" defTabSz="6847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69458" algn="l" defTabSz="6847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1826" algn="l" defTabSz="6847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4192" algn="l" defTabSz="6847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6558" algn="l" defTabSz="6847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38924" algn="l" defTabSz="6847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DF7617-2B74-4538-BA27-77A5D2034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7002" y="1252889"/>
            <a:ext cx="9221001" cy="1998578"/>
          </a:xfrm>
        </p:spPr>
        <p:txBody>
          <a:bodyPr/>
          <a:lstStyle/>
          <a:p>
            <a:r>
              <a:rPr lang="en-GB" dirty="0"/>
              <a:t>Your own project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E3A4A1-3926-4132-B7FD-568555F13256}"/>
              </a:ext>
            </a:extLst>
          </p:cNvPr>
          <p:cNvSpPr/>
          <p:nvPr/>
        </p:nvSpPr>
        <p:spPr>
          <a:xfrm>
            <a:off x="95198" y="198365"/>
            <a:ext cx="28777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ITF23019, Spring 2021</a:t>
            </a:r>
            <a:endParaRPr lang="en-GB" sz="2000" b="1" i="0" dirty="0">
              <a:solidFill>
                <a:schemeClr val="tx2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8A0DA2-5695-4812-9704-D67191577691}"/>
              </a:ext>
            </a:extLst>
          </p:cNvPr>
          <p:cNvSpPr/>
          <p:nvPr/>
        </p:nvSpPr>
        <p:spPr>
          <a:xfrm>
            <a:off x="3897379" y="2789802"/>
            <a:ext cx="19735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j-lt"/>
              </a:rPr>
              <a:t>Your name</a:t>
            </a:r>
            <a:endParaRPr lang="en-GB" sz="2400" i="0" dirty="0"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1907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E0F1EB-0F96-4CC8-9DD3-2E7940AD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Evaluation: Efficiency vs. </a:t>
            </a:r>
            <a:r>
              <a:rPr lang="en-US" dirty="0">
                <a:solidFill>
                  <a:srgbClr val="0000FF"/>
                </a:solidFill>
              </a:rPr>
              <a:t>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3667C9-1F15-433E-B243-865CD87B7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Fix </a:t>
            </a:r>
            <a:r>
              <a:rPr lang="en-US" altLang="en-US" dirty="0">
                <a:solidFill>
                  <a:srgbClr val="0000FF"/>
                </a:solidFill>
              </a:rPr>
              <a:t>N</a:t>
            </a:r>
            <a:r>
              <a:rPr lang="en-US" altLang="en-US" dirty="0">
                <a:solidFill>
                  <a:schemeClr val="bg1"/>
                </a:solidFill>
              </a:rPr>
              <a:t>, change </a:t>
            </a: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: 2,4,6,….</a:t>
            </a:r>
            <a:endParaRPr lang="en-US" altLang="en-US" dirty="0">
              <a:solidFill>
                <a:schemeClr val="bg1"/>
              </a:solidFill>
            </a:endParaRPr>
          </a:p>
          <a:p>
            <a:r>
              <a:rPr lang="en-US" altLang="en-US" dirty="0"/>
              <a:t>Explain how </a:t>
            </a:r>
            <a:r>
              <a:rPr lang="en-US" dirty="0"/>
              <a:t>Efficiency</a:t>
            </a:r>
            <a:r>
              <a:rPr lang="en-US" altLang="en-US" dirty="0"/>
              <a:t> varies with </a:t>
            </a:r>
            <a:r>
              <a:rPr lang="en-US" altLang="en-US" dirty="0">
                <a:solidFill>
                  <a:srgbClr val="0000FF"/>
                </a:solidFill>
              </a:rPr>
              <a:t>p</a:t>
            </a:r>
          </a:p>
          <a:p>
            <a:r>
              <a:rPr lang="en-US" altLang="en-US" dirty="0"/>
              <a:t>We expect some Figures here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F1422-2E92-4CB3-8529-01E038E9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6B3C-1CB4-4CDF-8648-89C522B6F0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E0F1EB-0F96-4CC8-9DD3-2E7940AD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Evaluation: Efficiency vs. </a:t>
            </a:r>
            <a:r>
              <a:rPr lang="en-US" altLang="en-US" dirty="0">
                <a:solidFill>
                  <a:srgbClr val="0000FF"/>
                </a:solidFill>
              </a:rPr>
              <a:t>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3667C9-1F15-433E-B243-865CD87B7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Fix </a:t>
            </a:r>
            <a:r>
              <a:rPr lang="en-US" altLang="en-US" dirty="0">
                <a:solidFill>
                  <a:srgbClr val="0000FF"/>
                </a:solidFill>
              </a:rPr>
              <a:t>p</a:t>
            </a:r>
            <a:r>
              <a:rPr lang="en-US" altLang="en-US" dirty="0">
                <a:solidFill>
                  <a:schemeClr val="bg1"/>
                </a:solidFill>
              </a:rPr>
              <a:t>, change </a:t>
            </a:r>
            <a:r>
              <a:rPr lang="en-US" dirty="0">
                <a:solidFill>
                  <a:srgbClr val="0000FF"/>
                </a:solidFill>
              </a:rPr>
              <a:t>N</a:t>
            </a:r>
          </a:p>
          <a:p>
            <a:r>
              <a:rPr lang="en-US" altLang="en-US" dirty="0"/>
              <a:t>Explain how </a:t>
            </a:r>
            <a:r>
              <a:rPr lang="en-US" dirty="0"/>
              <a:t>Efficiency</a:t>
            </a:r>
            <a:r>
              <a:rPr lang="en-US" altLang="en-US" dirty="0"/>
              <a:t> varies with p</a:t>
            </a:r>
          </a:p>
          <a:p>
            <a:r>
              <a:rPr lang="en-US" altLang="en-US" dirty="0"/>
              <a:t>We expect some Figures here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F1422-2E92-4CB3-8529-01E038E9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6B3C-1CB4-4CDF-8648-89C522B6F0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23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BBB5-53B1-4C16-8068-DC0369252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49" y="2053000"/>
            <a:ext cx="6269969" cy="1148700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Demonstration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150D1A-BCCC-47C9-B02C-072B1D01C1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FD8EC7-0096-4D78-9D02-E9EE6CDCE221}"/>
              </a:ext>
            </a:extLst>
          </p:cNvPr>
          <p:cNvSpPr txBox="1"/>
          <p:nvPr/>
        </p:nvSpPr>
        <p:spPr>
          <a:xfrm>
            <a:off x="4571999" y="1206230"/>
            <a:ext cx="42704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After your presentation, you have run your code with</a:t>
            </a:r>
          </a:p>
          <a:p>
            <a:pPr marL="285750" indent="-285750">
              <a:buFontTx/>
              <a:buChar char="-"/>
            </a:pPr>
            <a:r>
              <a:rPr lang="en-GB" dirty="0"/>
              <a:t>Sequential programming</a:t>
            </a:r>
          </a:p>
          <a:p>
            <a:pPr marL="285750" indent="-285750">
              <a:buFontTx/>
              <a:buChar char="-"/>
            </a:pPr>
            <a:r>
              <a:rPr lang="en-GB" dirty="0"/>
              <a:t>Parallel Programming with different testcases</a:t>
            </a:r>
          </a:p>
          <a:p>
            <a:pPr marL="285750" indent="-285750">
              <a:buFontTx/>
              <a:buChar char="-"/>
            </a:pPr>
            <a:r>
              <a:rPr lang="en-GB" dirty="0"/>
              <a:t>Testcases can be from TA or your own test files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1421B3-CB81-4F59-ADC0-F689B08652C3}"/>
              </a:ext>
            </a:extLst>
          </p:cNvPr>
          <p:cNvSpPr/>
          <p:nvPr/>
        </p:nvSpPr>
        <p:spPr>
          <a:xfrm>
            <a:off x="4105072" y="869409"/>
            <a:ext cx="4916086" cy="3404681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057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150D1A-BCCC-47C9-B02C-072B1D01C1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8" name="Explosion: 14 Points 7">
            <a:extLst>
              <a:ext uri="{FF2B5EF4-FFF2-40B4-BE49-F238E27FC236}">
                <a16:creationId xmlns:a16="http://schemas.microsoft.com/office/drawing/2014/main" id="{06503E8A-D956-4BE9-9F3C-310D69DB232E}"/>
              </a:ext>
            </a:extLst>
          </p:cNvPr>
          <p:cNvSpPr/>
          <p:nvPr/>
        </p:nvSpPr>
        <p:spPr>
          <a:xfrm>
            <a:off x="914400" y="1809344"/>
            <a:ext cx="7276289" cy="2422187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A6A489-4504-4162-B877-504516269BA7}"/>
              </a:ext>
            </a:extLst>
          </p:cNvPr>
          <p:cNvSpPr txBox="1"/>
          <p:nvPr/>
        </p:nvSpPr>
        <p:spPr>
          <a:xfrm>
            <a:off x="2212317" y="2930397"/>
            <a:ext cx="4964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Goodluck with your presentation!!!</a:t>
            </a:r>
          </a:p>
        </p:txBody>
      </p:sp>
      <p:pic>
        <p:nvPicPr>
          <p:cNvPr id="1028" name="Picture 4" descr="171126230019_thumbs-up-emoji - Popeyes Moving Company">
            <a:extLst>
              <a:ext uri="{FF2B5EF4-FFF2-40B4-BE49-F238E27FC236}">
                <a16:creationId xmlns:a16="http://schemas.microsoft.com/office/drawing/2014/main" id="{B8764080-9EB4-4E4D-9519-46BAF48D3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627" y="480101"/>
            <a:ext cx="2168981" cy="154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32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E0F1EB-0F96-4CC8-9DD3-2E7940AD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3667C9-1F15-433E-B243-865CD87B7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Problem statement</a:t>
            </a:r>
          </a:p>
          <a:p>
            <a:r>
              <a:rPr lang="en-US" altLang="en-US" dirty="0"/>
              <a:t>Sequential Programming</a:t>
            </a:r>
          </a:p>
          <a:p>
            <a:r>
              <a:rPr lang="en-US" altLang="en-US" dirty="0"/>
              <a:t>Parallel Programming</a:t>
            </a:r>
          </a:p>
          <a:p>
            <a:r>
              <a:rPr lang="en-US" altLang="en-US" dirty="0"/>
              <a:t>Performance Evaluations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F1422-2E92-4CB3-8529-01E038E9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6B3C-1CB4-4CDF-8648-89C522B6F0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1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E0F1EB-0F96-4CC8-9DD3-2E7940AD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3667C9-1F15-433E-B243-865CD87B7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Shortly mention our project problem here</a:t>
            </a:r>
          </a:p>
          <a:p>
            <a:r>
              <a:rPr lang="en-US" altLang="en-US" dirty="0"/>
              <a:t>For example: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F1422-2E92-4CB3-8529-01E038E9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6B3C-1CB4-4CDF-8648-89C522B6F0DE}" type="slidenum">
              <a:rPr lang="en-US" smtClean="0"/>
              <a:t>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E20A6F-EB8C-42F4-A944-ED414E64F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5334"/>
            <a:ext cx="9144000" cy="101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24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E0F1EB-0F96-4CC8-9DD3-2E7940AD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Sequential Programming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3667C9-1F15-433E-B243-865CD87B7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Explain how you solve the problem by conventional sequential programming</a:t>
            </a:r>
          </a:p>
          <a:p>
            <a:r>
              <a:rPr lang="en-US" altLang="en-US" dirty="0"/>
              <a:t>You can add few slides for this part if you want</a:t>
            </a:r>
          </a:p>
          <a:p>
            <a:r>
              <a:rPr lang="en-US" altLang="en-US" dirty="0"/>
              <a:t>…</a:t>
            </a:r>
          </a:p>
          <a:p>
            <a:r>
              <a:rPr lang="en-US" altLang="en-US" dirty="0"/>
              <a:t>Add some output from your code here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F1422-2E92-4CB3-8529-01E038E9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6B3C-1CB4-4CDF-8648-89C522B6F0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6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E0F1EB-0F96-4CC8-9DD3-2E7940AD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Parallel Programming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3667C9-1F15-433E-B243-865CD87B7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Explain how you design your parallel program</a:t>
            </a:r>
          </a:p>
          <a:p>
            <a:r>
              <a:rPr lang="en-US" altLang="en-US" dirty="0"/>
              <a:t>How you divide tasks and data among threads/processes</a:t>
            </a:r>
          </a:p>
          <a:p>
            <a:r>
              <a:rPr lang="en-US" altLang="en-US" dirty="0"/>
              <a:t>…</a:t>
            </a:r>
          </a:p>
          <a:p>
            <a:r>
              <a:rPr lang="en-US" altLang="en-US" dirty="0"/>
              <a:t>Add some outputs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F1422-2E92-4CB3-8529-01E038E9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6B3C-1CB4-4CDF-8648-89C522B6F0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3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E0F1EB-0F96-4CC8-9DD3-2E7940AD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Evaluation - Speedup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3667C9-1F15-433E-B243-865CD87B7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How can you get speedup?</a:t>
            </a:r>
          </a:p>
          <a:p>
            <a:pPr lvl="1"/>
            <a:r>
              <a:rPr lang="en-US" altLang="en-US" dirty="0"/>
              <a:t>Calculate from formulas ?</a:t>
            </a:r>
          </a:p>
          <a:p>
            <a:pPr lvl="1"/>
            <a:r>
              <a:rPr lang="en-US" altLang="en-US" dirty="0"/>
              <a:t>Running your code?</a:t>
            </a:r>
          </a:p>
          <a:p>
            <a:r>
              <a:rPr lang="en-US" altLang="en-US" dirty="0"/>
              <a:t>Add some output here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F1422-2E92-4CB3-8529-01E038E9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6B3C-1CB4-4CDF-8648-89C522B6F0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E0F1EB-0F96-4CC8-9DD3-2E7940AD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Evaluation - Efficiency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3667C9-1F15-433E-B243-865CD87B7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How can you calculate efficiency?</a:t>
            </a:r>
          </a:p>
          <a:p>
            <a:pPr lvl="1"/>
            <a:r>
              <a:rPr lang="en-US" altLang="en-US" dirty="0"/>
              <a:t>Calculate from formulas ?</a:t>
            </a:r>
          </a:p>
          <a:p>
            <a:pPr lvl="1"/>
            <a:r>
              <a:rPr lang="en-US" altLang="en-US" dirty="0"/>
              <a:t>Running your code?</a:t>
            </a:r>
          </a:p>
          <a:p>
            <a:r>
              <a:rPr lang="en-US" altLang="en-US" dirty="0"/>
              <a:t>Add some output here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F1422-2E92-4CB3-8529-01E038E9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6B3C-1CB4-4CDF-8648-89C522B6F0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52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E0F1EB-0F96-4CC8-9DD3-2E7940AD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Evaluation: Speedup vs. </a:t>
            </a:r>
            <a:r>
              <a:rPr lang="en-US" dirty="0">
                <a:solidFill>
                  <a:srgbClr val="0000FF"/>
                </a:solidFill>
              </a:rPr>
              <a:t>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3667C9-1F15-433E-B243-865CD87B7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Fix </a:t>
            </a:r>
            <a:r>
              <a:rPr lang="en-US" altLang="en-US" dirty="0">
                <a:solidFill>
                  <a:srgbClr val="0000FF"/>
                </a:solidFill>
              </a:rPr>
              <a:t>N</a:t>
            </a:r>
            <a:r>
              <a:rPr lang="en-US" altLang="en-US" dirty="0">
                <a:solidFill>
                  <a:schemeClr val="bg1"/>
                </a:solidFill>
              </a:rPr>
              <a:t>, change </a:t>
            </a: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: 2,4,6,….</a:t>
            </a:r>
            <a:endParaRPr lang="en-US" altLang="en-US" dirty="0">
              <a:solidFill>
                <a:schemeClr val="bg1"/>
              </a:solidFill>
            </a:endParaRPr>
          </a:p>
          <a:p>
            <a:r>
              <a:rPr lang="en-US" altLang="en-US" dirty="0"/>
              <a:t>Explain how speedup varies with </a:t>
            </a:r>
            <a:r>
              <a:rPr lang="en-US" altLang="en-US" dirty="0">
                <a:solidFill>
                  <a:srgbClr val="0000FF"/>
                </a:solidFill>
              </a:rPr>
              <a:t>p</a:t>
            </a:r>
          </a:p>
          <a:p>
            <a:r>
              <a:rPr lang="en-US" altLang="en-US" dirty="0"/>
              <a:t>We expect some Figures here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F1422-2E92-4CB3-8529-01E038E9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6B3C-1CB4-4CDF-8648-89C522B6F0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1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E0F1EB-0F96-4CC8-9DD3-2E7940AD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Evaluation: Speedup vs. </a:t>
            </a:r>
            <a:r>
              <a:rPr lang="en-US" altLang="en-US" dirty="0">
                <a:solidFill>
                  <a:srgbClr val="0000FF"/>
                </a:solidFill>
              </a:rPr>
              <a:t>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3667C9-1F15-433E-B243-865CD87B7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Fix </a:t>
            </a:r>
            <a:r>
              <a:rPr lang="en-US" altLang="en-US" dirty="0">
                <a:solidFill>
                  <a:srgbClr val="0000FF"/>
                </a:solidFill>
              </a:rPr>
              <a:t>p</a:t>
            </a:r>
            <a:r>
              <a:rPr lang="en-US" altLang="en-US" dirty="0">
                <a:solidFill>
                  <a:schemeClr val="bg1"/>
                </a:solidFill>
              </a:rPr>
              <a:t>, change </a:t>
            </a:r>
            <a:r>
              <a:rPr lang="en-US" dirty="0">
                <a:solidFill>
                  <a:srgbClr val="0000FF"/>
                </a:solidFill>
              </a:rPr>
              <a:t>N</a:t>
            </a:r>
          </a:p>
          <a:p>
            <a:r>
              <a:rPr lang="en-US" altLang="en-US" dirty="0"/>
              <a:t>Explain how speedup varies with </a:t>
            </a:r>
            <a:r>
              <a:rPr lang="en-US" altLang="en-US" dirty="0">
                <a:solidFill>
                  <a:srgbClr val="0000FF"/>
                </a:solidFill>
              </a:rPr>
              <a:t>p</a:t>
            </a:r>
          </a:p>
          <a:p>
            <a:r>
              <a:rPr lang="en-US" altLang="en-US" dirty="0"/>
              <a:t>We expect some Figures here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F1422-2E92-4CB3-8529-01E038E9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6B3C-1CB4-4CDF-8648-89C522B6F0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10346"/>
      </p:ext>
    </p:extLst>
  </p:cSld>
  <p:clrMapOvr>
    <a:masterClrMapping/>
  </p:clrMapOvr>
</p:sld>
</file>

<file path=ppt/theme/theme1.xml><?xml version="1.0" encoding="utf-8"?>
<a:theme xmlns:a="http://schemas.openxmlformats.org/drawingml/2006/main" name="HIOF-template-7.13.Presentasjonsmal-ENG-v.0.0.2">
  <a:themeElements>
    <a:clrScheme name="HIOF-palett">
      <a:dk1>
        <a:srgbClr val="101820"/>
      </a:dk1>
      <a:lt1>
        <a:srgbClr val="101820"/>
      </a:lt1>
      <a:dk2>
        <a:srgbClr val="EDEBE9"/>
      </a:dk2>
      <a:lt2>
        <a:srgbClr val="FFFFFF"/>
      </a:lt2>
      <a:accent1>
        <a:srgbClr val="3CBFAE"/>
      </a:accent1>
      <a:accent2>
        <a:srgbClr val="C76D62"/>
      </a:accent2>
      <a:accent3>
        <a:srgbClr val="457A7C"/>
      </a:accent3>
      <a:accent4>
        <a:srgbClr val="D7D2CB"/>
      </a:accent4>
      <a:accent5>
        <a:srgbClr val="978794"/>
      </a:accent5>
      <a:accent6>
        <a:srgbClr val="C0B8B0"/>
      </a:accent6>
      <a:hlink>
        <a:srgbClr val="457A7C"/>
      </a:hlink>
      <a:folHlink>
        <a:srgbClr val="3CBFAE"/>
      </a:folHlink>
    </a:clrScheme>
    <a:fontScheme name="Office klassisk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EC371564-C2F5-4BB7-BD5F-03AF945655E5}" vid="{496ED069-01FE-4AD9-9463-B327FA48C839}"/>
    </a:ext>
  </a:extLst>
</a:theme>
</file>

<file path=ppt/theme/theme2.xml><?xml version="1.0" encoding="utf-8"?>
<a:theme xmlns:a="http://schemas.openxmlformats.org/drawingml/2006/main" name="37_WP1">
  <a:themeElements>
    <a:clrScheme name="Infineon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30034"/>
      </a:accent1>
      <a:accent2>
        <a:srgbClr val="E6EFF5"/>
      </a:accent2>
      <a:accent3>
        <a:srgbClr val="00214A"/>
      </a:accent3>
      <a:accent4>
        <a:srgbClr val="C0C0C0"/>
      </a:accent4>
      <a:accent5>
        <a:srgbClr val="990D28"/>
      </a:accent5>
      <a:accent6>
        <a:srgbClr val="1A1817"/>
      </a:accent6>
      <a:hlink>
        <a:srgbClr val="00214A"/>
      </a:hlink>
      <a:folHlink>
        <a:srgbClr val="990D28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DA9"/>
        </a:solidFill>
        <a:ln w="12700">
          <a:noFill/>
        </a:ln>
      </a:spPr>
      <a:bodyPr lIns="72000" tIns="72000" rIns="72000" bIns="72000" rtlCol="0" anchor="ctr"/>
      <a:lstStyle>
        <a:defPPr algn="ctr">
          <a:buClr>
            <a:srgbClr val="E30034"/>
          </a:buClr>
          <a:defRPr sz="1600" dirty="0" err="1" smtClean="0">
            <a:latin typeface="Verdana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marL="273050" indent="-273050">
          <a:buClr>
            <a:srgbClr val="E30034"/>
          </a:buClr>
          <a:defRPr sz="1600" dirty="0" err="1" smtClean="0">
            <a:solidFill>
              <a:schemeClr val="accent3"/>
            </a:solidFill>
            <a:latin typeface="Verdana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12930</TotalTime>
  <Words>415</Words>
  <Application>Microsoft Office PowerPoint</Application>
  <PresentationFormat>On-screen Show (16:9)</PresentationFormat>
  <Paragraphs>95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Source Sans Pro</vt:lpstr>
      <vt:lpstr>Trebuchet MS</vt:lpstr>
      <vt:lpstr>Verdana</vt:lpstr>
      <vt:lpstr>Wingdings</vt:lpstr>
      <vt:lpstr>HIOF-template-7.13.Presentasjonsmal-ENG-v.0.0.2</vt:lpstr>
      <vt:lpstr>37_WP1</vt:lpstr>
      <vt:lpstr>Your own project title</vt:lpstr>
      <vt:lpstr>Outline</vt:lpstr>
      <vt:lpstr>Problem Statement</vt:lpstr>
      <vt:lpstr>Sequential Programming</vt:lpstr>
      <vt:lpstr>Parallel Programming</vt:lpstr>
      <vt:lpstr>Performance Evaluation - Speedup</vt:lpstr>
      <vt:lpstr>Performance Evaluation - Efficiency</vt:lpstr>
      <vt:lpstr>Performance Evaluation: Speedup vs. p</vt:lpstr>
      <vt:lpstr>Performance Evaluation: Speedup vs. N</vt:lpstr>
      <vt:lpstr>Performance Evaluation: Efficiency vs. p</vt:lpstr>
      <vt:lpstr>Performance Evaluation: Efficiency vs. N</vt:lpstr>
      <vt:lpstr>Demonstration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Search Algorithms</dc:title>
  <dc:creator>Thi Thuy Nga Dinh</dc:creator>
  <cp:lastModifiedBy>Thi Thuy Nga Dinh</cp:lastModifiedBy>
  <cp:revision>536</cp:revision>
  <dcterms:created xsi:type="dcterms:W3CDTF">2021-02-26T21:23:31Z</dcterms:created>
  <dcterms:modified xsi:type="dcterms:W3CDTF">2021-04-13T14:46:24Z</dcterms:modified>
</cp:coreProperties>
</file>