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83" r:id="rId12"/>
    <p:sldId id="286" r:id="rId13"/>
    <p:sldId id="280" r:id="rId14"/>
    <p:sldId id="287" r:id="rId15"/>
    <p:sldId id="281" r:id="rId16"/>
    <p:sldId id="270" r:id="rId17"/>
    <p:sldId id="285" r:id="rId18"/>
    <p:sldId id="288" r:id="rId19"/>
    <p:sldId id="289" r:id="rId20"/>
    <p:sldId id="290" r:id="rId21"/>
    <p:sldId id="291" r:id="rId22"/>
    <p:sldId id="292" r:id="rId23"/>
    <p:sldId id="282" r:id="rId24"/>
    <p:sldId id="293" r:id="rId25"/>
    <p:sldId id="294" r:id="rId26"/>
    <p:sldId id="295" r:id="rId27"/>
    <p:sldId id="296" r:id="rId28"/>
    <p:sldId id="297" r:id="rId29"/>
    <p:sldId id="298" r:id="rId3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>
      <p:cViewPr varScale="1">
        <p:scale>
          <a:sx n="85" d="100"/>
          <a:sy n="85" d="100"/>
        </p:scale>
        <p:origin x="10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question in our</a:t>
            </a:r>
            <a:r>
              <a:rPr lang="en-US" baseline="0" dirty="0" smtClean="0"/>
              <a:t> quest </a:t>
            </a:r>
            <a:r>
              <a:rPr lang="en-US" baseline="0" smtClean="0"/>
              <a:t>for area-universal duals</a:t>
            </a:r>
            <a:endParaRPr lang="en-US" smtClean="0"/>
          </a:p>
          <a:p>
            <a:r>
              <a:rPr lang="en-US" dirty="0" smtClean="0"/>
              <a:t>Via enumeration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Hopfully</a:t>
            </a:r>
            <a:r>
              <a:rPr lang="en-US" smtClean="0"/>
              <a:t> small k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89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 Limit 1, Aspect 12, zero error</a:t>
            </a:r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12</a:t>
            </a:fld>
            <a:endParaRPr lang="nl-NL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703263"/>
            <a:ext cx="4594225" cy="3444875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57688"/>
            <a:ext cx="5033963" cy="4075112"/>
          </a:xfrm>
        </p:spPr>
        <p:txBody>
          <a:bodyPr/>
          <a:lstStyle/>
          <a:p>
            <a:r>
              <a:rPr lang="en-GB" dirty="0" smtClean="0"/>
              <a:t>Specify adjacencies of</a:t>
            </a:r>
            <a:r>
              <a:rPr lang="en-GB" baseline="0" dirty="0" smtClean="0"/>
              <a:t>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Nonequivalent layouts!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Given a rectangular dual we get a REL</a:t>
            </a:r>
          </a:p>
          <a:p>
            <a:r>
              <a:rPr lang="en-US" baseline="0" dirty="0" smtClean="0"/>
              <a:t>Equivalent duals same REL</a:t>
            </a:r>
          </a:p>
          <a:p>
            <a:r>
              <a:rPr lang="en-US" baseline="0" dirty="0" smtClean="0"/>
              <a:t>We will use this a lot, so properties …  </a:t>
            </a:r>
          </a:p>
          <a:p>
            <a:endParaRPr lang="en-US" baseline="0" dirty="0"/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determines a eq. class of layouts (by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of layout equivalence)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1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9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soon as one is determined, the rest follows</a:t>
            </a:r>
          </a:p>
          <a:p>
            <a:r>
              <a:rPr lang="en-US" baseline="0" dirty="0" smtClean="0"/>
              <a:t>“The space not occupied by any of the 4 rectangles is again a rectangle. At least one rectangle must border on each side of this rectangle and no rectangle can border it on two sides. Because we have only 4 rectangles every sided is </a:t>
            </a:r>
            <a:r>
              <a:rPr lang="en-US" baseline="0" dirty="0" err="1" smtClean="0"/>
              <a:t>borderded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exacly</a:t>
            </a:r>
            <a:r>
              <a:rPr lang="en-US" baseline="0" dirty="0" smtClean="0"/>
              <a:t> one rectangle. So if we, for example know which rectangle lies above the interior we also know the orientation of all other rectangles with respect to the </a:t>
            </a:r>
            <a:r>
              <a:rPr lang="en-US" baseline="0" dirty="0" err="1" smtClean="0"/>
              <a:t>intrior</a:t>
            </a:r>
            <a:r>
              <a:rPr lang="en-US" baseline="0" dirty="0" smtClean="0"/>
              <a:t> rectangle.”</a:t>
            </a:r>
          </a:p>
          <a:p>
            <a:r>
              <a:rPr lang="en-US" baseline="0" dirty="0" smtClean="0"/>
              <a:t>We can do a vertex flip here  (might show it, probably distracting.)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9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see </a:t>
            </a:r>
            <a:r>
              <a:rPr lang="en-US" baseline="0" dirty="0" err="1" smtClean="0"/>
              <a:t>ext</a:t>
            </a:r>
            <a:r>
              <a:rPr lang="en-US" baseline="0" dirty="0" smtClean="0"/>
              <a:t> vertex as special case of this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69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one-sided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These layouts are </a:t>
            </a:r>
            <a:r>
              <a:rPr lang="en-US">
                <a:solidFill>
                  <a:schemeClr val="accent2"/>
                </a:solidFill>
              </a:rPr>
              <a:t>not</a:t>
            </a:r>
            <a:r>
              <a:rPr lang="en-US"/>
              <a:t> equivalent!</a:t>
            </a:r>
            <a:endParaRPr lang="en-US" sz="80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Assumption(TODO)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every graph has 4 vertices incident to the outer face. (poles)</a:t>
            </a:r>
          </a:p>
          <a:p>
            <a:pPr lvl="1"/>
            <a:r>
              <a:rPr lang="en-US" dirty="0" smtClean="0"/>
              <a:t>Otherwise we can sometimes make this true</a:t>
            </a:r>
          </a:p>
          <a:p>
            <a:pPr lvl="2"/>
            <a:r>
              <a:rPr lang="en-US" dirty="0" smtClean="0"/>
              <a:t>Sometimes in multiple ways</a:t>
            </a:r>
          </a:p>
          <a:p>
            <a:pPr lvl="1"/>
            <a:r>
              <a:rPr lang="en-US" dirty="0" smtClean="0"/>
              <a:t>Often we don’t really care about adjacencies between these outer rectangles</a:t>
            </a:r>
          </a:p>
          <a:p>
            <a:pPr lvl="1"/>
            <a:r>
              <a:rPr lang="en-US" dirty="0" smtClean="0"/>
              <a:t>The inside of the 4 outer rectangles is a rectangle (USEFULL FOR LATER SLIDE) (if the graph has at least 5 vertices)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separating cycle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78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Kozminski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 err="1">
                <a:solidFill>
                  <a:schemeClr val="accent1"/>
                </a:solidFill>
              </a:rPr>
              <a:t>Kinnen</a:t>
            </a:r>
            <a:r>
              <a:rPr lang="en-US" dirty="0">
                <a:solidFill>
                  <a:schemeClr val="accent1"/>
                </a:solidFill>
              </a:rPr>
              <a:t>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a </a:t>
            </a:r>
            <a:r>
              <a:rPr lang="en-US" dirty="0" err="1" smtClean="0"/>
              <a:t>sep</a:t>
            </a:r>
            <a:r>
              <a:rPr lang="en-US" dirty="0" smtClean="0"/>
              <a:t> 3-cycle not 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56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rectangular dual is not unique</a:t>
            </a:r>
            <a:br>
              <a:rPr lang="en-US" dirty="0"/>
            </a:br>
            <a:endParaRPr lang="en-US" dirty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Exterior vertex condition 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vertex condition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43525" y="4084638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55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Layout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4-cycle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2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flows</a:t>
            </a:r>
            <a:endParaRPr lang="nl-NL" dirty="0"/>
          </a:p>
        </p:txBody>
      </p:sp>
      <p:sp>
        <p:nvSpPr>
          <p:cNvPr id="50" name="Oval 39"/>
          <p:cNvSpPr>
            <a:spLocks noChangeArrowheads="1"/>
          </p:cNvSpPr>
          <p:nvPr/>
        </p:nvSpPr>
        <p:spPr bwMode="auto">
          <a:xfrm>
            <a:off x="3867189" y="318202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51" name="Oval 39"/>
          <p:cNvSpPr>
            <a:spLocks noChangeArrowheads="1"/>
          </p:cNvSpPr>
          <p:nvPr/>
        </p:nvSpPr>
        <p:spPr bwMode="auto">
          <a:xfrm>
            <a:off x="4813818" y="302835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 bwMode="auto">
          <a:xfrm flipV="1">
            <a:off x="4057689" y="3123605"/>
            <a:ext cx="756129" cy="15366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4770329" y="2441558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65" name="Straight Arrow Connector 64"/>
          <p:cNvCxnSpPr>
            <a:stCxn id="51" idx="0"/>
            <a:endCxn id="64" idx="4"/>
          </p:cNvCxnSpPr>
          <p:nvPr/>
        </p:nvCxnSpPr>
        <p:spPr bwMode="auto">
          <a:xfrm flipH="1" flipV="1">
            <a:off x="4865579" y="2632058"/>
            <a:ext cx="43489" cy="39629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68" name="Straight Arrow Connector 67"/>
          <p:cNvCxnSpPr>
            <a:stCxn id="64" idx="2"/>
            <a:endCxn id="78" idx="6"/>
          </p:cNvCxnSpPr>
          <p:nvPr/>
        </p:nvCxnSpPr>
        <p:spPr bwMode="auto">
          <a:xfrm flipH="1">
            <a:off x="3990167" y="2536808"/>
            <a:ext cx="780162" cy="12063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3799667" y="2562190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80" name="Straight Arrow Connector 79"/>
          <p:cNvCxnSpPr>
            <a:stCxn id="78" idx="4"/>
            <a:endCxn id="50" idx="0"/>
          </p:cNvCxnSpPr>
          <p:nvPr/>
        </p:nvCxnSpPr>
        <p:spPr bwMode="auto">
          <a:xfrm>
            <a:off x="3894917" y="2752690"/>
            <a:ext cx="67522" cy="429334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07" name="Group 106"/>
          <p:cNvGrpSpPr/>
          <p:nvPr/>
        </p:nvGrpSpPr>
        <p:grpSpPr>
          <a:xfrm>
            <a:off x="2366755" y="1718810"/>
            <a:ext cx="3930661" cy="2675993"/>
            <a:chOff x="3521659" y="1237010"/>
            <a:chExt cx="3930661" cy="2675993"/>
          </a:xfrm>
        </p:grpSpPr>
        <p:sp>
          <p:nvSpPr>
            <p:cNvPr id="4" name="Freeform 19"/>
            <p:cNvSpPr>
              <a:spLocks/>
            </p:cNvSpPr>
            <p:nvPr/>
          </p:nvSpPr>
          <p:spPr bwMode="auto">
            <a:xfrm>
              <a:off x="4762340" y="3261639"/>
              <a:ext cx="559396" cy="2637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172"/>
                </a:cxn>
              </a:cxnLst>
              <a:rect l="0" t="0" r="r" b="b"/>
              <a:pathLst>
                <a:path w="374" h="172">
                  <a:moveTo>
                    <a:pt x="0" y="0"/>
                  </a:moveTo>
                  <a:cubicBezTo>
                    <a:pt x="62" y="29"/>
                    <a:pt x="296" y="136"/>
                    <a:pt x="374" y="1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auto">
            <a:xfrm>
              <a:off x="4740474" y="1548669"/>
              <a:ext cx="938212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91" y="0"/>
                </a:cxn>
              </a:cxnLst>
              <a:rect l="0" t="0" r="r" b="b"/>
              <a:pathLst>
                <a:path w="591" h="22">
                  <a:moveTo>
                    <a:pt x="0" y="22"/>
                  </a:moveTo>
                  <a:cubicBezTo>
                    <a:pt x="0" y="22"/>
                    <a:pt x="295" y="11"/>
                    <a:pt x="591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5433535" y="3322185"/>
              <a:ext cx="617537" cy="22542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89" y="0"/>
                </a:cxn>
              </a:cxnLst>
              <a:rect l="0" t="0" r="r" b="b"/>
              <a:pathLst>
                <a:path w="389" h="142">
                  <a:moveTo>
                    <a:pt x="0" y="142"/>
                  </a:moveTo>
                  <a:cubicBezTo>
                    <a:pt x="0" y="142"/>
                    <a:pt x="194" y="71"/>
                    <a:pt x="389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6205060" y="2941185"/>
              <a:ext cx="534987" cy="296862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37" y="0"/>
                </a:cxn>
              </a:cxnLst>
              <a:rect l="0" t="0" r="r" b="b"/>
              <a:pathLst>
                <a:path w="337" h="187">
                  <a:moveTo>
                    <a:pt x="0" y="187"/>
                  </a:moveTo>
                  <a:cubicBezTo>
                    <a:pt x="0" y="187"/>
                    <a:pt x="168" y="93"/>
                    <a:pt x="337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5924204" y="1538790"/>
              <a:ext cx="986253" cy="12204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1" y="112"/>
                </a:cxn>
                <a:cxn ang="0">
                  <a:pos x="718" y="606"/>
                </a:cxn>
              </a:cxnLst>
              <a:rect l="0" t="0" r="r" b="b"/>
              <a:pathLst>
                <a:path w="718" h="606">
                  <a:moveTo>
                    <a:pt x="0" y="0"/>
                  </a:moveTo>
                  <a:cubicBezTo>
                    <a:pt x="89" y="19"/>
                    <a:pt x="411" y="11"/>
                    <a:pt x="531" y="112"/>
                  </a:cubicBezTo>
                  <a:cubicBezTo>
                    <a:pt x="651" y="213"/>
                    <a:pt x="679" y="503"/>
                    <a:pt x="718" y="60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3941930" y="1603587"/>
              <a:ext cx="601315" cy="790298"/>
            </a:xfrm>
            <a:custGeom>
              <a:avLst/>
              <a:gdLst/>
              <a:ahLst/>
              <a:cxnLst>
                <a:cxn ang="0">
                  <a:pos x="0" y="441"/>
                </a:cxn>
                <a:cxn ang="0">
                  <a:pos x="90" y="127"/>
                </a:cxn>
                <a:cxn ang="0">
                  <a:pos x="344" y="0"/>
                </a:cxn>
              </a:cxnLst>
              <a:rect l="0" t="0" r="r" b="b"/>
              <a:pathLst>
                <a:path w="344" h="441">
                  <a:moveTo>
                    <a:pt x="0" y="441"/>
                  </a:moveTo>
                  <a:cubicBezTo>
                    <a:pt x="15" y="389"/>
                    <a:pt x="33" y="200"/>
                    <a:pt x="90" y="127"/>
                  </a:cubicBezTo>
                  <a:cubicBezTo>
                    <a:pt x="147" y="54"/>
                    <a:pt x="291" y="26"/>
                    <a:pt x="344" y="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3925410" y="2525260"/>
              <a:ext cx="593725" cy="736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389"/>
                </a:cxn>
                <a:cxn ang="0">
                  <a:pos x="374" y="449"/>
                </a:cxn>
              </a:cxnLst>
              <a:rect l="0" t="0" r="r" b="b"/>
              <a:pathLst>
                <a:path w="374" h="464">
                  <a:moveTo>
                    <a:pt x="0" y="0"/>
                  </a:moveTo>
                  <a:cubicBezTo>
                    <a:pt x="15" y="65"/>
                    <a:pt x="28" y="314"/>
                    <a:pt x="90" y="389"/>
                  </a:cubicBezTo>
                  <a:cubicBezTo>
                    <a:pt x="152" y="464"/>
                    <a:pt x="315" y="437"/>
                    <a:pt x="374" y="44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38"/>
            <p:cNvSpPr>
              <a:spLocks noChangeArrowheads="1"/>
            </p:cNvSpPr>
            <p:nvPr/>
          </p:nvSpPr>
          <p:spPr bwMode="auto">
            <a:xfrm>
              <a:off x="4577872" y="31046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39"/>
            <p:cNvSpPr>
              <a:spLocks noChangeArrowheads="1"/>
            </p:cNvSpPr>
            <p:nvPr/>
          </p:nvSpPr>
          <p:spPr bwMode="auto">
            <a:xfrm>
              <a:off x="3847622" y="242524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40"/>
            <p:cNvSpPr>
              <a:spLocks noChangeArrowheads="1"/>
            </p:cNvSpPr>
            <p:nvPr/>
          </p:nvSpPr>
          <p:spPr bwMode="auto">
            <a:xfrm>
              <a:off x="4543246" y="151229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5701521" y="1462578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6800372" y="27490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43"/>
            <p:cNvSpPr>
              <a:spLocks noChangeArrowheads="1"/>
            </p:cNvSpPr>
            <p:nvPr/>
          </p:nvSpPr>
          <p:spPr bwMode="auto">
            <a:xfrm>
              <a:off x="6108222" y="31554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44"/>
            <p:cNvSpPr>
              <a:spLocks noChangeArrowheads="1"/>
            </p:cNvSpPr>
            <p:nvPr/>
          </p:nvSpPr>
          <p:spPr bwMode="auto">
            <a:xfrm>
              <a:off x="5339872" y="3460297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/>
            <p:cNvCxnSpPr>
              <a:stCxn id="12" idx="6"/>
              <a:endCxn id="50" idx="1"/>
            </p:cNvCxnSpPr>
            <p:nvPr/>
          </p:nvCxnSpPr>
          <p:spPr bwMode="auto">
            <a:xfrm>
              <a:off x="4038122" y="2520497"/>
              <a:ext cx="1011869" cy="20762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7" name="Straight Arrow Connector 26"/>
            <p:cNvCxnSpPr>
              <a:stCxn id="13" idx="4"/>
            </p:cNvCxnSpPr>
            <p:nvPr/>
          </p:nvCxnSpPr>
          <p:spPr bwMode="auto">
            <a:xfrm>
              <a:off x="4638496" y="1702798"/>
              <a:ext cx="140525" cy="30525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9" name="Straight Arrow Connector 28"/>
            <p:cNvCxnSpPr>
              <a:stCxn id="14" idx="4"/>
            </p:cNvCxnSpPr>
            <p:nvPr/>
          </p:nvCxnSpPr>
          <p:spPr bwMode="auto">
            <a:xfrm flipH="1">
              <a:off x="5779929" y="1653078"/>
              <a:ext cx="16842" cy="37331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3" name="Straight Arrow Connector 32"/>
            <p:cNvCxnSpPr>
              <a:stCxn id="15" idx="2"/>
            </p:cNvCxnSpPr>
            <p:nvPr/>
          </p:nvCxnSpPr>
          <p:spPr bwMode="auto">
            <a:xfrm flipH="1" flipV="1">
              <a:off x="6417330" y="2749097"/>
              <a:ext cx="383042" cy="9525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7" name="Straight Arrow Connector 36"/>
            <p:cNvCxnSpPr>
              <a:stCxn id="16" idx="1"/>
            </p:cNvCxnSpPr>
            <p:nvPr/>
          </p:nvCxnSpPr>
          <p:spPr bwMode="auto">
            <a:xfrm flipH="1" flipV="1">
              <a:off x="6027459" y="2930076"/>
              <a:ext cx="108661" cy="25331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9" name="Straight Arrow Connector 38"/>
            <p:cNvCxnSpPr>
              <a:stCxn id="17" idx="0"/>
            </p:cNvCxnSpPr>
            <p:nvPr/>
          </p:nvCxnSpPr>
          <p:spPr bwMode="auto">
            <a:xfrm flipH="1" flipV="1">
              <a:off x="5410972" y="3132595"/>
              <a:ext cx="24150" cy="32770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41" name="Straight Arrow Connector 40"/>
            <p:cNvCxnSpPr>
              <a:stCxn id="11" idx="0"/>
            </p:cNvCxnSpPr>
            <p:nvPr/>
          </p:nvCxnSpPr>
          <p:spPr bwMode="auto">
            <a:xfrm flipV="1">
              <a:off x="4673122" y="2890724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V="1">
              <a:off x="4700397" y="3393512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5452451" y="3699030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6247444" y="3393511"/>
              <a:ext cx="0" cy="21397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flipH="1" flipV="1">
              <a:off x="7092280" y="2930076"/>
              <a:ext cx="360040" cy="159541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H="1">
              <a:off x="5829726" y="1237010"/>
              <a:ext cx="180020" cy="17758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4405313" y="1327034"/>
              <a:ext cx="171873" cy="18526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>
              <a:off x="3521659" y="2530835"/>
              <a:ext cx="300926" cy="96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81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uiExpand="1" animBg="1"/>
      <p:bldP spid="64" grpId="0" uiExpand="1" animBg="1"/>
      <p:bldP spid="78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mono-colored triangles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096725" y="2348880"/>
            <a:ext cx="3378162" cy="955585"/>
            <a:chOff x="1961710" y="4914165"/>
            <a:chExt cx="3378162" cy="955585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auto">
            <a:xfrm>
              <a:off x="1961710" y="4914165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Oval 39"/>
            <p:cNvSpPr>
              <a:spLocks noChangeArrowheads="1"/>
            </p:cNvSpPr>
            <p:nvPr/>
          </p:nvSpPr>
          <p:spPr bwMode="auto">
            <a:xfrm>
              <a:off x="5149372" y="4939204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Oval 39"/>
            <p:cNvSpPr>
              <a:spLocks noChangeArrowheads="1"/>
            </p:cNvSpPr>
            <p:nvPr/>
          </p:nvSpPr>
          <p:spPr bwMode="auto">
            <a:xfrm>
              <a:off x="3576872" y="5679250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>
              <a:stCxn id="5" idx="6"/>
              <a:endCxn id="6" idx="2"/>
            </p:cNvCxnSpPr>
            <p:nvPr/>
          </p:nvCxnSpPr>
          <p:spPr bwMode="auto">
            <a:xfrm>
              <a:off x="2152210" y="5009415"/>
              <a:ext cx="2997162" cy="250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>
              <a:stCxn id="5" idx="5"/>
              <a:endCxn id="7" idx="2"/>
            </p:cNvCxnSpPr>
            <p:nvPr/>
          </p:nvCxnSpPr>
          <p:spPr bwMode="auto">
            <a:xfrm>
              <a:off x="2124312" y="5076767"/>
              <a:ext cx="1452560" cy="6977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>
              <a:stCxn id="7" idx="6"/>
              <a:endCxn id="6" idx="3"/>
            </p:cNvCxnSpPr>
            <p:nvPr/>
          </p:nvCxnSpPr>
          <p:spPr bwMode="auto">
            <a:xfrm flipV="1">
              <a:off x="3767372" y="5101806"/>
              <a:ext cx="1409898" cy="6726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11" name="Straight Arrow Connector 10"/>
          <p:cNvCxnSpPr/>
          <p:nvPr/>
        </p:nvCxnSpPr>
        <p:spPr bwMode="auto">
          <a:xfrm flipV="1">
            <a:off x="3785806" y="3304008"/>
            <a:ext cx="11856" cy="357442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V="1">
            <a:off x="3807137" y="2860348"/>
            <a:ext cx="0" cy="25361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63369" y="2481741"/>
            <a:ext cx="27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4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k-sided duals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k</a:t>
            </a:r>
            <a:r>
              <a:rPr lang="en-US" dirty="0" smtClean="0">
                <a:solidFill>
                  <a:schemeClr val="accent1"/>
                </a:solidFill>
              </a:rPr>
              <a:t>-sided dual</a:t>
            </a:r>
          </a:p>
          <a:p>
            <a:pPr marL="269875" lvl="1" indent="0">
              <a:buNone/>
            </a:pPr>
            <a:r>
              <a:rPr lang="en-US" dirty="0" smtClean="0"/>
              <a:t>Every maximal segment is the boundary of at most </a:t>
            </a:r>
            <a:r>
              <a:rPr lang="en-US" dirty="0" smtClean="0">
                <a:solidFill>
                  <a:schemeClr val="accent1"/>
                </a:solidFill>
              </a:rPr>
              <a:t>k</a:t>
            </a:r>
            <a:r>
              <a:rPr lang="en-US" dirty="0" smtClean="0"/>
              <a:t> rectangles all on the same side of the segment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701570" y="2798930"/>
            <a:ext cx="3105345" cy="1980220"/>
            <a:chOff x="701570" y="2798930"/>
            <a:chExt cx="3105345" cy="1980220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76645" y="2798930"/>
              <a:ext cx="72008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96725" y="2798930"/>
              <a:ext cx="810090" cy="126014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546775" y="4059070"/>
              <a:ext cx="126014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6645" y="4059070"/>
              <a:ext cx="1170130" cy="72008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>
            <a:off x="1376645" y="4059070"/>
            <a:ext cx="2430270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01569" y="5094185"/>
            <a:ext cx="31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2-sided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42030" y="2800872"/>
            <a:ext cx="3105345" cy="1980220"/>
            <a:chOff x="701570" y="2798930"/>
            <a:chExt cx="3105345" cy="198022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701570" y="2798930"/>
              <a:ext cx="3105345" cy="19802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1570" y="2798930"/>
              <a:ext cx="198022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1830" y="2798930"/>
              <a:ext cx="757950" cy="8415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1779" y="3640486"/>
              <a:ext cx="1215135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239644" y="3640486"/>
              <a:ext cx="632056" cy="113866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rtlCol="0" anchor="ctr">
              <a:spAutoFit/>
            </a:bodyPr>
            <a:lstStyle/>
            <a:p>
              <a:pPr algn="ctr"/>
              <a:endParaRPr lang="nl-NL"/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4842030" y="3642428"/>
            <a:ext cx="3105344" cy="0"/>
          </a:xfrm>
          <a:prstGeom prst="line">
            <a:avLst/>
          </a:prstGeom>
          <a:noFill/>
          <a:ln w="44450" cap="flat" cmpd="sng" algn="ctr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42031" y="5054743"/>
            <a:ext cx="30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-sided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312" y="5814265"/>
            <a:ext cx="797411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Do graphs without an 1</a:t>
            </a:r>
            <a:r>
              <a:rPr lang="en-US" sz="2000" dirty="0" smtClean="0"/>
              <a:t>-sided </a:t>
            </a:r>
            <a:r>
              <a:rPr lang="en-US" sz="2000" dirty="0"/>
              <a:t>dual admit a </a:t>
            </a:r>
            <a:r>
              <a:rPr lang="en-US" sz="2000" dirty="0" smtClean="0"/>
              <a:t>k-sided </a:t>
            </a:r>
            <a:r>
              <a:rPr lang="en-US" sz="2000" dirty="0"/>
              <a:t>dual for some k</a:t>
            </a:r>
            <a:r>
              <a:rPr lang="en-US" sz="2000" dirty="0" smtClean="0"/>
              <a:t>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1375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319307" y="1934690"/>
            <a:ext cx="4200160" cy="3519535"/>
            <a:chOff x="2319307" y="1934690"/>
            <a:chExt cx="4200160" cy="3519535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2321750" y="1943835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2319307" y="3546355"/>
              <a:ext cx="4200160" cy="21637"/>
            </a:xfrm>
            <a:prstGeom prst="line">
              <a:avLst/>
            </a:pr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sm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519467" y="1934690"/>
              <a:ext cx="0" cy="3510390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417767" y="3564017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80973" y="3546355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5378938" y="3555186"/>
              <a:ext cx="0" cy="1871783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4891822" y="2078850"/>
              <a:ext cx="7465" cy="1485167"/>
            </a:xfrm>
            <a:prstGeom prst="line">
              <a:avLst/>
            </a:prstGeom>
            <a:noFill/>
            <a:ln w="28575" cap="flat" cmpd="sng" algn="ctr">
              <a:solidFill>
                <a:schemeClr val="accent4">
                  <a:lumMod val="50000"/>
                  <a:lumOff val="50000"/>
                </a:schemeClr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-sided REL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with at most </a:t>
            </a:r>
            <a:r>
              <a:rPr lang="en-US" dirty="0" smtClean="0">
                <a:solidFill>
                  <a:schemeClr val="accent1"/>
                </a:solidFill>
              </a:rPr>
              <a:t>k+2</a:t>
            </a:r>
            <a:r>
              <a:rPr lang="en-US" dirty="0" smtClean="0"/>
              <a:t> vertices on one of it’s boundary paths</a:t>
            </a:r>
            <a:endParaRPr lang="nl-NL" dirty="0"/>
          </a:p>
        </p:txBody>
      </p:sp>
      <p:sp>
        <p:nvSpPr>
          <p:cNvPr id="14" name="Oval 38"/>
          <p:cNvSpPr>
            <a:spLocks noChangeArrowheads="1"/>
          </p:cNvSpPr>
          <p:nvPr/>
        </p:nvSpPr>
        <p:spPr bwMode="auto">
          <a:xfrm>
            <a:off x="2576415" y="397756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5877778" y="3980462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7" name="Oval 43"/>
          <p:cNvSpPr>
            <a:spLocks noChangeArrowheads="1"/>
          </p:cNvSpPr>
          <p:nvPr/>
        </p:nvSpPr>
        <p:spPr bwMode="auto">
          <a:xfrm>
            <a:off x="4858705" y="397756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8" name="Oval 44"/>
          <p:cNvSpPr>
            <a:spLocks noChangeArrowheads="1"/>
          </p:cNvSpPr>
          <p:nvPr/>
        </p:nvSpPr>
        <p:spPr bwMode="auto">
          <a:xfrm>
            <a:off x="3645328" y="399151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9" name="Oval 45"/>
          <p:cNvSpPr>
            <a:spLocks noChangeArrowheads="1"/>
          </p:cNvSpPr>
          <p:nvPr/>
        </p:nvSpPr>
        <p:spPr bwMode="auto">
          <a:xfrm>
            <a:off x="3491880" y="294251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1871700" y="34551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3" name="Oval 42"/>
          <p:cNvSpPr>
            <a:spLocks noChangeArrowheads="1"/>
          </p:cNvSpPr>
          <p:nvPr/>
        </p:nvSpPr>
        <p:spPr bwMode="auto">
          <a:xfrm>
            <a:off x="7272300" y="3455194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5702784" y="294251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6" name="Straight Arrow Connector 35"/>
          <p:cNvCxnSpPr>
            <a:stCxn id="32" idx="5"/>
            <a:endCxn id="14" idx="1"/>
          </p:cNvCxnSpPr>
          <p:nvPr/>
        </p:nvCxnSpPr>
        <p:spPr bwMode="auto">
          <a:xfrm>
            <a:off x="2034302" y="3617796"/>
            <a:ext cx="570011" cy="38766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8" name="Straight Arrow Connector 37"/>
          <p:cNvCxnSpPr>
            <a:stCxn id="14" idx="6"/>
            <a:endCxn id="18" idx="2"/>
          </p:cNvCxnSpPr>
          <p:nvPr/>
        </p:nvCxnSpPr>
        <p:spPr bwMode="auto">
          <a:xfrm>
            <a:off x="2766915" y="4072815"/>
            <a:ext cx="878413" cy="13949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42" name="Straight Arrow Connector 41"/>
          <p:cNvCxnSpPr>
            <a:stCxn id="18" idx="6"/>
            <a:endCxn id="17" idx="2"/>
          </p:cNvCxnSpPr>
          <p:nvPr/>
        </p:nvCxnSpPr>
        <p:spPr bwMode="auto">
          <a:xfrm flipV="1">
            <a:off x="3835828" y="4072815"/>
            <a:ext cx="1022877" cy="13949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4" name="Straight Arrow Connector 43"/>
          <p:cNvCxnSpPr>
            <a:stCxn id="17" idx="6"/>
            <a:endCxn id="16" idx="2"/>
          </p:cNvCxnSpPr>
          <p:nvPr/>
        </p:nvCxnSpPr>
        <p:spPr bwMode="auto">
          <a:xfrm>
            <a:off x="5049205" y="4072815"/>
            <a:ext cx="828573" cy="289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6" name="Straight Arrow Connector 45"/>
          <p:cNvCxnSpPr>
            <a:stCxn id="16" idx="6"/>
            <a:endCxn id="33" idx="2"/>
          </p:cNvCxnSpPr>
          <p:nvPr/>
        </p:nvCxnSpPr>
        <p:spPr bwMode="auto">
          <a:xfrm flipV="1">
            <a:off x="6068278" y="3550444"/>
            <a:ext cx="1204022" cy="525268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8" name="Straight Arrow Connector 47"/>
          <p:cNvCxnSpPr>
            <a:stCxn id="32" idx="7"/>
            <a:endCxn id="19" idx="2"/>
          </p:cNvCxnSpPr>
          <p:nvPr/>
        </p:nvCxnSpPr>
        <p:spPr bwMode="auto">
          <a:xfrm flipV="1">
            <a:off x="2034302" y="3037765"/>
            <a:ext cx="1457578" cy="44532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54" name="Straight Arrow Connector 53"/>
          <p:cNvCxnSpPr>
            <a:stCxn id="19" idx="6"/>
            <a:endCxn id="34" idx="2"/>
          </p:cNvCxnSpPr>
          <p:nvPr/>
        </p:nvCxnSpPr>
        <p:spPr bwMode="auto">
          <a:xfrm>
            <a:off x="3682380" y="3037765"/>
            <a:ext cx="2020404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56" name="Straight Arrow Connector 55"/>
          <p:cNvCxnSpPr>
            <a:stCxn id="34" idx="6"/>
            <a:endCxn id="33" idx="1"/>
          </p:cNvCxnSpPr>
          <p:nvPr/>
        </p:nvCxnSpPr>
        <p:spPr bwMode="auto">
          <a:xfrm>
            <a:off x="5893284" y="3037765"/>
            <a:ext cx="1406914" cy="445327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89" name="Straight Arrow Connector 88"/>
          <p:cNvCxnSpPr>
            <a:stCxn id="14" idx="7"/>
            <a:endCxn id="19" idx="3"/>
          </p:cNvCxnSpPr>
          <p:nvPr/>
        </p:nvCxnSpPr>
        <p:spPr bwMode="auto">
          <a:xfrm flipV="1">
            <a:off x="2739017" y="3105117"/>
            <a:ext cx="780761" cy="900346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91" name="Straight Arrow Connector 90"/>
          <p:cNvCxnSpPr>
            <a:stCxn id="18" idx="0"/>
            <a:endCxn id="19" idx="4"/>
          </p:cNvCxnSpPr>
          <p:nvPr/>
        </p:nvCxnSpPr>
        <p:spPr bwMode="auto">
          <a:xfrm flipH="1" flipV="1">
            <a:off x="3587130" y="3133015"/>
            <a:ext cx="153448" cy="85849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93" name="Straight Arrow Connector 92"/>
          <p:cNvCxnSpPr>
            <a:stCxn id="17" idx="7"/>
            <a:endCxn id="34" idx="3"/>
          </p:cNvCxnSpPr>
          <p:nvPr/>
        </p:nvCxnSpPr>
        <p:spPr bwMode="auto">
          <a:xfrm flipV="1">
            <a:off x="5021307" y="3105117"/>
            <a:ext cx="709375" cy="900346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95" name="Straight Arrow Connector 94"/>
          <p:cNvCxnSpPr>
            <a:stCxn id="16" idx="0"/>
            <a:endCxn id="34" idx="4"/>
          </p:cNvCxnSpPr>
          <p:nvPr/>
        </p:nvCxnSpPr>
        <p:spPr bwMode="auto">
          <a:xfrm flipH="1" flipV="1">
            <a:off x="5798034" y="3133015"/>
            <a:ext cx="174994" cy="847447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97" name="Straight Arrow Connector 96"/>
          <p:cNvCxnSpPr>
            <a:stCxn id="17" idx="1"/>
            <a:endCxn id="19" idx="5"/>
          </p:cNvCxnSpPr>
          <p:nvPr/>
        </p:nvCxnSpPr>
        <p:spPr bwMode="auto">
          <a:xfrm flipH="1" flipV="1">
            <a:off x="3654482" y="3105117"/>
            <a:ext cx="1232121" cy="900346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23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err="1" smtClean="0"/>
              <a:t>Seperating</a:t>
            </a:r>
            <a:r>
              <a:rPr lang="en-US" dirty="0" smtClean="0"/>
              <a:t> 4-cycles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4"/>
            </p:cNvCxnSpPr>
            <p:nvPr/>
          </p:nvCxnSpPr>
          <p:spPr bwMode="auto">
            <a:xfrm flipV="1">
              <a:off x="7617488" y="3729911"/>
              <a:ext cx="284864" cy="122890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6" y="1138222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10569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64561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29541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err="1" smtClean="0"/>
              <a:t>Seperating</a:t>
            </a:r>
            <a:r>
              <a:rPr lang="en-US" dirty="0" smtClean="0"/>
              <a:t>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4"/>
            </p:cNvCxnSpPr>
            <p:nvPr/>
          </p:nvCxnSpPr>
          <p:spPr bwMode="auto">
            <a:xfrm flipV="1">
              <a:off x="7617488" y="3729911"/>
              <a:ext cx="284864" cy="122890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6" y="1138222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10569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64561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29541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 flipV="1">
            <a:off x="7617506" y="3726928"/>
            <a:ext cx="284864" cy="12289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triangle" w="lg" len="lg"/>
                <a:tailEnd type="non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96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∞-</a:t>
            </a:r>
            <a:r>
              <a:rPr lang="nl-NL" dirty="0" err="1"/>
              <a:t>sided</a:t>
            </a:r>
            <a:r>
              <a:rPr lang="nl-NL" dirty="0"/>
              <a:t> </a:t>
            </a:r>
            <a:r>
              <a:rPr lang="nl-NL" dirty="0" err="1" smtClean="0"/>
              <a:t>duals</a:t>
            </a:r>
            <a:endParaRPr lang="nl-NL" u="sng" dirty="0"/>
          </a:p>
        </p:txBody>
      </p:sp>
      <p:sp>
        <p:nvSpPr>
          <p:cNvPr id="196" name="Content Placeholder 19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Exterior vertices</a:t>
            </a:r>
          </a:p>
          <a:p>
            <a:r>
              <a:rPr lang="en-US" dirty="0" err="1" smtClean="0"/>
              <a:t>Seperating</a:t>
            </a:r>
            <a:r>
              <a:rPr lang="en-US" dirty="0" smtClean="0"/>
              <a:t> 4-cycles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monocolored</a:t>
            </a:r>
            <a:r>
              <a:rPr lang="en-US" dirty="0" smtClean="0"/>
              <a:t> triangles</a:t>
            </a:r>
          </a:p>
          <a:p>
            <a:r>
              <a:rPr lang="en-US" dirty="0" smtClean="0"/>
              <a:t>Problem!</a:t>
            </a:r>
          </a:p>
        </p:txBody>
      </p:sp>
      <p:grpSp>
        <p:nvGrpSpPr>
          <p:cNvPr id="303" name="Group 302"/>
          <p:cNvGrpSpPr/>
          <p:nvPr/>
        </p:nvGrpSpPr>
        <p:grpSpPr>
          <a:xfrm>
            <a:off x="5025594" y="1494895"/>
            <a:ext cx="3328150" cy="4381132"/>
            <a:chOff x="5025594" y="1494895"/>
            <a:chExt cx="3328150" cy="4381132"/>
          </a:xfrm>
        </p:grpSpPr>
        <p:sp>
          <p:nvSpPr>
            <p:cNvPr id="4" name="Oval 43"/>
            <p:cNvSpPr>
              <a:spLocks noChangeArrowheads="1"/>
            </p:cNvSpPr>
            <p:nvPr/>
          </p:nvSpPr>
          <p:spPr bwMode="auto">
            <a:xfrm>
              <a:off x="5381737" y="354576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502559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8175944" y="1494895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58"/>
            <p:cNvSpPr>
              <a:spLocks noChangeArrowheads="1"/>
            </p:cNvSpPr>
            <p:nvPr/>
          </p:nvSpPr>
          <p:spPr bwMode="auto">
            <a:xfrm>
              <a:off x="502559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Rectangle 58"/>
            <p:cNvSpPr>
              <a:spLocks noChangeArrowheads="1"/>
            </p:cNvSpPr>
            <p:nvPr/>
          </p:nvSpPr>
          <p:spPr bwMode="auto">
            <a:xfrm>
              <a:off x="8175944" y="5698227"/>
              <a:ext cx="177800" cy="177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7807102" y="3539411"/>
              <a:ext cx="190500" cy="190500"/>
            </a:xfrm>
            <a:prstGeom prst="ellipse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>
              <a:stCxn id="7" idx="0"/>
              <a:endCxn id="5" idx="2"/>
            </p:cNvCxnSpPr>
            <p:nvPr/>
          </p:nvCxnSpPr>
          <p:spPr bwMode="auto">
            <a:xfrm flipV="1">
              <a:off x="511449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 bwMode="auto">
            <a:xfrm>
              <a:off x="5203394" y="1583795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8264844" y="1672695"/>
              <a:ext cx="0" cy="402553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" name="Straight Connector 16"/>
            <p:cNvCxnSpPr>
              <a:endCxn id="8" idx="1"/>
            </p:cNvCxnSpPr>
            <p:nvPr/>
          </p:nvCxnSpPr>
          <p:spPr bwMode="auto">
            <a:xfrm>
              <a:off x="5203394" y="5787127"/>
              <a:ext cx="2972550" cy="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" name="Straight Connector 18"/>
            <p:cNvCxnSpPr>
              <a:stCxn id="7" idx="0"/>
              <a:endCxn id="4" idx="4"/>
            </p:cNvCxnSpPr>
            <p:nvPr/>
          </p:nvCxnSpPr>
          <p:spPr bwMode="auto">
            <a:xfrm flipV="1">
              <a:off x="5114494" y="3736261"/>
              <a:ext cx="362493" cy="19619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1" name="Straight Connector 20"/>
            <p:cNvCxnSpPr>
              <a:stCxn id="4" idx="0"/>
              <a:endCxn id="5" idx="2"/>
            </p:cNvCxnSpPr>
            <p:nvPr/>
          </p:nvCxnSpPr>
          <p:spPr bwMode="auto">
            <a:xfrm flipH="1" flipV="1">
              <a:off x="5114494" y="1672695"/>
              <a:ext cx="362493" cy="18730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3" name="Straight Connector 22"/>
            <p:cNvCxnSpPr>
              <a:stCxn id="9" idx="0"/>
              <a:endCxn id="6" idx="2"/>
            </p:cNvCxnSpPr>
            <p:nvPr/>
          </p:nvCxnSpPr>
          <p:spPr bwMode="auto">
            <a:xfrm flipV="1">
              <a:off x="7902352" y="1672695"/>
              <a:ext cx="362492" cy="18667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" name="Straight Connector 24"/>
            <p:cNvCxnSpPr>
              <a:stCxn id="9" idx="4"/>
              <a:endCxn id="8" idx="0"/>
            </p:cNvCxnSpPr>
            <p:nvPr/>
          </p:nvCxnSpPr>
          <p:spPr bwMode="auto">
            <a:xfrm>
              <a:off x="7902352" y="3729911"/>
              <a:ext cx="362492" cy="196831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" name="Straight Connector 27"/>
            <p:cNvCxnSpPr>
              <a:stCxn id="4" idx="6"/>
              <a:endCxn id="9" idx="2"/>
            </p:cNvCxnSpPr>
            <p:nvPr/>
          </p:nvCxnSpPr>
          <p:spPr bwMode="auto">
            <a:xfrm flipV="1">
              <a:off x="5572237" y="3634661"/>
              <a:ext cx="2234865" cy="6350"/>
            </a:xfrm>
            <a:prstGeom prst="line">
              <a:avLst/>
            </a:prstGeom>
            <a:noFill/>
            <a:ln w="539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6135502" y="1772195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20923" y="225661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7017412" y="1778061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6589612" y="2258389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7476242" y="226128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5741123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6595496" y="27521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7469759" y="2765704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43"/>
            <p:cNvSpPr>
              <a:spLocks noChangeArrowheads="1"/>
            </p:cNvSpPr>
            <p:nvPr/>
          </p:nvSpPr>
          <p:spPr bwMode="auto">
            <a:xfrm>
              <a:off x="7024232" y="3210167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6155359" y="322106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>
              <a:stCxn id="49" idx="5"/>
              <a:endCxn id="53" idx="1"/>
            </p:cNvCxnSpPr>
            <p:nvPr/>
          </p:nvCxnSpPr>
          <p:spPr bwMode="auto">
            <a:xfrm>
              <a:off x="5903725" y="2928306"/>
              <a:ext cx="279532" cy="3206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3" idx="6"/>
              <a:endCxn id="52" idx="2"/>
            </p:cNvCxnSpPr>
            <p:nvPr/>
          </p:nvCxnSpPr>
          <p:spPr bwMode="auto">
            <a:xfrm flipV="1">
              <a:off x="6345859" y="3305417"/>
              <a:ext cx="678373" cy="1090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stCxn id="52" idx="7"/>
              <a:endCxn id="51" idx="3"/>
            </p:cNvCxnSpPr>
            <p:nvPr/>
          </p:nvCxnSpPr>
          <p:spPr bwMode="auto">
            <a:xfrm flipV="1">
              <a:off x="7186834" y="2928306"/>
              <a:ext cx="310823" cy="3097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1" name="Straight Connector 60"/>
            <p:cNvCxnSpPr>
              <a:stCxn id="51" idx="0"/>
              <a:endCxn id="48" idx="4"/>
            </p:cNvCxnSpPr>
            <p:nvPr/>
          </p:nvCxnSpPr>
          <p:spPr bwMode="auto">
            <a:xfrm flipV="1">
              <a:off x="7565009" y="2451784"/>
              <a:ext cx="6483" cy="3139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3" name="Straight Connector 62"/>
            <p:cNvCxnSpPr>
              <a:stCxn id="48" idx="1"/>
              <a:endCxn id="46" idx="5"/>
            </p:cNvCxnSpPr>
            <p:nvPr/>
          </p:nvCxnSpPr>
          <p:spPr bwMode="auto">
            <a:xfrm flipH="1" flipV="1">
              <a:off x="7180014" y="1940663"/>
              <a:ext cx="324126" cy="34851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5" name="Straight Connector 64"/>
            <p:cNvCxnSpPr>
              <a:stCxn id="44" idx="6"/>
              <a:endCxn id="46" idx="2"/>
            </p:cNvCxnSpPr>
            <p:nvPr/>
          </p:nvCxnSpPr>
          <p:spPr bwMode="auto">
            <a:xfrm>
              <a:off x="6326002" y="1867445"/>
              <a:ext cx="691410" cy="586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7" name="Straight Connector 66"/>
            <p:cNvCxnSpPr>
              <a:stCxn id="45" idx="0"/>
              <a:endCxn id="44" idx="3"/>
            </p:cNvCxnSpPr>
            <p:nvPr/>
          </p:nvCxnSpPr>
          <p:spPr bwMode="auto">
            <a:xfrm flipV="1">
              <a:off x="5816173" y="1934797"/>
              <a:ext cx="347227" cy="32181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69" name="Straight Connector 68"/>
            <p:cNvCxnSpPr>
              <a:stCxn id="49" idx="0"/>
              <a:endCxn id="45" idx="4"/>
            </p:cNvCxnSpPr>
            <p:nvPr/>
          </p:nvCxnSpPr>
          <p:spPr bwMode="auto">
            <a:xfrm flipH="1" flipV="1">
              <a:off x="5816173" y="2447111"/>
              <a:ext cx="20200" cy="31859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1" name="Straight Connector 70"/>
            <p:cNvCxnSpPr>
              <a:stCxn id="49" idx="6"/>
              <a:endCxn id="50" idx="2"/>
            </p:cNvCxnSpPr>
            <p:nvPr/>
          </p:nvCxnSpPr>
          <p:spPr bwMode="auto">
            <a:xfrm flipV="1">
              <a:off x="5931623" y="2847354"/>
              <a:ext cx="66387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/>
            <p:cNvCxnSpPr>
              <a:stCxn id="53" idx="7"/>
              <a:endCxn id="50" idx="3"/>
            </p:cNvCxnSpPr>
            <p:nvPr/>
          </p:nvCxnSpPr>
          <p:spPr bwMode="auto">
            <a:xfrm flipV="1">
              <a:off x="6317961" y="2914706"/>
              <a:ext cx="305433" cy="3342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5" name="Straight Connector 74"/>
            <p:cNvCxnSpPr>
              <a:stCxn id="52" idx="1"/>
              <a:endCxn id="50" idx="5"/>
            </p:cNvCxnSpPr>
            <p:nvPr/>
          </p:nvCxnSpPr>
          <p:spPr bwMode="auto">
            <a:xfrm flipH="1" flipV="1">
              <a:off x="6758098" y="2914706"/>
              <a:ext cx="294032" cy="32335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7" name="Straight Connector 76"/>
            <p:cNvCxnSpPr>
              <a:stCxn id="51" idx="2"/>
              <a:endCxn id="50" idx="6"/>
            </p:cNvCxnSpPr>
            <p:nvPr/>
          </p:nvCxnSpPr>
          <p:spPr bwMode="auto">
            <a:xfrm flipH="1" flipV="1">
              <a:off x="6785996" y="2847354"/>
              <a:ext cx="683763" cy="136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0" name="Straight Connector 79"/>
            <p:cNvCxnSpPr>
              <a:stCxn id="48" idx="2"/>
              <a:endCxn id="47" idx="6"/>
            </p:cNvCxnSpPr>
            <p:nvPr/>
          </p:nvCxnSpPr>
          <p:spPr bwMode="auto">
            <a:xfrm flipH="1" flipV="1">
              <a:off x="6780112" y="2353639"/>
              <a:ext cx="696130" cy="28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2" name="Straight Connector 81"/>
            <p:cNvCxnSpPr>
              <a:stCxn id="47" idx="7"/>
              <a:endCxn id="46" idx="3"/>
            </p:cNvCxnSpPr>
            <p:nvPr/>
          </p:nvCxnSpPr>
          <p:spPr bwMode="auto">
            <a:xfrm flipV="1">
              <a:off x="6752214" y="1940663"/>
              <a:ext cx="293096" cy="34562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4" name="Straight Connector 83"/>
            <p:cNvCxnSpPr>
              <a:stCxn id="44" idx="5"/>
              <a:endCxn id="47" idx="1"/>
            </p:cNvCxnSpPr>
            <p:nvPr/>
          </p:nvCxnSpPr>
          <p:spPr bwMode="auto">
            <a:xfrm>
              <a:off x="6298104" y="1934797"/>
              <a:ext cx="319406" cy="35149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86" name="Straight Connector 85"/>
            <p:cNvCxnSpPr>
              <a:stCxn id="45" idx="6"/>
              <a:endCxn id="47" idx="2"/>
            </p:cNvCxnSpPr>
            <p:nvPr/>
          </p:nvCxnSpPr>
          <p:spPr bwMode="auto">
            <a:xfrm>
              <a:off x="5911423" y="2351861"/>
              <a:ext cx="678189" cy="177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101" name="Oval 43"/>
            <p:cNvSpPr>
              <a:spLocks noChangeArrowheads="1"/>
            </p:cNvSpPr>
            <p:nvPr/>
          </p:nvSpPr>
          <p:spPr bwMode="auto">
            <a:xfrm>
              <a:off x="6150755" y="2509380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Oval 43"/>
            <p:cNvSpPr>
              <a:spLocks noChangeArrowheads="1"/>
            </p:cNvSpPr>
            <p:nvPr/>
          </p:nvSpPr>
          <p:spPr bwMode="auto">
            <a:xfrm>
              <a:off x="7012447" y="2493828"/>
              <a:ext cx="190500" cy="1905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4" name="Straight Connector 103"/>
            <p:cNvCxnSpPr>
              <a:stCxn id="49" idx="7"/>
              <a:endCxn id="101" idx="3"/>
            </p:cNvCxnSpPr>
            <p:nvPr/>
          </p:nvCxnSpPr>
          <p:spPr bwMode="auto">
            <a:xfrm flipV="1">
              <a:off x="5903725" y="2671982"/>
              <a:ext cx="274928" cy="1216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6" name="Straight Connector 105"/>
            <p:cNvCxnSpPr>
              <a:stCxn id="45" idx="5"/>
              <a:endCxn id="101" idx="1"/>
            </p:cNvCxnSpPr>
            <p:nvPr/>
          </p:nvCxnSpPr>
          <p:spPr bwMode="auto">
            <a:xfrm>
              <a:off x="5883525" y="2419213"/>
              <a:ext cx="295128" cy="11806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8" name="Straight Connector 107"/>
            <p:cNvCxnSpPr>
              <a:stCxn id="101" idx="7"/>
              <a:endCxn id="47" idx="3"/>
            </p:cNvCxnSpPr>
            <p:nvPr/>
          </p:nvCxnSpPr>
          <p:spPr bwMode="auto">
            <a:xfrm flipV="1">
              <a:off x="6313357" y="2420991"/>
              <a:ext cx="304153" cy="1162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0" name="Straight Connector 109"/>
            <p:cNvCxnSpPr>
              <a:stCxn id="101" idx="6"/>
              <a:endCxn id="102" idx="2"/>
            </p:cNvCxnSpPr>
            <p:nvPr/>
          </p:nvCxnSpPr>
          <p:spPr bwMode="auto">
            <a:xfrm flipV="1">
              <a:off x="6341255" y="2589078"/>
              <a:ext cx="671192" cy="1555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2" name="Straight Connector 111"/>
            <p:cNvCxnSpPr>
              <a:stCxn id="101" idx="5"/>
              <a:endCxn id="50" idx="1"/>
            </p:cNvCxnSpPr>
            <p:nvPr/>
          </p:nvCxnSpPr>
          <p:spPr bwMode="auto">
            <a:xfrm>
              <a:off x="6313357" y="2671982"/>
              <a:ext cx="310037" cy="10802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4" name="Straight Connector 113"/>
            <p:cNvCxnSpPr>
              <a:stCxn id="50" idx="7"/>
              <a:endCxn id="102" idx="3"/>
            </p:cNvCxnSpPr>
            <p:nvPr/>
          </p:nvCxnSpPr>
          <p:spPr bwMode="auto">
            <a:xfrm flipV="1">
              <a:off x="6758098" y="2656430"/>
              <a:ext cx="282247" cy="1235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6" name="Straight Connector 115"/>
            <p:cNvCxnSpPr>
              <a:stCxn id="47" idx="5"/>
              <a:endCxn id="102" idx="1"/>
            </p:cNvCxnSpPr>
            <p:nvPr/>
          </p:nvCxnSpPr>
          <p:spPr bwMode="auto">
            <a:xfrm>
              <a:off x="6752214" y="2420991"/>
              <a:ext cx="288131" cy="10073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18" name="Straight Connector 117"/>
            <p:cNvCxnSpPr>
              <a:stCxn id="102" idx="5"/>
              <a:endCxn id="51" idx="1"/>
            </p:cNvCxnSpPr>
            <p:nvPr/>
          </p:nvCxnSpPr>
          <p:spPr bwMode="auto">
            <a:xfrm>
              <a:off x="7175049" y="2656430"/>
              <a:ext cx="322608" cy="13717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20" name="Straight Connector 119"/>
            <p:cNvCxnSpPr>
              <a:stCxn id="102" idx="7"/>
              <a:endCxn id="48" idx="3"/>
            </p:cNvCxnSpPr>
            <p:nvPr/>
          </p:nvCxnSpPr>
          <p:spPr bwMode="auto">
            <a:xfrm flipV="1">
              <a:off x="7175049" y="2423886"/>
              <a:ext cx="329091" cy="978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99" name="Straight Connector 198"/>
            <p:cNvCxnSpPr>
              <a:stCxn id="4" idx="5"/>
            </p:cNvCxnSpPr>
            <p:nvPr/>
          </p:nvCxnSpPr>
          <p:spPr bwMode="auto">
            <a:xfrm>
              <a:off x="5544339" y="3708363"/>
              <a:ext cx="625702" cy="248292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1" name="Straight Connector 200"/>
            <p:cNvCxnSpPr>
              <a:stCxn id="4" idx="4"/>
            </p:cNvCxnSpPr>
            <p:nvPr/>
          </p:nvCxnSpPr>
          <p:spPr bwMode="auto">
            <a:xfrm>
              <a:off x="5476987" y="3736261"/>
              <a:ext cx="278475" cy="704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03" name="Straight Connector 202"/>
            <p:cNvCxnSpPr>
              <a:stCxn id="7" idx="0"/>
              <a:endCxn id="209" idx="3"/>
            </p:cNvCxnSpPr>
            <p:nvPr/>
          </p:nvCxnSpPr>
          <p:spPr bwMode="auto">
            <a:xfrm flipV="1">
              <a:off x="5114494" y="4584427"/>
              <a:ext cx="619454" cy="111380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grpSp>
          <p:nvGrpSpPr>
            <p:cNvPr id="245" name="Group 244"/>
            <p:cNvGrpSpPr/>
            <p:nvPr/>
          </p:nvGrpSpPr>
          <p:grpSpPr>
            <a:xfrm>
              <a:off x="5706050" y="3937409"/>
              <a:ext cx="1945819" cy="1639373"/>
              <a:chOff x="5873323" y="2284682"/>
              <a:chExt cx="1945819" cy="1639373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6287902" y="2284682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Oval 43"/>
              <p:cNvSpPr>
                <a:spLocks noChangeArrowheads="1"/>
              </p:cNvSpPr>
              <p:nvPr/>
            </p:nvSpPr>
            <p:spPr bwMode="auto">
              <a:xfrm>
                <a:off x="5873323" y="276909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Oval 43"/>
              <p:cNvSpPr>
                <a:spLocks noChangeArrowheads="1"/>
              </p:cNvSpPr>
              <p:nvPr/>
            </p:nvSpPr>
            <p:spPr bwMode="auto">
              <a:xfrm>
                <a:off x="7169812" y="2290548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Oval 43"/>
              <p:cNvSpPr>
                <a:spLocks noChangeArrowheads="1"/>
              </p:cNvSpPr>
              <p:nvPr/>
            </p:nvSpPr>
            <p:spPr bwMode="auto">
              <a:xfrm>
                <a:off x="6742012" y="2770876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Oval 43"/>
              <p:cNvSpPr>
                <a:spLocks noChangeArrowheads="1"/>
              </p:cNvSpPr>
              <p:nvPr/>
            </p:nvSpPr>
            <p:spPr bwMode="auto">
              <a:xfrm>
                <a:off x="7628642" y="277377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" name="Oval 43"/>
              <p:cNvSpPr>
                <a:spLocks noChangeArrowheads="1"/>
              </p:cNvSpPr>
              <p:nvPr/>
            </p:nvSpPr>
            <p:spPr bwMode="auto">
              <a:xfrm>
                <a:off x="5893523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4" name="Oval 43"/>
              <p:cNvSpPr>
                <a:spLocks noChangeArrowheads="1"/>
              </p:cNvSpPr>
              <p:nvPr/>
            </p:nvSpPr>
            <p:spPr bwMode="auto">
              <a:xfrm>
                <a:off x="6747896" y="32645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" name="Oval 43"/>
              <p:cNvSpPr>
                <a:spLocks noChangeArrowheads="1"/>
              </p:cNvSpPr>
              <p:nvPr/>
            </p:nvSpPr>
            <p:spPr bwMode="auto">
              <a:xfrm>
                <a:off x="7622159" y="3278191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6" name="Oval 43"/>
              <p:cNvSpPr>
                <a:spLocks noChangeArrowheads="1"/>
              </p:cNvSpPr>
              <p:nvPr/>
            </p:nvSpPr>
            <p:spPr bwMode="auto">
              <a:xfrm>
                <a:off x="7176632" y="3722654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Oval 43"/>
              <p:cNvSpPr>
                <a:spLocks noChangeArrowheads="1"/>
              </p:cNvSpPr>
              <p:nvPr/>
            </p:nvSpPr>
            <p:spPr bwMode="auto">
              <a:xfrm>
                <a:off x="6307759" y="373355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18" name="Straight Connector 217"/>
              <p:cNvCxnSpPr>
                <a:stCxn id="213" idx="5"/>
                <a:endCxn id="217" idx="1"/>
              </p:cNvCxnSpPr>
              <p:nvPr/>
            </p:nvCxnSpPr>
            <p:spPr bwMode="auto">
              <a:xfrm>
                <a:off x="6056125" y="3440793"/>
                <a:ext cx="279532" cy="3206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19" name="Straight Connector 218"/>
              <p:cNvCxnSpPr>
                <a:stCxn id="217" idx="6"/>
                <a:endCxn id="216" idx="2"/>
              </p:cNvCxnSpPr>
              <p:nvPr/>
            </p:nvCxnSpPr>
            <p:spPr bwMode="auto">
              <a:xfrm flipV="1">
                <a:off x="6498259" y="3817904"/>
                <a:ext cx="678373" cy="10901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0" name="Straight Connector 219"/>
              <p:cNvCxnSpPr>
                <a:stCxn id="216" idx="7"/>
                <a:endCxn id="215" idx="3"/>
              </p:cNvCxnSpPr>
              <p:nvPr/>
            </p:nvCxnSpPr>
            <p:spPr bwMode="auto">
              <a:xfrm flipV="1">
                <a:off x="7339234" y="3440793"/>
                <a:ext cx="310823" cy="3097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1" name="Straight Connector 220"/>
              <p:cNvCxnSpPr>
                <a:stCxn id="215" idx="0"/>
                <a:endCxn id="212" idx="4"/>
              </p:cNvCxnSpPr>
              <p:nvPr/>
            </p:nvCxnSpPr>
            <p:spPr bwMode="auto">
              <a:xfrm flipV="1">
                <a:off x="7717409" y="2964271"/>
                <a:ext cx="6483" cy="3139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2" name="Straight Connector 221"/>
              <p:cNvCxnSpPr>
                <a:stCxn id="212" idx="1"/>
                <a:endCxn id="210" idx="5"/>
              </p:cNvCxnSpPr>
              <p:nvPr/>
            </p:nvCxnSpPr>
            <p:spPr bwMode="auto">
              <a:xfrm flipH="1" flipV="1">
                <a:off x="7332414" y="2453150"/>
                <a:ext cx="324126" cy="3485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3" name="Straight Connector 222"/>
              <p:cNvCxnSpPr>
                <a:stCxn id="208" idx="6"/>
                <a:endCxn id="210" idx="2"/>
              </p:cNvCxnSpPr>
              <p:nvPr/>
            </p:nvCxnSpPr>
            <p:spPr bwMode="auto">
              <a:xfrm>
                <a:off x="6478402" y="2379932"/>
                <a:ext cx="691410" cy="58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4" name="Straight Connector 223"/>
              <p:cNvCxnSpPr>
                <a:stCxn id="209" idx="0"/>
                <a:endCxn id="208" idx="3"/>
              </p:cNvCxnSpPr>
              <p:nvPr/>
            </p:nvCxnSpPr>
            <p:spPr bwMode="auto">
              <a:xfrm flipV="1">
                <a:off x="5968573" y="2447284"/>
                <a:ext cx="347227" cy="32181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5" name="Straight Connector 224"/>
              <p:cNvCxnSpPr>
                <a:stCxn id="213" idx="0"/>
                <a:endCxn id="209" idx="4"/>
              </p:cNvCxnSpPr>
              <p:nvPr/>
            </p:nvCxnSpPr>
            <p:spPr bwMode="auto">
              <a:xfrm flipH="1" flipV="1">
                <a:off x="5968573" y="2959598"/>
                <a:ext cx="20200" cy="318593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6" name="Straight Connector 225"/>
              <p:cNvCxnSpPr>
                <a:stCxn id="213" idx="6"/>
                <a:endCxn id="214" idx="2"/>
              </p:cNvCxnSpPr>
              <p:nvPr/>
            </p:nvCxnSpPr>
            <p:spPr bwMode="auto">
              <a:xfrm flipV="1">
                <a:off x="6084023" y="3359841"/>
                <a:ext cx="66387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7" name="Straight Connector 226"/>
              <p:cNvCxnSpPr>
                <a:stCxn id="217" idx="7"/>
                <a:endCxn id="214" idx="3"/>
              </p:cNvCxnSpPr>
              <p:nvPr/>
            </p:nvCxnSpPr>
            <p:spPr bwMode="auto">
              <a:xfrm flipV="1">
                <a:off x="6470361" y="3427193"/>
                <a:ext cx="305433" cy="33426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8" name="Straight Connector 227"/>
              <p:cNvCxnSpPr>
                <a:stCxn id="216" idx="1"/>
                <a:endCxn id="214" idx="5"/>
              </p:cNvCxnSpPr>
              <p:nvPr/>
            </p:nvCxnSpPr>
            <p:spPr bwMode="auto">
              <a:xfrm flipH="1" flipV="1">
                <a:off x="6910498" y="3427193"/>
                <a:ext cx="294032" cy="323359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29" name="Straight Connector 228"/>
              <p:cNvCxnSpPr>
                <a:stCxn id="215" idx="2"/>
                <a:endCxn id="214" idx="6"/>
              </p:cNvCxnSpPr>
              <p:nvPr/>
            </p:nvCxnSpPr>
            <p:spPr bwMode="auto">
              <a:xfrm flipH="1" flipV="1">
                <a:off x="6938396" y="3359841"/>
                <a:ext cx="683763" cy="136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0" name="Straight Connector 229"/>
              <p:cNvCxnSpPr>
                <a:stCxn id="212" idx="2"/>
                <a:endCxn id="211" idx="6"/>
              </p:cNvCxnSpPr>
              <p:nvPr/>
            </p:nvCxnSpPr>
            <p:spPr bwMode="auto">
              <a:xfrm flipH="1" flipV="1">
                <a:off x="6932512" y="2866126"/>
                <a:ext cx="696130" cy="289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1" name="Straight Connector 230"/>
              <p:cNvCxnSpPr>
                <a:stCxn id="211" idx="7"/>
                <a:endCxn id="210" idx="3"/>
              </p:cNvCxnSpPr>
              <p:nvPr/>
            </p:nvCxnSpPr>
            <p:spPr bwMode="auto">
              <a:xfrm flipV="1">
                <a:off x="6904614" y="2453150"/>
                <a:ext cx="293096" cy="345624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2" name="Straight Connector 231"/>
              <p:cNvCxnSpPr>
                <a:stCxn id="208" idx="5"/>
                <a:endCxn id="211" idx="1"/>
              </p:cNvCxnSpPr>
              <p:nvPr/>
            </p:nvCxnSpPr>
            <p:spPr bwMode="auto">
              <a:xfrm>
                <a:off x="6450504" y="2447284"/>
                <a:ext cx="319406" cy="35149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3" name="Straight Connector 232"/>
              <p:cNvCxnSpPr>
                <a:stCxn id="209" idx="6"/>
                <a:endCxn id="211" idx="2"/>
              </p:cNvCxnSpPr>
              <p:nvPr/>
            </p:nvCxnSpPr>
            <p:spPr bwMode="auto">
              <a:xfrm>
                <a:off x="6063823" y="2864348"/>
                <a:ext cx="678189" cy="17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sp>
            <p:nvSpPr>
              <p:cNvPr id="234" name="Oval 43"/>
              <p:cNvSpPr>
                <a:spLocks noChangeArrowheads="1"/>
              </p:cNvSpPr>
              <p:nvPr/>
            </p:nvSpPr>
            <p:spPr bwMode="auto">
              <a:xfrm>
                <a:off x="6303155" y="3021867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Oval 43"/>
              <p:cNvSpPr>
                <a:spLocks noChangeArrowheads="1"/>
              </p:cNvSpPr>
              <p:nvPr/>
            </p:nvSpPr>
            <p:spPr bwMode="auto">
              <a:xfrm>
                <a:off x="7164847" y="3006315"/>
                <a:ext cx="190500" cy="19050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" name="Straight Connector 235"/>
              <p:cNvCxnSpPr>
                <a:stCxn id="213" idx="7"/>
                <a:endCxn id="234" idx="3"/>
              </p:cNvCxnSpPr>
              <p:nvPr/>
            </p:nvCxnSpPr>
            <p:spPr bwMode="auto">
              <a:xfrm flipV="1">
                <a:off x="6056125" y="3184469"/>
                <a:ext cx="274928" cy="1216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7" name="Straight Connector 236"/>
              <p:cNvCxnSpPr>
                <a:stCxn id="209" idx="5"/>
                <a:endCxn id="234" idx="1"/>
              </p:cNvCxnSpPr>
              <p:nvPr/>
            </p:nvCxnSpPr>
            <p:spPr bwMode="auto">
              <a:xfrm>
                <a:off x="6035925" y="2931700"/>
                <a:ext cx="295128" cy="11806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8" name="Straight Connector 237"/>
              <p:cNvCxnSpPr>
                <a:stCxn id="234" idx="7"/>
                <a:endCxn id="211" idx="3"/>
              </p:cNvCxnSpPr>
              <p:nvPr/>
            </p:nvCxnSpPr>
            <p:spPr bwMode="auto">
              <a:xfrm flipV="1">
                <a:off x="6465757" y="2933478"/>
                <a:ext cx="304153" cy="116287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39" name="Straight Connector 238"/>
              <p:cNvCxnSpPr>
                <a:stCxn id="234" idx="6"/>
                <a:endCxn id="235" idx="2"/>
              </p:cNvCxnSpPr>
              <p:nvPr/>
            </p:nvCxnSpPr>
            <p:spPr bwMode="auto">
              <a:xfrm flipV="1">
                <a:off x="6493655" y="3101565"/>
                <a:ext cx="671192" cy="1555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0" name="Straight Connector 239"/>
              <p:cNvCxnSpPr>
                <a:stCxn id="234" idx="5"/>
                <a:endCxn id="214" idx="1"/>
              </p:cNvCxnSpPr>
              <p:nvPr/>
            </p:nvCxnSpPr>
            <p:spPr bwMode="auto">
              <a:xfrm>
                <a:off x="6465757" y="3184469"/>
                <a:ext cx="310037" cy="10802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1" name="Straight Connector 240"/>
              <p:cNvCxnSpPr>
                <a:stCxn id="214" idx="7"/>
                <a:endCxn id="235" idx="3"/>
              </p:cNvCxnSpPr>
              <p:nvPr/>
            </p:nvCxnSpPr>
            <p:spPr bwMode="auto">
              <a:xfrm flipV="1">
                <a:off x="6910498" y="3168917"/>
                <a:ext cx="282247" cy="1235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2" name="Straight Connector 241"/>
              <p:cNvCxnSpPr>
                <a:stCxn id="211" idx="5"/>
                <a:endCxn id="235" idx="1"/>
              </p:cNvCxnSpPr>
              <p:nvPr/>
            </p:nvCxnSpPr>
            <p:spPr bwMode="auto">
              <a:xfrm>
                <a:off x="6904614" y="2933478"/>
                <a:ext cx="288131" cy="1007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3" name="Straight Connector 242"/>
              <p:cNvCxnSpPr>
                <a:stCxn id="235" idx="5"/>
                <a:endCxn id="215" idx="1"/>
              </p:cNvCxnSpPr>
              <p:nvPr/>
            </p:nvCxnSpPr>
            <p:spPr bwMode="auto">
              <a:xfrm>
                <a:off x="7327449" y="3168917"/>
                <a:ext cx="322608" cy="1371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  <p:cxnSp>
            <p:nvCxnSpPr>
              <p:cNvPr id="244" name="Straight Connector 243"/>
              <p:cNvCxnSpPr>
                <a:stCxn id="235" idx="7"/>
                <a:endCxn id="212" idx="3"/>
              </p:cNvCxnSpPr>
              <p:nvPr/>
            </p:nvCxnSpPr>
            <p:spPr bwMode="auto">
              <a:xfrm flipV="1">
                <a:off x="7327449" y="2936373"/>
                <a:ext cx="329091" cy="9784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none" w="lg" len="lg"/>
                <a:tailEnd type="none" w="lg" len="lg"/>
              </a:ln>
              <a:effectLst/>
            </p:spPr>
          </p:cxnSp>
        </p:grpSp>
        <p:cxnSp>
          <p:nvCxnSpPr>
            <p:cNvPr id="249" name="Straight Connector 248"/>
            <p:cNvCxnSpPr>
              <a:endCxn id="213" idx="3"/>
            </p:cNvCxnSpPr>
            <p:nvPr/>
          </p:nvCxnSpPr>
          <p:spPr bwMode="auto">
            <a:xfrm flipV="1">
              <a:off x="5202568" y="5093520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1" name="Straight Connector 250"/>
            <p:cNvCxnSpPr>
              <a:stCxn id="7" idx="3"/>
              <a:endCxn id="217" idx="2"/>
            </p:cNvCxnSpPr>
            <p:nvPr/>
          </p:nvCxnSpPr>
          <p:spPr bwMode="auto">
            <a:xfrm flipV="1">
              <a:off x="5203394" y="5481532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3" name="Straight Connector 252"/>
            <p:cNvCxnSpPr>
              <a:stCxn id="8" idx="1"/>
              <a:endCxn id="217" idx="5"/>
            </p:cNvCxnSpPr>
            <p:nvPr/>
          </p:nvCxnSpPr>
          <p:spPr bwMode="auto">
            <a:xfrm flipH="1" flipV="1">
              <a:off x="6303088" y="5548884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5" name="Straight Connector 254"/>
            <p:cNvCxnSpPr>
              <a:stCxn id="8" idx="1"/>
              <a:endCxn id="216" idx="5"/>
            </p:cNvCxnSpPr>
            <p:nvPr/>
          </p:nvCxnSpPr>
          <p:spPr bwMode="auto">
            <a:xfrm flipH="1" flipV="1">
              <a:off x="7171961" y="5537983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57" name="Straight Connector 256"/>
            <p:cNvCxnSpPr>
              <a:endCxn id="215" idx="5"/>
            </p:cNvCxnSpPr>
            <p:nvPr/>
          </p:nvCxnSpPr>
          <p:spPr bwMode="auto">
            <a:xfrm flipH="1" flipV="1">
              <a:off x="7617488" y="5093520"/>
              <a:ext cx="567789" cy="62016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5" name="Straight Connector 264"/>
            <p:cNvCxnSpPr>
              <a:stCxn id="215" idx="7"/>
              <a:endCxn id="9" idx="4"/>
            </p:cNvCxnSpPr>
            <p:nvPr/>
          </p:nvCxnSpPr>
          <p:spPr bwMode="auto">
            <a:xfrm flipV="1">
              <a:off x="7617488" y="3729911"/>
              <a:ext cx="284864" cy="122890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67" name="Straight Connector 266"/>
            <p:cNvCxnSpPr>
              <a:stCxn id="212" idx="0"/>
              <a:endCxn id="9" idx="3"/>
            </p:cNvCxnSpPr>
            <p:nvPr/>
          </p:nvCxnSpPr>
          <p:spPr bwMode="auto">
            <a:xfrm flipV="1">
              <a:off x="7556619" y="3702013"/>
              <a:ext cx="278381" cy="724485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0" name="Straight Connector 269"/>
            <p:cNvCxnSpPr>
              <a:stCxn id="210" idx="7"/>
              <a:endCxn id="9" idx="3"/>
            </p:cNvCxnSpPr>
            <p:nvPr/>
          </p:nvCxnSpPr>
          <p:spPr bwMode="auto">
            <a:xfrm flipV="1">
              <a:off x="7165141" y="3702013"/>
              <a:ext cx="669859" cy="26916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2" name="Straight Connector 271"/>
            <p:cNvCxnSpPr>
              <a:stCxn id="4" idx="5"/>
              <a:endCxn id="210" idx="1"/>
            </p:cNvCxnSpPr>
            <p:nvPr/>
          </p:nvCxnSpPr>
          <p:spPr bwMode="auto">
            <a:xfrm>
              <a:off x="5544339" y="3708363"/>
              <a:ext cx="1486098" cy="26281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4" name="Straight Connector 273"/>
            <p:cNvCxnSpPr>
              <a:endCxn id="45" idx="1"/>
            </p:cNvCxnSpPr>
            <p:nvPr/>
          </p:nvCxnSpPr>
          <p:spPr bwMode="auto">
            <a:xfrm>
              <a:off x="5143526" y="1672383"/>
              <a:ext cx="605295" cy="612126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6" name="Straight Connector 275"/>
            <p:cNvCxnSpPr>
              <a:endCxn id="44" idx="2"/>
            </p:cNvCxnSpPr>
            <p:nvPr/>
          </p:nvCxnSpPr>
          <p:spPr bwMode="auto">
            <a:xfrm>
              <a:off x="5185541" y="1656464"/>
              <a:ext cx="949961" cy="210981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78" name="Straight Connector 277"/>
            <p:cNvCxnSpPr/>
            <p:nvPr/>
          </p:nvCxnSpPr>
          <p:spPr bwMode="auto">
            <a:xfrm>
              <a:off x="5210214" y="1586656"/>
              <a:ext cx="1841916" cy="222164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0" name="Straight Connector 279"/>
            <p:cNvCxnSpPr>
              <a:endCxn id="46" idx="6"/>
            </p:cNvCxnSpPr>
            <p:nvPr/>
          </p:nvCxnSpPr>
          <p:spPr bwMode="auto">
            <a:xfrm flipH="1">
              <a:off x="7207912" y="1646773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2" name="Straight Connector 281"/>
            <p:cNvCxnSpPr>
              <a:stCxn id="6" idx="2"/>
              <a:endCxn id="48" idx="7"/>
            </p:cNvCxnSpPr>
            <p:nvPr/>
          </p:nvCxnSpPr>
          <p:spPr bwMode="auto">
            <a:xfrm flipH="1">
              <a:off x="7638844" y="1672695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4" name="Straight Connector 283"/>
            <p:cNvCxnSpPr>
              <a:stCxn id="6" idx="2"/>
              <a:endCxn id="51" idx="7"/>
            </p:cNvCxnSpPr>
            <p:nvPr/>
          </p:nvCxnSpPr>
          <p:spPr bwMode="auto">
            <a:xfrm flipH="1">
              <a:off x="7632361" y="1672695"/>
              <a:ext cx="632483" cy="1120907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6" name="Straight Connector 285"/>
            <p:cNvCxnSpPr>
              <a:stCxn id="9" idx="1"/>
              <a:endCxn id="51" idx="5"/>
            </p:cNvCxnSpPr>
            <p:nvPr/>
          </p:nvCxnSpPr>
          <p:spPr bwMode="auto">
            <a:xfrm flipH="1" flipV="1">
              <a:off x="7632361" y="2928306"/>
              <a:ext cx="202639" cy="63900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88" name="Straight Connector 287"/>
            <p:cNvCxnSpPr>
              <a:stCxn id="9" idx="1"/>
              <a:endCxn id="52" idx="5"/>
            </p:cNvCxnSpPr>
            <p:nvPr/>
          </p:nvCxnSpPr>
          <p:spPr bwMode="auto">
            <a:xfrm flipH="1" flipV="1">
              <a:off x="7186834" y="3372769"/>
              <a:ext cx="648166" cy="194540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0" name="Straight Connector 289"/>
            <p:cNvCxnSpPr>
              <a:stCxn id="9" idx="1"/>
              <a:endCxn id="53" idx="5"/>
            </p:cNvCxnSpPr>
            <p:nvPr/>
          </p:nvCxnSpPr>
          <p:spPr bwMode="auto">
            <a:xfrm flipH="1" flipV="1">
              <a:off x="6317961" y="3383670"/>
              <a:ext cx="1517039" cy="18363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3" name="Straight Connector 292"/>
            <p:cNvCxnSpPr>
              <a:stCxn id="4" idx="7"/>
              <a:endCxn id="53" idx="3"/>
            </p:cNvCxnSpPr>
            <p:nvPr/>
          </p:nvCxnSpPr>
          <p:spPr bwMode="auto">
            <a:xfrm flipV="1">
              <a:off x="5544339" y="3383670"/>
              <a:ext cx="638918" cy="189989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5" name="Straight Connector 294"/>
            <p:cNvCxnSpPr>
              <a:stCxn id="4" idx="7"/>
              <a:endCxn id="49" idx="3"/>
            </p:cNvCxnSpPr>
            <p:nvPr/>
          </p:nvCxnSpPr>
          <p:spPr bwMode="auto">
            <a:xfrm flipV="1">
              <a:off x="5544339" y="2928306"/>
              <a:ext cx="224682" cy="645353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299" name="Straight Connector 298"/>
            <p:cNvCxnSpPr>
              <a:stCxn id="4" idx="0"/>
              <a:endCxn id="45" idx="3"/>
            </p:cNvCxnSpPr>
            <p:nvPr/>
          </p:nvCxnSpPr>
          <p:spPr bwMode="auto">
            <a:xfrm flipV="1">
              <a:off x="5476987" y="2419213"/>
              <a:ext cx="271834" cy="1126548"/>
            </a:xfrm>
            <a:prstGeom prst="lin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  <p:grpSp>
        <p:nvGrpSpPr>
          <p:cNvPr id="317" name="Group 316"/>
          <p:cNvGrpSpPr/>
          <p:nvPr/>
        </p:nvGrpSpPr>
        <p:grpSpPr>
          <a:xfrm>
            <a:off x="5112060" y="3744035"/>
            <a:ext cx="1025992" cy="2050866"/>
            <a:chOff x="5112060" y="3744035"/>
            <a:chExt cx="1025992" cy="2050866"/>
          </a:xfrm>
        </p:grpSpPr>
        <p:cxnSp>
          <p:nvCxnSpPr>
            <p:cNvPr id="313" name="Straight Connector 312"/>
            <p:cNvCxnSpPr/>
            <p:nvPr/>
          </p:nvCxnSpPr>
          <p:spPr bwMode="auto">
            <a:xfrm flipV="1">
              <a:off x="5112060" y="3744035"/>
              <a:ext cx="362493" cy="196196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4" name="Straight Connector 313"/>
            <p:cNvCxnSpPr/>
            <p:nvPr/>
          </p:nvCxnSpPr>
          <p:spPr bwMode="auto">
            <a:xfrm flipV="1">
              <a:off x="5112060" y="4592201"/>
              <a:ext cx="619454" cy="1113800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5" name="Straight Connector 314"/>
            <p:cNvCxnSpPr/>
            <p:nvPr/>
          </p:nvCxnSpPr>
          <p:spPr bwMode="auto">
            <a:xfrm flipV="1">
              <a:off x="5200134" y="5101294"/>
              <a:ext cx="551580" cy="62016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 bwMode="auto">
            <a:xfrm flipV="1">
              <a:off x="5200960" y="5489306"/>
              <a:ext cx="937092" cy="305595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322" name="Group 321"/>
          <p:cNvGrpSpPr/>
          <p:nvPr/>
        </p:nvGrpSpPr>
        <p:grpSpPr>
          <a:xfrm>
            <a:off x="6300654" y="3729974"/>
            <a:ext cx="1961756" cy="2057216"/>
            <a:chOff x="6300654" y="3729974"/>
            <a:chExt cx="1961756" cy="2057216"/>
          </a:xfrm>
        </p:grpSpPr>
        <p:cxnSp>
          <p:nvCxnSpPr>
            <p:cNvPr id="318" name="Straight Connector 317"/>
            <p:cNvCxnSpPr/>
            <p:nvPr/>
          </p:nvCxnSpPr>
          <p:spPr bwMode="auto">
            <a:xfrm>
              <a:off x="7899918" y="3729974"/>
              <a:ext cx="362492" cy="1968316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 bwMode="auto">
            <a:xfrm flipH="1" flipV="1">
              <a:off x="6300654" y="5548947"/>
              <a:ext cx="1872856" cy="238243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 bwMode="auto">
            <a:xfrm flipH="1" flipV="1">
              <a:off x="7169527" y="5538046"/>
              <a:ext cx="1003983" cy="24914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 bwMode="auto">
            <a:xfrm flipH="1" flipV="1">
              <a:off x="7615054" y="5093583"/>
              <a:ext cx="567789" cy="620167"/>
            </a:xfrm>
            <a:prstGeom prst="line">
              <a:avLst/>
            </a:prstGeom>
            <a:noFill/>
            <a:ln w="53975" cap="flat" cmpd="sng" algn="ctr">
              <a:solidFill>
                <a:schemeClr val="accent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cxnSp>
        <p:nvCxnSpPr>
          <p:cNvPr id="323" name="Straight Connector 322"/>
          <p:cNvCxnSpPr/>
          <p:nvPr/>
        </p:nvCxnSpPr>
        <p:spPr bwMode="auto">
          <a:xfrm flipH="1" flipV="1">
            <a:off x="5121025" y="1678799"/>
            <a:ext cx="362493" cy="187306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324" name="Straight Connector 323"/>
          <p:cNvCxnSpPr/>
          <p:nvPr/>
        </p:nvCxnSpPr>
        <p:spPr bwMode="auto">
          <a:xfrm>
            <a:off x="5150057" y="1678487"/>
            <a:ext cx="605295" cy="612126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med" len="med"/>
          </a:ln>
          <a:effectLst/>
        </p:spPr>
      </p:cxnSp>
      <p:cxnSp>
        <p:nvCxnSpPr>
          <p:cNvPr id="325" name="Straight Connector 324"/>
          <p:cNvCxnSpPr/>
          <p:nvPr/>
        </p:nvCxnSpPr>
        <p:spPr bwMode="auto">
          <a:xfrm>
            <a:off x="5192072" y="1662568"/>
            <a:ext cx="949961" cy="21098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326" name="Straight Connector 325"/>
          <p:cNvCxnSpPr/>
          <p:nvPr/>
        </p:nvCxnSpPr>
        <p:spPr bwMode="auto">
          <a:xfrm>
            <a:off x="5216745" y="1592760"/>
            <a:ext cx="1841916" cy="222164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pSp>
        <p:nvGrpSpPr>
          <p:cNvPr id="331" name="Group 330"/>
          <p:cNvGrpSpPr/>
          <p:nvPr/>
        </p:nvGrpSpPr>
        <p:grpSpPr>
          <a:xfrm>
            <a:off x="7200400" y="1646730"/>
            <a:ext cx="1056932" cy="1892638"/>
            <a:chOff x="7200400" y="1646730"/>
            <a:chExt cx="1056932" cy="1892638"/>
          </a:xfrm>
        </p:grpSpPr>
        <p:cxnSp>
          <p:nvCxnSpPr>
            <p:cNvPr id="327" name="Straight Connector 326"/>
            <p:cNvCxnSpPr/>
            <p:nvPr/>
          </p:nvCxnSpPr>
          <p:spPr bwMode="auto">
            <a:xfrm flipV="1">
              <a:off x="7894840" y="1672652"/>
              <a:ext cx="362492" cy="1866716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</p:cxnSp>
        <p:cxnSp>
          <p:nvCxnSpPr>
            <p:cNvPr id="328" name="Straight Connector 327"/>
            <p:cNvCxnSpPr/>
            <p:nvPr/>
          </p:nvCxnSpPr>
          <p:spPr bwMode="auto">
            <a:xfrm flipH="1">
              <a:off x="7200400" y="1646730"/>
              <a:ext cx="977365" cy="226538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29" name="Straight Connector 328"/>
            <p:cNvCxnSpPr/>
            <p:nvPr/>
          </p:nvCxnSpPr>
          <p:spPr bwMode="auto">
            <a:xfrm flipH="1">
              <a:off x="7631332" y="1672652"/>
              <a:ext cx="626000" cy="616487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  <p:cxnSp>
          <p:nvCxnSpPr>
            <p:cNvPr id="330" name="Straight Connector 329"/>
            <p:cNvCxnSpPr/>
            <p:nvPr/>
          </p:nvCxnSpPr>
          <p:spPr bwMode="auto">
            <a:xfrm flipH="1">
              <a:off x="7624849" y="1672652"/>
              <a:ext cx="632483" cy="1120907"/>
            </a:xfrm>
            <a:prstGeom prst="line">
              <a:avLst/>
            </a:prstGeom>
            <a:noFill/>
            <a:ln w="539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lg" len="lg"/>
            </a:ln>
            <a:effectLst/>
          </p:spPr>
        </p:cxnSp>
      </p:grpSp>
      <p:sp>
        <p:nvSpPr>
          <p:cNvPr id="332" name="TextBox 331"/>
          <p:cNvSpPr txBox="1"/>
          <p:nvPr/>
        </p:nvSpPr>
        <p:spPr>
          <a:xfrm>
            <a:off x="4938866" y="1138222"/>
            <a:ext cx="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nl-NL" dirty="0"/>
          </a:p>
        </p:txBody>
      </p:sp>
      <p:sp>
        <p:nvSpPr>
          <p:cNvPr id="333" name="TextBox 332"/>
          <p:cNvSpPr txBox="1"/>
          <p:nvPr/>
        </p:nvSpPr>
        <p:spPr>
          <a:xfrm>
            <a:off x="8107930" y="1105695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endParaRPr lang="nl-NL" dirty="0"/>
          </a:p>
        </p:txBody>
      </p:sp>
      <p:sp>
        <p:nvSpPr>
          <p:cNvPr id="334" name="TextBox 333"/>
          <p:cNvSpPr txBox="1"/>
          <p:nvPr/>
        </p:nvSpPr>
        <p:spPr>
          <a:xfrm>
            <a:off x="4955146" y="5964561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</a:t>
            </a:r>
            <a:endParaRPr lang="nl-NL" dirty="0"/>
          </a:p>
        </p:txBody>
      </p:sp>
      <p:sp>
        <p:nvSpPr>
          <p:cNvPr id="335" name="TextBox 334"/>
          <p:cNvSpPr txBox="1"/>
          <p:nvPr/>
        </p:nvSpPr>
        <p:spPr>
          <a:xfrm>
            <a:off x="8107930" y="5929541"/>
            <a:ext cx="3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endParaRPr lang="nl-NL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5539452" y="3699030"/>
            <a:ext cx="625702" cy="248292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5472100" y="3726928"/>
            <a:ext cx="278475" cy="70481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>
            <a:off x="5539452" y="3699030"/>
            <a:ext cx="1486098" cy="262810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5" name="Straight Connector 144"/>
          <p:cNvCxnSpPr/>
          <p:nvPr/>
        </p:nvCxnSpPr>
        <p:spPr bwMode="auto">
          <a:xfrm flipV="1">
            <a:off x="5539452" y="3374026"/>
            <a:ext cx="638918" cy="189989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5539452" y="2918662"/>
            <a:ext cx="224682" cy="645353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V="1">
            <a:off x="5472100" y="2409569"/>
            <a:ext cx="271834" cy="1126548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 flipH="1" flipV="1">
            <a:off x="7641595" y="2933945"/>
            <a:ext cx="202639" cy="63900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 flipH="1" flipV="1">
            <a:off x="7196068" y="3378408"/>
            <a:ext cx="648166" cy="19454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 flipH="1" flipV="1">
            <a:off x="6327195" y="3389309"/>
            <a:ext cx="1517039" cy="183639"/>
          </a:xfrm>
          <a:prstGeom prst="line">
            <a:avLst/>
          </a:prstGeom>
          <a:noFill/>
          <a:ln w="539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 flipV="1">
            <a:off x="7617506" y="3726928"/>
            <a:ext cx="284864" cy="122890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V="1">
            <a:off x="7556637" y="3699030"/>
            <a:ext cx="278381" cy="724485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flipV="1">
            <a:off x="7165159" y="3699030"/>
            <a:ext cx="669859" cy="269160"/>
          </a:xfrm>
          <a:prstGeom prst="line">
            <a:avLst/>
          </a:prstGeom>
          <a:noFill/>
          <a:ln w="539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787135" y="2448126"/>
            <a:ext cx="1776215" cy="2483807"/>
            <a:chOff x="5787135" y="2448126"/>
            <a:chExt cx="1776215" cy="2483807"/>
          </a:xfrm>
        </p:grpSpPr>
        <p:grpSp>
          <p:nvGrpSpPr>
            <p:cNvPr id="14" name="Group 13"/>
            <p:cNvGrpSpPr/>
            <p:nvPr/>
          </p:nvGrpSpPr>
          <p:grpSpPr>
            <a:xfrm>
              <a:off x="5787135" y="2933945"/>
              <a:ext cx="1696357" cy="1493519"/>
              <a:chOff x="5787135" y="2933945"/>
              <a:chExt cx="1696357" cy="1493519"/>
            </a:xfrm>
          </p:grpSpPr>
          <p:cxnSp>
            <p:nvCxnSpPr>
              <p:cNvPr id="155" name="Straight Connector 154"/>
              <p:cNvCxnSpPr/>
              <p:nvPr/>
            </p:nvCxnSpPr>
            <p:spPr bwMode="auto">
              <a:xfrm flipV="1">
                <a:off x="6331694" y="3311056"/>
                <a:ext cx="678373" cy="10901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V="1">
                <a:off x="7172669" y="2933945"/>
                <a:ext cx="310823" cy="30975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6296964" y="4038298"/>
                <a:ext cx="691410" cy="5866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V="1">
                <a:off x="5787135" y="4105650"/>
                <a:ext cx="347227" cy="321814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822904" y="2448126"/>
              <a:ext cx="1740446" cy="2483807"/>
              <a:chOff x="5968573" y="2599511"/>
              <a:chExt cx="1740446" cy="2483807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6056125" y="3080706"/>
                <a:ext cx="279532" cy="32066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flipH="1" flipV="1">
                <a:off x="5968573" y="2599511"/>
                <a:ext cx="20200" cy="318593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2" name="Straight Connector 161"/>
              <p:cNvCxnSpPr/>
              <p:nvPr/>
            </p:nvCxnSpPr>
            <p:spPr bwMode="auto">
              <a:xfrm flipV="1">
                <a:off x="7702536" y="4769398"/>
                <a:ext cx="6483" cy="313920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3" name="Straight Connector 162"/>
              <p:cNvCxnSpPr/>
              <p:nvPr/>
            </p:nvCxnSpPr>
            <p:spPr bwMode="auto">
              <a:xfrm flipH="1" flipV="1">
                <a:off x="7317541" y="4258277"/>
                <a:ext cx="324126" cy="348519"/>
              </a:xfrm>
              <a:prstGeom prst="line">
                <a:avLst/>
              </a:prstGeom>
              <a:noFill/>
              <a:ln w="53975" cap="flat" cmpd="sng" algn="ctr">
                <a:solidFill>
                  <a:schemeClr val="accent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1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3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Cartograms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Floorplans</a:t>
            </a:r>
            <a:r>
              <a:rPr lang="en-US"/>
              <a:t/>
            </a:r>
            <a:br>
              <a:rPr lang="en-US"/>
            </a:br>
            <a:r>
              <a:rPr lang="en-US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Area-universal layout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/>
            </a:r>
            <a:br>
              <a:rPr lang="en-US"/>
            </a:br>
            <a:r>
              <a:rPr lang="en-US"/>
              <a:t>for every assignment of weights to the areas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there is a layout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equivalent to</a:t>
            </a:r>
            <a:r>
              <a:rPr lang="en-US">
                <a:solidFill>
                  <a:schemeClr val="accent1"/>
                </a:solidFill>
              </a:rPr>
              <a:t> L</a:t>
            </a:r>
            <a:r>
              <a:rPr lang="en-US"/>
              <a:t> such that the areas of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80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Uses</a:t>
            </a:r>
            <a:r>
              <a:rPr lang="en-US"/>
              <a:t/>
            </a:r>
            <a:br>
              <a:rPr lang="en-US"/>
            </a:br>
            <a:r>
              <a:rPr lang="en-US"/>
              <a:t>animations; morphs; layout first – function later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Eppstein</a:t>
            </a:r>
            <a:r>
              <a:rPr lang="en-US" dirty="0" smtClean="0">
                <a:solidFill>
                  <a:schemeClr val="accent1"/>
                </a:solidFill>
              </a:rPr>
              <a:t>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maximal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vertical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maximal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horizontal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/>
        </a:solidFill>
        <a:ln w="28575" algn="ctr">
          <a:solidFill>
            <a:schemeClr val="tx1"/>
          </a:solidFill>
          <a:round/>
          <a:headEnd/>
          <a:tailEnd/>
        </a:ln>
        <a:effectLst/>
      </a:spPr>
      <a:bodyPr lIns="90000" tIns="46800" rIns="90000" bIns="46800" anchor="ctr">
        <a:spAutoFit/>
      </a:bodyPr>
      <a:lstStyle>
        <a:defPPr>
          <a:defRPr/>
        </a:defPPr>
      </a:lstStyle>
    </a:spDef>
    <a:lnDef>
      <a:spPr bwMode="auto">
        <a:noFill/>
        <a:ln w="28575" cap="flat" cmpd="sng" algn="ctr">
          <a:solidFill>
            <a:schemeClr val="accent4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602</TotalTime>
  <Words>501</Words>
  <Application>Microsoft Office PowerPoint</Application>
  <PresentationFormat>On-screen Show (4:3)</PresentationFormat>
  <Paragraphs>124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 Antiqua</vt:lpstr>
      <vt:lpstr>TUE Meta</vt:lpstr>
      <vt:lpstr>Wingdings</vt:lpstr>
      <vt:lpstr>TUe special blue</vt:lpstr>
      <vt:lpstr>Pseudo one-sided rectangular duals</vt:lpstr>
      <vt:lpstr>Rectangular Layout</vt:lpstr>
      <vt:lpstr>Applications</vt:lpstr>
      <vt:lpstr>Applications</vt:lpstr>
      <vt:lpstr>Applications</vt:lpstr>
      <vt:lpstr>Area-universal layouts</vt:lpstr>
      <vt:lpstr>Area-universal layouts</vt:lpstr>
      <vt:lpstr>One-sided layouts</vt:lpstr>
      <vt:lpstr>One-sided layouts</vt:lpstr>
      <vt:lpstr>Equivalent layouts</vt:lpstr>
      <vt:lpstr>Assumption(TODO)</vt:lpstr>
      <vt:lpstr>What is a separating cycle</vt:lpstr>
      <vt:lpstr>Rectangular duals</vt:lpstr>
      <vt:lpstr>Why does a sep 3-cycle not work</vt:lpstr>
      <vt:lpstr>Rectangular duals</vt:lpstr>
      <vt:lpstr>Regular Edge Labelling</vt:lpstr>
      <vt:lpstr>Exterior vertex condition </vt:lpstr>
      <vt:lpstr>Interior vertex condition</vt:lpstr>
      <vt:lpstr>Separating 4-cycle</vt:lpstr>
      <vt:lpstr>Separating 4-cycle</vt:lpstr>
      <vt:lpstr>Acyclic flows</vt:lpstr>
      <vt:lpstr>No mono-colored triangles</vt:lpstr>
      <vt:lpstr>One-sided duals?</vt:lpstr>
      <vt:lpstr>k-sided duals</vt:lpstr>
      <vt:lpstr>k-sided REL</vt:lpstr>
      <vt:lpstr>∞-sided duals</vt:lpstr>
      <vt:lpstr>∞-sided duals</vt:lpstr>
      <vt:lpstr>∞-sided duals</vt:lpstr>
      <vt:lpstr>PowerPoint Presentation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52</cp:revision>
  <dcterms:created xsi:type="dcterms:W3CDTF">2009-03-30T17:10:16Z</dcterms:created>
  <dcterms:modified xsi:type="dcterms:W3CDTF">2016-12-11T18:16:46Z</dcterms:modified>
</cp:coreProperties>
</file>